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7" r:id="rId3"/>
    <p:sldMasterId id="2147483674" r:id="rId4"/>
    <p:sldMasterId id="2147483681" r:id="rId5"/>
    <p:sldMasterId id="2147483688" r:id="rId6"/>
  </p:sldMasterIdLst>
  <p:notesMasterIdLst>
    <p:notesMasterId r:id="rId47"/>
  </p:notesMasterIdLst>
  <p:sldIdLst>
    <p:sldId id="259" r:id="rId7"/>
    <p:sldId id="276" r:id="rId8"/>
    <p:sldId id="275" r:id="rId9"/>
    <p:sldId id="565" r:id="rId10"/>
    <p:sldId id="522" r:id="rId11"/>
    <p:sldId id="523" r:id="rId12"/>
    <p:sldId id="535" r:id="rId13"/>
    <p:sldId id="560" r:id="rId14"/>
    <p:sldId id="585" r:id="rId15"/>
    <p:sldId id="587" r:id="rId16"/>
    <p:sldId id="525" r:id="rId17"/>
    <p:sldId id="575" r:id="rId18"/>
    <p:sldId id="536" r:id="rId19"/>
    <p:sldId id="577" r:id="rId20"/>
    <p:sldId id="578" r:id="rId21"/>
    <p:sldId id="579" r:id="rId22"/>
    <p:sldId id="537" r:id="rId23"/>
    <p:sldId id="573" r:id="rId24"/>
    <p:sldId id="574" r:id="rId25"/>
    <p:sldId id="538" r:id="rId26"/>
    <p:sldId id="589" r:id="rId27"/>
    <p:sldId id="554" r:id="rId28"/>
    <p:sldId id="566" r:id="rId29"/>
    <p:sldId id="567" r:id="rId30"/>
    <p:sldId id="568" r:id="rId31"/>
    <p:sldId id="569" r:id="rId32"/>
    <p:sldId id="570" r:id="rId33"/>
    <p:sldId id="571" r:id="rId34"/>
    <p:sldId id="572" r:id="rId35"/>
    <p:sldId id="583" r:id="rId36"/>
    <p:sldId id="552" r:id="rId37"/>
    <p:sldId id="580" r:id="rId38"/>
    <p:sldId id="590" r:id="rId39"/>
    <p:sldId id="591" r:id="rId40"/>
    <p:sldId id="582" r:id="rId41"/>
    <p:sldId id="584" r:id="rId42"/>
    <p:sldId id="530" r:id="rId43"/>
    <p:sldId id="531" r:id="rId44"/>
    <p:sldId id="277" r:id="rId45"/>
    <p:sldId id="588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VIM" initials="R" lastIdx="1" clrIdx="0">
    <p:extLst>
      <p:ext uri="{19B8F6BF-5375-455C-9EA6-DF929625EA0E}">
        <p15:presenceInfo xmlns:p15="http://schemas.microsoft.com/office/powerpoint/2012/main" userId="RVI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64" autoAdjust="0"/>
  </p:normalViewPr>
  <p:slideViewPr>
    <p:cSldViewPr snapToGrid="0">
      <p:cViewPr varScale="1">
        <p:scale>
          <a:sx n="64" d="100"/>
          <a:sy n="64" d="100"/>
        </p:scale>
        <p:origin x="76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commentAuthors" Target="commentAuthors.xml"/><Relationship Id="rId8" Type="http://schemas.openxmlformats.org/officeDocument/2006/relationships/slide" Target="slides/slide2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C1789-BE46-4551-8CFA-4BD262DA0867}" type="datetimeFigureOut">
              <a:rPr lang="en-IN" smtClean="0"/>
              <a:t>13/04/2023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1D0AE-85F5-453A-ACDD-80901B4459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8479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1D0AE-85F5-453A-ACDD-80901B4459BB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097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653346-1C66-40CA-AC85-EB15FB8651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1A30D8F-DB8B-47C0-85C2-4ADCDECFF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1D45457-BD0E-4C4D-8243-22A1D66A9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D8FD-6EB5-46F4-BF3F-982FEEEF41F4}" type="datetime1">
              <a:rPr lang="en-IN" smtClean="0"/>
              <a:t>13/04/2023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C07E997-1107-45F0-A4E9-368707EC8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IQAC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7C63CD5-97D7-4E3B-8891-E0A98A26F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5EC6-655E-4D9B-B7D6-9B3D4DCE68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8022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4C677E-8B11-46E8-B562-C64EA27D7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0BFAA7A-FD84-4806-A005-1F3AB556F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B6CAABE-83DD-40CA-A2B5-EC1BD4386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1AFF8-C21F-4B2E-AF0D-0B23407A7D4C}" type="datetime1">
              <a:rPr lang="en-IN" smtClean="0"/>
              <a:t>13/04/2023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C0C643-0C1E-4596-8860-213EF064C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IQAC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3FFAE40-879F-4D16-85CB-78FB3D97F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5EC6-655E-4D9B-B7D6-9B3D4DCE68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5919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91DBAE5-2AD9-4689-B65D-E560534422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AFF05F9-5671-4E2E-8F71-AE8EE410D6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38D4C7C-899F-4E6A-B27B-7356C55C9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871EC-6AB5-4275-935D-36F1B382A4DA}" type="datetime1">
              <a:rPr lang="en-IN" smtClean="0"/>
              <a:t>13/04/2023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97E108-7CBA-47BB-A8E8-5971CC234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IQAC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9F7417-93C4-43CB-B5EB-E806FCD93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5EC6-655E-4D9B-B7D6-9B3D4DCE68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1479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1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277246">
              <a:defRPr/>
            </a:pPr>
            <a:r>
              <a:rPr lang="en-IN" sz="1092">
                <a:solidFill>
                  <a:prstClr val="black">
                    <a:tint val="75000"/>
                  </a:prstClr>
                </a:solidFill>
              </a:rPr>
              <a:t>RVIM, Bangalore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  <a:defRPr/>
            </a:pPr>
            <a:fld id="{15675042-02D4-4C29-A89D-9232E428E24B}" type="datetime5">
              <a:rPr lang="en-US" altLang="en-US" sz="1092" smtClean="0"/>
              <a:pPr defTabSz="277246" fontAlgn="base">
                <a:spcBef>
                  <a:spcPct val="0"/>
                </a:spcBef>
                <a:spcAft>
                  <a:spcPct val="0"/>
                </a:spcAft>
                <a:defRPr/>
              </a:pPr>
              <a:t>13-Apr-23</a:t>
            </a:fld>
            <a:endParaRPr lang="en-US" altLang="en-US" sz="1092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  <a:defRPr/>
            </a:pPr>
            <a:fld id="{1091A311-B09C-4288-90B0-2A31C8F0E629}" type="slidenum">
              <a:rPr lang="en-US" altLang="en-US" sz="1092" smtClean="0">
                <a:ea typeface="MS PGothic" panose="020B0600070205080204" pitchFamily="34" charset="-128"/>
              </a:rPr>
              <a:pPr defTabSz="27724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092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6453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2359" y="247405"/>
            <a:ext cx="11487282" cy="279948"/>
          </a:xfrm>
        </p:spPr>
        <p:txBody>
          <a:bodyPr/>
          <a:lstStyle>
            <a:lvl1pPr>
              <a:defRPr sz="1819" b="0" i="1">
                <a:solidFill>
                  <a:srgbClr val="422C75"/>
                </a:solidFill>
                <a:latin typeface="Playfair Display"/>
                <a:cs typeface="Playfair Displ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277246">
              <a:defRPr/>
            </a:pPr>
            <a:r>
              <a:rPr lang="en-IN" sz="1092">
                <a:solidFill>
                  <a:prstClr val="black">
                    <a:tint val="75000"/>
                  </a:prstClr>
                </a:solidFill>
              </a:rPr>
              <a:t>RVIM, Bangalore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  <a:defRPr/>
            </a:pPr>
            <a:fld id="{1E318431-9092-4BE7-8671-7D47E720D347}" type="datetime5">
              <a:rPr lang="en-US" altLang="en-US" sz="1092" smtClean="0"/>
              <a:pPr defTabSz="277246" fontAlgn="base">
                <a:spcBef>
                  <a:spcPct val="0"/>
                </a:spcBef>
                <a:spcAft>
                  <a:spcPct val="0"/>
                </a:spcAft>
                <a:defRPr/>
              </a:pPr>
              <a:t>13-Apr-23</a:t>
            </a:fld>
            <a:endParaRPr lang="en-US" altLang="en-US" sz="1092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  <a:defRPr/>
            </a:pPr>
            <a:fld id="{9F723CC9-D16E-40B4-A33F-748DA2C1753F}" type="slidenum">
              <a:rPr lang="en-US" altLang="en-US" sz="1092" smtClean="0">
                <a:ea typeface="MS PGothic" panose="020B0600070205080204" pitchFamily="34" charset="-128"/>
              </a:rPr>
              <a:pPr defTabSz="27724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092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4466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2359" y="247405"/>
            <a:ext cx="11487282" cy="279948"/>
          </a:xfrm>
        </p:spPr>
        <p:txBody>
          <a:bodyPr/>
          <a:lstStyle>
            <a:lvl1pPr>
              <a:defRPr sz="1819" b="0" i="1">
                <a:solidFill>
                  <a:srgbClr val="422C75"/>
                </a:solidFill>
                <a:latin typeface="Playfair Display"/>
                <a:cs typeface="Playfair Displ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277246">
              <a:defRPr/>
            </a:pPr>
            <a:r>
              <a:rPr lang="en-IN" sz="1092">
                <a:solidFill>
                  <a:prstClr val="black">
                    <a:tint val="75000"/>
                  </a:prstClr>
                </a:solidFill>
              </a:rPr>
              <a:t>RVIM, Bangalore</a:t>
            </a:r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  <a:defRPr/>
            </a:pPr>
            <a:fld id="{0807BB14-ECA6-4A1B-AF6A-FCAEC8AF349D}" type="datetime5">
              <a:rPr lang="en-US" altLang="en-US" sz="1092" smtClean="0"/>
              <a:pPr defTabSz="277246" fontAlgn="base">
                <a:spcBef>
                  <a:spcPct val="0"/>
                </a:spcBef>
                <a:spcAft>
                  <a:spcPct val="0"/>
                </a:spcAft>
                <a:defRPr/>
              </a:pPr>
              <a:t>13-Apr-23</a:t>
            </a:fld>
            <a:endParaRPr lang="en-US" altLang="en-US" sz="1092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  <a:defRPr/>
            </a:pPr>
            <a:fld id="{655814F9-FD7A-41F4-BD7B-A819DDCCCEBC}" type="slidenum">
              <a:rPr lang="en-US" altLang="en-US" sz="1092" smtClean="0">
                <a:ea typeface="MS PGothic" panose="020B0600070205080204" pitchFamily="34" charset="-128"/>
              </a:rPr>
              <a:pPr defTabSz="27724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092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849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2359" y="247405"/>
            <a:ext cx="11487282" cy="279948"/>
          </a:xfrm>
        </p:spPr>
        <p:txBody>
          <a:bodyPr/>
          <a:lstStyle>
            <a:lvl1pPr>
              <a:defRPr sz="1819" b="0" i="1">
                <a:solidFill>
                  <a:srgbClr val="422C75"/>
                </a:solidFill>
                <a:latin typeface="Playfair Display"/>
                <a:cs typeface="Playfair Display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277246">
              <a:defRPr/>
            </a:pPr>
            <a:r>
              <a:rPr lang="en-IN" sz="1092">
                <a:solidFill>
                  <a:prstClr val="black">
                    <a:tint val="75000"/>
                  </a:prstClr>
                </a:solidFill>
              </a:rPr>
              <a:t>RVIM, Bangalore</a:t>
            </a:r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  <a:defRPr/>
            </a:pPr>
            <a:fld id="{B9C1C284-8D86-4448-8627-89210391A9B8}" type="datetime5">
              <a:rPr lang="en-US" altLang="en-US" sz="1092" smtClean="0"/>
              <a:pPr defTabSz="277246" fontAlgn="base">
                <a:spcBef>
                  <a:spcPct val="0"/>
                </a:spcBef>
                <a:spcAft>
                  <a:spcPct val="0"/>
                </a:spcAft>
                <a:defRPr/>
              </a:pPr>
              <a:t>13-Apr-23</a:t>
            </a:fld>
            <a:endParaRPr lang="en-US" altLang="en-US" sz="1092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  <a:defRPr/>
            </a:pPr>
            <a:fld id="{56BA1598-5CC0-482E-BD86-3B60C692FDD9}" type="slidenum">
              <a:rPr lang="en-US" altLang="en-US" sz="1092" smtClean="0">
                <a:ea typeface="MS PGothic" panose="020B0600070205080204" pitchFamily="34" charset="-128"/>
              </a:rPr>
              <a:pPr defTabSz="27724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092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9315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277246">
              <a:defRPr/>
            </a:pPr>
            <a:r>
              <a:rPr lang="en-IN" sz="1092">
                <a:solidFill>
                  <a:prstClr val="black">
                    <a:tint val="75000"/>
                  </a:prstClr>
                </a:solidFill>
              </a:rPr>
              <a:t>RVIM, Bangalore</a:t>
            </a:r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  <a:defRPr/>
            </a:pPr>
            <a:fld id="{7448E6D3-C738-4E4E-AC27-0C8E92EE3656}" type="datetime5">
              <a:rPr lang="en-US" altLang="en-US" sz="1092" smtClean="0"/>
              <a:pPr defTabSz="277246" fontAlgn="base">
                <a:spcBef>
                  <a:spcPct val="0"/>
                </a:spcBef>
                <a:spcAft>
                  <a:spcPct val="0"/>
                </a:spcAft>
                <a:defRPr/>
              </a:pPr>
              <a:t>13-Apr-23</a:t>
            </a:fld>
            <a:endParaRPr lang="en-US" altLang="en-US" sz="1092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  <a:defRPr/>
            </a:pPr>
            <a:fld id="{6E5F7996-5D0A-4E23-9469-CBB4282E53C5}" type="slidenum">
              <a:rPr lang="en-US" altLang="en-US" sz="1092" smtClean="0">
                <a:ea typeface="MS PGothic" panose="020B0600070205080204" pitchFamily="34" charset="-128"/>
              </a:rPr>
              <a:pPr defTabSz="27724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092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0677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638627"/>
            <a:ext cx="10515600" cy="923848"/>
          </a:xfrm>
        </p:spPr>
        <p:txBody>
          <a:bodyPr anchor="b"/>
          <a:lstStyle>
            <a:lvl1pPr>
              <a:defRPr sz="600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373272"/>
          </a:xfrm>
        </p:spPr>
        <p:txBody>
          <a:bodyPr/>
          <a:lstStyle>
            <a:lvl1pPr marL="0" indent="0">
              <a:buNone/>
              <a:defRPr sz="2426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1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19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577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577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577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577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577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5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08" y="6377633"/>
            <a:ext cx="2804429" cy="168059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  <a:defRPr/>
            </a:pPr>
            <a:fld id="{C3363C9A-FA99-484A-BF5A-E71EAC8DAC49}" type="datetime5">
              <a:rPr lang="en-US" sz="1092" smtClean="0"/>
              <a:pPr defTabSz="277246" fontAlgn="base">
                <a:spcBef>
                  <a:spcPct val="0"/>
                </a:spcBef>
                <a:spcAft>
                  <a:spcPct val="0"/>
                </a:spcAft>
                <a:defRPr/>
              </a:pPr>
              <a:t>13-Apr-23</a:t>
            </a:fld>
            <a:endParaRPr lang="en-US" sz="1092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45511" y="6377633"/>
            <a:ext cx="3900978" cy="168059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277246">
              <a:defRPr/>
            </a:pPr>
            <a:r>
              <a:rPr lang="en-US" sz="1092"/>
              <a:t>RVIM, Bangalore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163" y="6377633"/>
            <a:ext cx="2804430" cy="168059"/>
          </a:xfrm>
        </p:spPr>
        <p:txBody>
          <a:bodyPr/>
          <a:lstStyle>
            <a:lvl1pPr>
              <a:defRPr/>
            </a:lvl1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  <a:defRPr/>
            </a:pPr>
            <a:fld id="{EF8BD1C1-E739-4631-8CC9-88FA1D332452}" type="slidenum">
              <a:rPr lang="en-US" altLang="en-US" sz="1092" smtClean="0">
                <a:ea typeface="MS PGothic" panose="020B0600070205080204" pitchFamily="34" charset="-128"/>
              </a:rPr>
              <a:pPr defTabSz="27724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092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75027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1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277246">
              <a:defRPr/>
            </a:pPr>
            <a:r>
              <a:rPr lang="en-IN" sz="1092">
                <a:solidFill>
                  <a:prstClr val="black">
                    <a:tint val="75000"/>
                  </a:prstClr>
                </a:solidFill>
              </a:rPr>
              <a:t>RVIM, Bangalore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  <a:defRPr/>
            </a:pPr>
            <a:fld id="{15675042-02D4-4C29-A89D-9232E428E24B}" type="datetime5">
              <a:rPr lang="en-US" altLang="en-US" sz="1092" smtClean="0"/>
              <a:pPr defTabSz="277246" fontAlgn="base">
                <a:spcBef>
                  <a:spcPct val="0"/>
                </a:spcBef>
                <a:spcAft>
                  <a:spcPct val="0"/>
                </a:spcAft>
                <a:defRPr/>
              </a:pPr>
              <a:t>13-Apr-23</a:t>
            </a:fld>
            <a:endParaRPr lang="en-US" altLang="en-US" sz="1092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  <a:defRPr/>
            </a:pPr>
            <a:fld id="{1091A311-B09C-4288-90B0-2A31C8F0E629}" type="slidenum">
              <a:rPr lang="en-US" altLang="en-US" sz="1092" smtClean="0">
                <a:ea typeface="MS PGothic" panose="020B0600070205080204" pitchFamily="34" charset="-128"/>
              </a:rPr>
              <a:pPr defTabSz="27724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092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06961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2359" y="247405"/>
            <a:ext cx="11487282" cy="279948"/>
          </a:xfrm>
        </p:spPr>
        <p:txBody>
          <a:bodyPr/>
          <a:lstStyle>
            <a:lvl1pPr>
              <a:defRPr sz="1819" b="0" i="1">
                <a:solidFill>
                  <a:srgbClr val="422C75"/>
                </a:solidFill>
                <a:latin typeface="Playfair Display"/>
                <a:cs typeface="Playfair Displ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277246">
              <a:defRPr/>
            </a:pPr>
            <a:r>
              <a:rPr lang="en-IN" sz="1092">
                <a:solidFill>
                  <a:prstClr val="black">
                    <a:tint val="75000"/>
                  </a:prstClr>
                </a:solidFill>
              </a:rPr>
              <a:t>RVIM, Bangalore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  <a:defRPr/>
            </a:pPr>
            <a:fld id="{1E318431-9092-4BE7-8671-7D47E720D347}" type="datetime5">
              <a:rPr lang="en-US" altLang="en-US" sz="1092" smtClean="0"/>
              <a:pPr defTabSz="277246" fontAlgn="base">
                <a:spcBef>
                  <a:spcPct val="0"/>
                </a:spcBef>
                <a:spcAft>
                  <a:spcPct val="0"/>
                </a:spcAft>
                <a:defRPr/>
              </a:pPr>
              <a:t>13-Apr-23</a:t>
            </a:fld>
            <a:endParaRPr lang="en-US" altLang="en-US" sz="1092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  <a:defRPr/>
            </a:pPr>
            <a:fld id="{9F723CC9-D16E-40B4-A33F-748DA2C1753F}" type="slidenum">
              <a:rPr lang="en-US" altLang="en-US" sz="1092" smtClean="0">
                <a:ea typeface="MS PGothic" panose="020B0600070205080204" pitchFamily="34" charset="-128"/>
              </a:rPr>
              <a:pPr defTabSz="27724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092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859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EDC48E-BC7C-4A21-BE2C-1313B7387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C0E791B-C277-4B37-A2E8-F0F1B69F6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D4AD46C-E6A4-40C8-9839-4299C1A04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E1048-0C46-4659-8D4A-0403FDDB9F80}" type="datetime1">
              <a:rPr lang="en-IN" smtClean="0"/>
              <a:t>13/04/2023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C22A9B-B148-4A3E-B2E3-CF7680FD3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IQAC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A53A097-A6B8-445F-B5F9-13BADCFE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5EC6-655E-4D9B-B7D6-9B3D4DCE68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7840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2359" y="247405"/>
            <a:ext cx="11487282" cy="279948"/>
          </a:xfrm>
        </p:spPr>
        <p:txBody>
          <a:bodyPr/>
          <a:lstStyle>
            <a:lvl1pPr>
              <a:defRPr sz="1819" b="0" i="1">
                <a:solidFill>
                  <a:srgbClr val="422C75"/>
                </a:solidFill>
                <a:latin typeface="Playfair Display"/>
                <a:cs typeface="Playfair Displ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277246">
              <a:defRPr/>
            </a:pPr>
            <a:r>
              <a:rPr lang="en-IN" sz="1092">
                <a:solidFill>
                  <a:prstClr val="black">
                    <a:tint val="75000"/>
                  </a:prstClr>
                </a:solidFill>
              </a:rPr>
              <a:t>RVIM, Bangalore</a:t>
            </a:r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  <a:defRPr/>
            </a:pPr>
            <a:fld id="{0807BB14-ECA6-4A1B-AF6A-FCAEC8AF349D}" type="datetime5">
              <a:rPr lang="en-US" altLang="en-US" sz="1092" smtClean="0"/>
              <a:pPr defTabSz="277246" fontAlgn="base">
                <a:spcBef>
                  <a:spcPct val="0"/>
                </a:spcBef>
                <a:spcAft>
                  <a:spcPct val="0"/>
                </a:spcAft>
                <a:defRPr/>
              </a:pPr>
              <a:t>13-Apr-23</a:t>
            </a:fld>
            <a:endParaRPr lang="en-US" altLang="en-US" sz="1092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  <a:defRPr/>
            </a:pPr>
            <a:fld id="{655814F9-FD7A-41F4-BD7B-A819DDCCCEBC}" type="slidenum">
              <a:rPr lang="en-US" altLang="en-US" sz="1092" smtClean="0">
                <a:ea typeface="MS PGothic" panose="020B0600070205080204" pitchFamily="34" charset="-128"/>
              </a:rPr>
              <a:pPr defTabSz="27724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092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89518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2359" y="247405"/>
            <a:ext cx="11487282" cy="279948"/>
          </a:xfrm>
        </p:spPr>
        <p:txBody>
          <a:bodyPr/>
          <a:lstStyle>
            <a:lvl1pPr>
              <a:defRPr sz="1819" b="0" i="1">
                <a:solidFill>
                  <a:srgbClr val="422C75"/>
                </a:solidFill>
                <a:latin typeface="Playfair Display"/>
                <a:cs typeface="Playfair Display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277246">
              <a:defRPr/>
            </a:pPr>
            <a:r>
              <a:rPr lang="en-IN" sz="1092">
                <a:solidFill>
                  <a:prstClr val="black">
                    <a:tint val="75000"/>
                  </a:prstClr>
                </a:solidFill>
              </a:rPr>
              <a:t>RVIM, Bangalore</a:t>
            </a:r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  <a:defRPr/>
            </a:pPr>
            <a:fld id="{B9C1C284-8D86-4448-8627-89210391A9B8}" type="datetime5">
              <a:rPr lang="en-US" altLang="en-US" sz="1092" smtClean="0"/>
              <a:pPr defTabSz="277246" fontAlgn="base">
                <a:spcBef>
                  <a:spcPct val="0"/>
                </a:spcBef>
                <a:spcAft>
                  <a:spcPct val="0"/>
                </a:spcAft>
                <a:defRPr/>
              </a:pPr>
              <a:t>13-Apr-23</a:t>
            </a:fld>
            <a:endParaRPr lang="en-US" altLang="en-US" sz="1092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  <a:defRPr/>
            </a:pPr>
            <a:fld id="{56BA1598-5CC0-482E-BD86-3B60C692FDD9}" type="slidenum">
              <a:rPr lang="en-US" altLang="en-US" sz="1092" smtClean="0">
                <a:ea typeface="MS PGothic" panose="020B0600070205080204" pitchFamily="34" charset="-128"/>
              </a:rPr>
              <a:pPr defTabSz="27724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092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20199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277246">
              <a:defRPr/>
            </a:pPr>
            <a:r>
              <a:rPr lang="en-IN" sz="1092">
                <a:solidFill>
                  <a:prstClr val="black">
                    <a:tint val="75000"/>
                  </a:prstClr>
                </a:solidFill>
              </a:rPr>
              <a:t>RVIM, Bangalore</a:t>
            </a:r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  <a:defRPr/>
            </a:pPr>
            <a:fld id="{7448E6D3-C738-4E4E-AC27-0C8E92EE3656}" type="datetime5">
              <a:rPr lang="en-US" altLang="en-US" sz="1092" smtClean="0"/>
              <a:pPr defTabSz="277246" fontAlgn="base">
                <a:spcBef>
                  <a:spcPct val="0"/>
                </a:spcBef>
                <a:spcAft>
                  <a:spcPct val="0"/>
                </a:spcAft>
                <a:defRPr/>
              </a:pPr>
              <a:t>13-Apr-23</a:t>
            </a:fld>
            <a:endParaRPr lang="en-US" altLang="en-US" sz="1092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  <a:defRPr/>
            </a:pPr>
            <a:fld id="{6E5F7996-5D0A-4E23-9469-CBB4282E53C5}" type="slidenum">
              <a:rPr lang="en-US" altLang="en-US" sz="1092" smtClean="0">
                <a:ea typeface="MS PGothic" panose="020B0600070205080204" pitchFamily="34" charset="-128"/>
              </a:rPr>
              <a:pPr defTabSz="27724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092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53148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638627"/>
            <a:ext cx="10515600" cy="923848"/>
          </a:xfrm>
        </p:spPr>
        <p:txBody>
          <a:bodyPr anchor="b"/>
          <a:lstStyle>
            <a:lvl1pPr>
              <a:defRPr sz="600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373272"/>
          </a:xfrm>
        </p:spPr>
        <p:txBody>
          <a:bodyPr/>
          <a:lstStyle>
            <a:lvl1pPr marL="0" indent="0">
              <a:buNone/>
              <a:defRPr sz="2426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1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19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577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577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577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577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577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5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08" y="6377633"/>
            <a:ext cx="2804429" cy="168059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  <a:defRPr/>
            </a:pPr>
            <a:fld id="{C3363C9A-FA99-484A-BF5A-E71EAC8DAC49}" type="datetime5">
              <a:rPr lang="en-US" sz="1092" smtClean="0"/>
              <a:pPr defTabSz="277246" fontAlgn="base">
                <a:spcBef>
                  <a:spcPct val="0"/>
                </a:spcBef>
                <a:spcAft>
                  <a:spcPct val="0"/>
                </a:spcAft>
                <a:defRPr/>
              </a:pPr>
              <a:t>13-Apr-23</a:t>
            </a:fld>
            <a:endParaRPr lang="en-US" sz="1092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45511" y="6377633"/>
            <a:ext cx="3900978" cy="168059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277246">
              <a:defRPr/>
            </a:pPr>
            <a:r>
              <a:rPr lang="en-US" sz="1092"/>
              <a:t>RVIM, Bangalore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163" y="6377633"/>
            <a:ext cx="2804430" cy="168059"/>
          </a:xfrm>
        </p:spPr>
        <p:txBody>
          <a:bodyPr/>
          <a:lstStyle>
            <a:lvl1pPr>
              <a:defRPr/>
            </a:lvl1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  <a:defRPr/>
            </a:pPr>
            <a:fld id="{EF8BD1C1-E739-4631-8CC9-88FA1D332452}" type="slidenum">
              <a:rPr lang="en-US" altLang="en-US" sz="1092" smtClean="0">
                <a:ea typeface="MS PGothic" panose="020B0600070205080204" pitchFamily="34" charset="-128"/>
              </a:rPr>
              <a:pPr defTabSz="27724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092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8640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1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277246">
              <a:defRPr/>
            </a:pPr>
            <a:r>
              <a:rPr lang="en-IN" sz="1092">
                <a:solidFill>
                  <a:prstClr val="black">
                    <a:tint val="75000"/>
                  </a:prstClr>
                </a:solidFill>
              </a:rPr>
              <a:t>RVIM, Bangalore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  <a:defRPr/>
            </a:pPr>
            <a:fld id="{15675042-02D4-4C29-A89D-9232E428E24B}" type="datetime5">
              <a:rPr lang="en-US" altLang="en-US" sz="1092" smtClean="0"/>
              <a:pPr defTabSz="277246" fontAlgn="base">
                <a:spcBef>
                  <a:spcPct val="0"/>
                </a:spcBef>
                <a:spcAft>
                  <a:spcPct val="0"/>
                </a:spcAft>
                <a:defRPr/>
              </a:pPr>
              <a:t>13-Apr-23</a:t>
            </a:fld>
            <a:endParaRPr lang="en-US" altLang="en-US" sz="1092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  <a:defRPr/>
            </a:pPr>
            <a:fld id="{1091A311-B09C-4288-90B0-2A31C8F0E629}" type="slidenum">
              <a:rPr lang="en-US" altLang="en-US" sz="1092" smtClean="0">
                <a:ea typeface="MS PGothic" panose="020B0600070205080204" pitchFamily="34" charset="-128"/>
              </a:rPr>
              <a:pPr defTabSz="27724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092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48970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2359" y="247405"/>
            <a:ext cx="11487282" cy="279948"/>
          </a:xfrm>
        </p:spPr>
        <p:txBody>
          <a:bodyPr/>
          <a:lstStyle>
            <a:lvl1pPr>
              <a:defRPr sz="1819" b="0" i="1">
                <a:solidFill>
                  <a:srgbClr val="422C75"/>
                </a:solidFill>
                <a:latin typeface="Playfair Display"/>
                <a:cs typeface="Playfair Displ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277246">
              <a:defRPr/>
            </a:pPr>
            <a:r>
              <a:rPr lang="en-IN" sz="1092">
                <a:solidFill>
                  <a:prstClr val="black">
                    <a:tint val="75000"/>
                  </a:prstClr>
                </a:solidFill>
              </a:rPr>
              <a:t>RVIM, Bangalore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  <a:defRPr/>
            </a:pPr>
            <a:fld id="{1E318431-9092-4BE7-8671-7D47E720D347}" type="datetime5">
              <a:rPr lang="en-US" altLang="en-US" sz="1092" smtClean="0"/>
              <a:pPr defTabSz="277246" fontAlgn="base">
                <a:spcBef>
                  <a:spcPct val="0"/>
                </a:spcBef>
                <a:spcAft>
                  <a:spcPct val="0"/>
                </a:spcAft>
                <a:defRPr/>
              </a:pPr>
              <a:t>13-Apr-23</a:t>
            </a:fld>
            <a:endParaRPr lang="en-US" altLang="en-US" sz="1092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  <a:defRPr/>
            </a:pPr>
            <a:fld id="{9F723CC9-D16E-40B4-A33F-748DA2C1753F}" type="slidenum">
              <a:rPr lang="en-US" altLang="en-US" sz="1092" smtClean="0">
                <a:ea typeface="MS PGothic" panose="020B0600070205080204" pitchFamily="34" charset="-128"/>
              </a:rPr>
              <a:pPr defTabSz="27724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092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01922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2359" y="247405"/>
            <a:ext cx="11487282" cy="279948"/>
          </a:xfrm>
        </p:spPr>
        <p:txBody>
          <a:bodyPr/>
          <a:lstStyle>
            <a:lvl1pPr>
              <a:defRPr sz="1819" b="0" i="1">
                <a:solidFill>
                  <a:srgbClr val="422C75"/>
                </a:solidFill>
                <a:latin typeface="Playfair Display"/>
                <a:cs typeface="Playfair Displ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277246">
              <a:defRPr/>
            </a:pPr>
            <a:r>
              <a:rPr lang="en-IN" sz="1092">
                <a:solidFill>
                  <a:prstClr val="black">
                    <a:tint val="75000"/>
                  </a:prstClr>
                </a:solidFill>
              </a:rPr>
              <a:t>RVIM, Bangalore</a:t>
            </a:r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  <a:defRPr/>
            </a:pPr>
            <a:fld id="{0807BB14-ECA6-4A1B-AF6A-FCAEC8AF349D}" type="datetime5">
              <a:rPr lang="en-US" altLang="en-US" sz="1092" smtClean="0"/>
              <a:pPr defTabSz="277246" fontAlgn="base">
                <a:spcBef>
                  <a:spcPct val="0"/>
                </a:spcBef>
                <a:spcAft>
                  <a:spcPct val="0"/>
                </a:spcAft>
                <a:defRPr/>
              </a:pPr>
              <a:t>13-Apr-23</a:t>
            </a:fld>
            <a:endParaRPr lang="en-US" altLang="en-US" sz="1092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  <a:defRPr/>
            </a:pPr>
            <a:fld id="{655814F9-FD7A-41F4-BD7B-A819DDCCCEBC}" type="slidenum">
              <a:rPr lang="en-US" altLang="en-US" sz="1092" smtClean="0">
                <a:ea typeface="MS PGothic" panose="020B0600070205080204" pitchFamily="34" charset="-128"/>
              </a:rPr>
              <a:pPr defTabSz="27724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092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43913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2359" y="247405"/>
            <a:ext cx="11487282" cy="279948"/>
          </a:xfrm>
        </p:spPr>
        <p:txBody>
          <a:bodyPr/>
          <a:lstStyle>
            <a:lvl1pPr>
              <a:defRPr sz="1819" b="0" i="1">
                <a:solidFill>
                  <a:srgbClr val="422C75"/>
                </a:solidFill>
                <a:latin typeface="Playfair Display"/>
                <a:cs typeface="Playfair Display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277246">
              <a:defRPr/>
            </a:pPr>
            <a:r>
              <a:rPr lang="en-IN" sz="1092">
                <a:solidFill>
                  <a:prstClr val="black">
                    <a:tint val="75000"/>
                  </a:prstClr>
                </a:solidFill>
              </a:rPr>
              <a:t>RVIM, Bangalore</a:t>
            </a:r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  <a:defRPr/>
            </a:pPr>
            <a:fld id="{B9C1C284-8D86-4448-8627-89210391A9B8}" type="datetime5">
              <a:rPr lang="en-US" altLang="en-US" sz="1092" smtClean="0"/>
              <a:pPr defTabSz="277246" fontAlgn="base">
                <a:spcBef>
                  <a:spcPct val="0"/>
                </a:spcBef>
                <a:spcAft>
                  <a:spcPct val="0"/>
                </a:spcAft>
                <a:defRPr/>
              </a:pPr>
              <a:t>13-Apr-23</a:t>
            </a:fld>
            <a:endParaRPr lang="en-US" altLang="en-US" sz="1092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  <a:defRPr/>
            </a:pPr>
            <a:fld id="{56BA1598-5CC0-482E-BD86-3B60C692FDD9}" type="slidenum">
              <a:rPr lang="en-US" altLang="en-US" sz="1092" smtClean="0">
                <a:ea typeface="MS PGothic" panose="020B0600070205080204" pitchFamily="34" charset="-128"/>
              </a:rPr>
              <a:pPr defTabSz="27724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092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99616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277246">
              <a:defRPr/>
            </a:pPr>
            <a:r>
              <a:rPr lang="en-IN" sz="1092">
                <a:solidFill>
                  <a:prstClr val="black">
                    <a:tint val="75000"/>
                  </a:prstClr>
                </a:solidFill>
              </a:rPr>
              <a:t>RVIM, Bangalore</a:t>
            </a:r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  <a:defRPr/>
            </a:pPr>
            <a:fld id="{7448E6D3-C738-4E4E-AC27-0C8E92EE3656}" type="datetime5">
              <a:rPr lang="en-US" altLang="en-US" sz="1092" smtClean="0"/>
              <a:pPr defTabSz="277246" fontAlgn="base">
                <a:spcBef>
                  <a:spcPct val="0"/>
                </a:spcBef>
                <a:spcAft>
                  <a:spcPct val="0"/>
                </a:spcAft>
                <a:defRPr/>
              </a:pPr>
              <a:t>13-Apr-23</a:t>
            </a:fld>
            <a:endParaRPr lang="en-US" altLang="en-US" sz="1092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  <a:defRPr/>
            </a:pPr>
            <a:fld id="{6E5F7996-5D0A-4E23-9469-CBB4282E53C5}" type="slidenum">
              <a:rPr lang="en-US" altLang="en-US" sz="1092" smtClean="0">
                <a:ea typeface="MS PGothic" panose="020B0600070205080204" pitchFamily="34" charset="-128"/>
              </a:rPr>
              <a:pPr defTabSz="27724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092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61768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638627"/>
            <a:ext cx="10515600" cy="923848"/>
          </a:xfrm>
        </p:spPr>
        <p:txBody>
          <a:bodyPr anchor="b"/>
          <a:lstStyle>
            <a:lvl1pPr>
              <a:defRPr sz="600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373272"/>
          </a:xfrm>
        </p:spPr>
        <p:txBody>
          <a:bodyPr/>
          <a:lstStyle>
            <a:lvl1pPr marL="0" indent="0">
              <a:buNone/>
              <a:defRPr sz="2426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1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19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577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577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577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577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577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5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08" y="6377633"/>
            <a:ext cx="2804429" cy="168059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  <a:defRPr/>
            </a:pPr>
            <a:fld id="{C3363C9A-FA99-484A-BF5A-E71EAC8DAC49}" type="datetime5">
              <a:rPr lang="en-US" sz="1092" smtClean="0"/>
              <a:pPr defTabSz="277246" fontAlgn="base">
                <a:spcBef>
                  <a:spcPct val="0"/>
                </a:spcBef>
                <a:spcAft>
                  <a:spcPct val="0"/>
                </a:spcAft>
                <a:defRPr/>
              </a:pPr>
              <a:t>13-Apr-23</a:t>
            </a:fld>
            <a:endParaRPr lang="en-US" sz="1092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45511" y="6377633"/>
            <a:ext cx="3900978" cy="168059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277246">
              <a:defRPr/>
            </a:pPr>
            <a:r>
              <a:rPr lang="en-US" sz="1092"/>
              <a:t>RVIM, Bangalore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163" y="6377633"/>
            <a:ext cx="2804430" cy="168059"/>
          </a:xfrm>
        </p:spPr>
        <p:txBody>
          <a:bodyPr/>
          <a:lstStyle>
            <a:lvl1pPr>
              <a:defRPr/>
            </a:lvl1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  <a:defRPr/>
            </a:pPr>
            <a:fld id="{EF8BD1C1-E739-4631-8CC9-88FA1D332452}" type="slidenum">
              <a:rPr lang="en-US" altLang="en-US" sz="1092" smtClean="0">
                <a:ea typeface="MS PGothic" panose="020B0600070205080204" pitchFamily="34" charset="-128"/>
              </a:rPr>
              <a:pPr defTabSz="27724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092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613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06AA63-E1D6-4299-BD56-32AD161EE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193EEE5-8BA7-4968-B4B5-6A02755B7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87DBE7E-A7E5-4CEA-993F-1D3B8503A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7335-E94F-412A-8BD3-98A944D8D8DF}" type="datetime1">
              <a:rPr lang="en-IN" smtClean="0"/>
              <a:t>13/04/2023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4905EA8-A150-479E-A8A8-E2AD483C5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IQAC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E9D60DB-08C2-4525-B528-F2C7E319B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5EC6-655E-4D9B-B7D6-9B3D4DCE68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1568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1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277246">
              <a:defRPr/>
            </a:pPr>
            <a:r>
              <a:rPr lang="en-IN" sz="1092">
                <a:solidFill>
                  <a:prstClr val="black">
                    <a:tint val="75000"/>
                  </a:prstClr>
                </a:solidFill>
              </a:rPr>
              <a:t>RVIM, Bangalore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  <a:defRPr/>
            </a:pPr>
            <a:fld id="{15675042-02D4-4C29-A89D-9232E428E24B}" type="datetime5">
              <a:rPr lang="en-US" altLang="en-US" sz="1092" smtClean="0"/>
              <a:pPr defTabSz="277246" fontAlgn="base">
                <a:spcBef>
                  <a:spcPct val="0"/>
                </a:spcBef>
                <a:spcAft>
                  <a:spcPct val="0"/>
                </a:spcAft>
                <a:defRPr/>
              </a:pPr>
              <a:t>13-Apr-23</a:t>
            </a:fld>
            <a:endParaRPr lang="en-US" altLang="en-US" sz="1092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  <a:defRPr/>
            </a:pPr>
            <a:fld id="{1091A311-B09C-4288-90B0-2A31C8F0E629}" type="slidenum">
              <a:rPr lang="en-US" altLang="en-US" sz="1092" smtClean="0">
                <a:ea typeface="MS PGothic" panose="020B0600070205080204" pitchFamily="34" charset="-128"/>
              </a:rPr>
              <a:pPr defTabSz="27724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092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93296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2359" y="247405"/>
            <a:ext cx="11487282" cy="279948"/>
          </a:xfrm>
        </p:spPr>
        <p:txBody>
          <a:bodyPr/>
          <a:lstStyle>
            <a:lvl1pPr>
              <a:defRPr sz="1819" b="0" i="1">
                <a:solidFill>
                  <a:srgbClr val="422C75"/>
                </a:solidFill>
                <a:latin typeface="Playfair Display"/>
                <a:cs typeface="Playfair Displ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277246">
              <a:defRPr/>
            </a:pPr>
            <a:r>
              <a:rPr lang="en-IN" sz="1092">
                <a:solidFill>
                  <a:prstClr val="black">
                    <a:tint val="75000"/>
                  </a:prstClr>
                </a:solidFill>
              </a:rPr>
              <a:t>RVIM, Bangalore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  <a:defRPr/>
            </a:pPr>
            <a:fld id="{1E318431-9092-4BE7-8671-7D47E720D347}" type="datetime5">
              <a:rPr lang="en-US" altLang="en-US" sz="1092" smtClean="0"/>
              <a:pPr defTabSz="277246" fontAlgn="base">
                <a:spcBef>
                  <a:spcPct val="0"/>
                </a:spcBef>
                <a:spcAft>
                  <a:spcPct val="0"/>
                </a:spcAft>
                <a:defRPr/>
              </a:pPr>
              <a:t>13-Apr-23</a:t>
            </a:fld>
            <a:endParaRPr lang="en-US" altLang="en-US" sz="1092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  <a:defRPr/>
            </a:pPr>
            <a:fld id="{9F723CC9-D16E-40B4-A33F-748DA2C1753F}" type="slidenum">
              <a:rPr lang="en-US" altLang="en-US" sz="1092" smtClean="0">
                <a:ea typeface="MS PGothic" panose="020B0600070205080204" pitchFamily="34" charset="-128"/>
              </a:rPr>
              <a:pPr defTabSz="27724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092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86012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2359" y="247405"/>
            <a:ext cx="11487282" cy="279948"/>
          </a:xfrm>
        </p:spPr>
        <p:txBody>
          <a:bodyPr/>
          <a:lstStyle>
            <a:lvl1pPr>
              <a:defRPr sz="1819" b="0" i="1">
                <a:solidFill>
                  <a:srgbClr val="422C75"/>
                </a:solidFill>
                <a:latin typeface="Playfair Display"/>
                <a:cs typeface="Playfair Displ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277246">
              <a:defRPr/>
            </a:pPr>
            <a:r>
              <a:rPr lang="en-IN" sz="1092">
                <a:solidFill>
                  <a:prstClr val="black">
                    <a:tint val="75000"/>
                  </a:prstClr>
                </a:solidFill>
              </a:rPr>
              <a:t>RVIM, Bangalore</a:t>
            </a:r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  <a:defRPr/>
            </a:pPr>
            <a:fld id="{0807BB14-ECA6-4A1B-AF6A-FCAEC8AF349D}" type="datetime5">
              <a:rPr lang="en-US" altLang="en-US" sz="1092" smtClean="0"/>
              <a:pPr defTabSz="277246" fontAlgn="base">
                <a:spcBef>
                  <a:spcPct val="0"/>
                </a:spcBef>
                <a:spcAft>
                  <a:spcPct val="0"/>
                </a:spcAft>
                <a:defRPr/>
              </a:pPr>
              <a:t>13-Apr-23</a:t>
            </a:fld>
            <a:endParaRPr lang="en-US" altLang="en-US" sz="1092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  <a:defRPr/>
            </a:pPr>
            <a:fld id="{655814F9-FD7A-41F4-BD7B-A819DDCCCEBC}" type="slidenum">
              <a:rPr lang="en-US" altLang="en-US" sz="1092" smtClean="0">
                <a:ea typeface="MS PGothic" panose="020B0600070205080204" pitchFamily="34" charset="-128"/>
              </a:rPr>
              <a:pPr defTabSz="27724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092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85387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2359" y="247405"/>
            <a:ext cx="11487282" cy="279948"/>
          </a:xfrm>
        </p:spPr>
        <p:txBody>
          <a:bodyPr/>
          <a:lstStyle>
            <a:lvl1pPr>
              <a:defRPr sz="1819" b="0" i="1">
                <a:solidFill>
                  <a:srgbClr val="422C75"/>
                </a:solidFill>
                <a:latin typeface="Playfair Display"/>
                <a:cs typeface="Playfair Display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277246">
              <a:defRPr/>
            </a:pPr>
            <a:r>
              <a:rPr lang="en-IN" sz="1092">
                <a:solidFill>
                  <a:prstClr val="black">
                    <a:tint val="75000"/>
                  </a:prstClr>
                </a:solidFill>
              </a:rPr>
              <a:t>RVIM, Bangalore</a:t>
            </a:r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  <a:defRPr/>
            </a:pPr>
            <a:fld id="{B9C1C284-8D86-4448-8627-89210391A9B8}" type="datetime5">
              <a:rPr lang="en-US" altLang="en-US" sz="1092" smtClean="0"/>
              <a:pPr defTabSz="277246" fontAlgn="base">
                <a:spcBef>
                  <a:spcPct val="0"/>
                </a:spcBef>
                <a:spcAft>
                  <a:spcPct val="0"/>
                </a:spcAft>
                <a:defRPr/>
              </a:pPr>
              <a:t>13-Apr-23</a:t>
            </a:fld>
            <a:endParaRPr lang="en-US" altLang="en-US" sz="1092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  <a:defRPr/>
            </a:pPr>
            <a:fld id="{56BA1598-5CC0-482E-BD86-3B60C692FDD9}" type="slidenum">
              <a:rPr lang="en-US" altLang="en-US" sz="1092" smtClean="0">
                <a:ea typeface="MS PGothic" panose="020B0600070205080204" pitchFamily="34" charset="-128"/>
              </a:rPr>
              <a:pPr defTabSz="27724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092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76118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277246">
              <a:defRPr/>
            </a:pPr>
            <a:r>
              <a:rPr lang="en-IN" sz="1092">
                <a:solidFill>
                  <a:prstClr val="black">
                    <a:tint val="75000"/>
                  </a:prstClr>
                </a:solidFill>
              </a:rPr>
              <a:t>RVIM, Bangalore</a:t>
            </a:r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  <a:defRPr/>
            </a:pPr>
            <a:fld id="{7448E6D3-C738-4E4E-AC27-0C8E92EE3656}" type="datetime5">
              <a:rPr lang="en-US" altLang="en-US" sz="1092" smtClean="0"/>
              <a:pPr defTabSz="277246" fontAlgn="base">
                <a:spcBef>
                  <a:spcPct val="0"/>
                </a:spcBef>
                <a:spcAft>
                  <a:spcPct val="0"/>
                </a:spcAft>
                <a:defRPr/>
              </a:pPr>
              <a:t>13-Apr-23</a:t>
            </a:fld>
            <a:endParaRPr lang="en-US" altLang="en-US" sz="1092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  <a:defRPr/>
            </a:pPr>
            <a:fld id="{6E5F7996-5D0A-4E23-9469-CBB4282E53C5}" type="slidenum">
              <a:rPr lang="en-US" altLang="en-US" sz="1092" smtClean="0">
                <a:ea typeface="MS PGothic" panose="020B0600070205080204" pitchFamily="34" charset="-128"/>
              </a:rPr>
              <a:pPr defTabSz="27724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092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26244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638627"/>
            <a:ext cx="10515600" cy="923848"/>
          </a:xfrm>
        </p:spPr>
        <p:txBody>
          <a:bodyPr anchor="b"/>
          <a:lstStyle>
            <a:lvl1pPr>
              <a:defRPr sz="600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373272"/>
          </a:xfrm>
        </p:spPr>
        <p:txBody>
          <a:bodyPr/>
          <a:lstStyle>
            <a:lvl1pPr marL="0" indent="0">
              <a:buNone/>
              <a:defRPr sz="2426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1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19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577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577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577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577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577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5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08" y="6377633"/>
            <a:ext cx="2804429" cy="168059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  <a:defRPr/>
            </a:pPr>
            <a:fld id="{C3363C9A-FA99-484A-BF5A-E71EAC8DAC49}" type="datetime5">
              <a:rPr lang="en-US" sz="1092" smtClean="0"/>
              <a:pPr defTabSz="277246" fontAlgn="base">
                <a:spcBef>
                  <a:spcPct val="0"/>
                </a:spcBef>
                <a:spcAft>
                  <a:spcPct val="0"/>
                </a:spcAft>
                <a:defRPr/>
              </a:pPr>
              <a:t>13-Apr-23</a:t>
            </a:fld>
            <a:endParaRPr lang="en-US" sz="1092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45511" y="6377633"/>
            <a:ext cx="3900978" cy="168059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277246">
              <a:defRPr/>
            </a:pPr>
            <a:r>
              <a:rPr lang="en-US" sz="1092"/>
              <a:t>RVIM, Bangalore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163" y="6377633"/>
            <a:ext cx="2804430" cy="168059"/>
          </a:xfrm>
        </p:spPr>
        <p:txBody>
          <a:bodyPr/>
          <a:lstStyle>
            <a:lvl1pPr>
              <a:defRPr/>
            </a:lvl1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  <a:defRPr/>
            </a:pPr>
            <a:fld id="{EF8BD1C1-E739-4631-8CC9-88FA1D332452}" type="slidenum">
              <a:rPr lang="en-US" altLang="en-US" sz="1092" smtClean="0">
                <a:ea typeface="MS PGothic" panose="020B0600070205080204" pitchFamily="34" charset="-128"/>
              </a:rPr>
              <a:pPr defTabSz="27724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092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53183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1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277246">
              <a:defRPr/>
            </a:pPr>
            <a:r>
              <a:rPr lang="en-IN" sz="1092">
                <a:solidFill>
                  <a:prstClr val="black">
                    <a:tint val="75000"/>
                  </a:prstClr>
                </a:solidFill>
              </a:rPr>
              <a:t>RVIM, Bangalore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  <a:defRPr/>
            </a:pPr>
            <a:fld id="{15675042-02D4-4C29-A89D-9232E428E24B}" type="datetime5">
              <a:rPr lang="en-US" altLang="en-US" sz="1092" smtClean="0"/>
              <a:pPr defTabSz="277246" fontAlgn="base">
                <a:spcBef>
                  <a:spcPct val="0"/>
                </a:spcBef>
                <a:spcAft>
                  <a:spcPct val="0"/>
                </a:spcAft>
                <a:defRPr/>
              </a:pPr>
              <a:t>13-Apr-23</a:t>
            </a:fld>
            <a:endParaRPr lang="en-US" altLang="en-US" sz="1092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  <a:defRPr/>
            </a:pPr>
            <a:fld id="{1091A311-B09C-4288-90B0-2A31C8F0E629}" type="slidenum">
              <a:rPr lang="en-US" altLang="en-US" sz="1092" smtClean="0">
                <a:ea typeface="MS PGothic" panose="020B0600070205080204" pitchFamily="34" charset="-128"/>
              </a:rPr>
              <a:pPr defTabSz="27724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092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38466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2359" y="247405"/>
            <a:ext cx="11487282" cy="279948"/>
          </a:xfrm>
        </p:spPr>
        <p:txBody>
          <a:bodyPr/>
          <a:lstStyle>
            <a:lvl1pPr>
              <a:defRPr sz="1819" b="0" i="1">
                <a:solidFill>
                  <a:srgbClr val="422C75"/>
                </a:solidFill>
                <a:latin typeface="Playfair Display"/>
                <a:cs typeface="Playfair Displ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277246">
              <a:defRPr/>
            </a:pPr>
            <a:r>
              <a:rPr lang="en-IN" sz="1092">
                <a:solidFill>
                  <a:prstClr val="black">
                    <a:tint val="75000"/>
                  </a:prstClr>
                </a:solidFill>
              </a:rPr>
              <a:t>RVIM, Bangalore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  <a:defRPr/>
            </a:pPr>
            <a:fld id="{1E318431-9092-4BE7-8671-7D47E720D347}" type="datetime5">
              <a:rPr lang="en-US" altLang="en-US" sz="1092" smtClean="0"/>
              <a:pPr defTabSz="277246" fontAlgn="base">
                <a:spcBef>
                  <a:spcPct val="0"/>
                </a:spcBef>
                <a:spcAft>
                  <a:spcPct val="0"/>
                </a:spcAft>
                <a:defRPr/>
              </a:pPr>
              <a:t>13-Apr-23</a:t>
            </a:fld>
            <a:endParaRPr lang="en-US" altLang="en-US" sz="1092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  <a:defRPr/>
            </a:pPr>
            <a:fld id="{9F723CC9-D16E-40B4-A33F-748DA2C1753F}" type="slidenum">
              <a:rPr lang="en-US" altLang="en-US" sz="1092" smtClean="0">
                <a:ea typeface="MS PGothic" panose="020B0600070205080204" pitchFamily="34" charset="-128"/>
              </a:rPr>
              <a:pPr defTabSz="27724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092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75713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2359" y="247405"/>
            <a:ext cx="11487282" cy="279948"/>
          </a:xfrm>
        </p:spPr>
        <p:txBody>
          <a:bodyPr/>
          <a:lstStyle>
            <a:lvl1pPr>
              <a:defRPr sz="1819" b="0" i="1">
                <a:solidFill>
                  <a:srgbClr val="422C75"/>
                </a:solidFill>
                <a:latin typeface="Playfair Display"/>
                <a:cs typeface="Playfair Displ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277246">
              <a:defRPr/>
            </a:pPr>
            <a:r>
              <a:rPr lang="en-IN" sz="1092">
                <a:solidFill>
                  <a:prstClr val="black">
                    <a:tint val="75000"/>
                  </a:prstClr>
                </a:solidFill>
              </a:rPr>
              <a:t>RVIM, Bangalore</a:t>
            </a:r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  <a:defRPr/>
            </a:pPr>
            <a:fld id="{0807BB14-ECA6-4A1B-AF6A-FCAEC8AF349D}" type="datetime5">
              <a:rPr lang="en-US" altLang="en-US" sz="1092" smtClean="0"/>
              <a:pPr defTabSz="277246" fontAlgn="base">
                <a:spcBef>
                  <a:spcPct val="0"/>
                </a:spcBef>
                <a:spcAft>
                  <a:spcPct val="0"/>
                </a:spcAft>
                <a:defRPr/>
              </a:pPr>
              <a:t>13-Apr-23</a:t>
            </a:fld>
            <a:endParaRPr lang="en-US" altLang="en-US" sz="1092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  <a:defRPr/>
            </a:pPr>
            <a:fld id="{655814F9-FD7A-41F4-BD7B-A819DDCCCEBC}" type="slidenum">
              <a:rPr lang="en-US" altLang="en-US" sz="1092" smtClean="0">
                <a:ea typeface="MS PGothic" panose="020B0600070205080204" pitchFamily="34" charset="-128"/>
              </a:rPr>
              <a:pPr defTabSz="27724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092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14767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2359" y="247405"/>
            <a:ext cx="11487282" cy="279948"/>
          </a:xfrm>
        </p:spPr>
        <p:txBody>
          <a:bodyPr/>
          <a:lstStyle>
            <a:lvl1pPr>
              <a:defRPr sz="1819" b="0" i="1">
                <a:solidFill>
                  <a:srgbClr val="422C75"/>
                </a:solidFill>
                <a:latin typeface="Playfair Display"/>
                <a:cs typeface="Playfair Display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277246">
              <a:defRPr/>
            </a:pPr>
            <a:r>
              <a:rPr lang="en-IN" sz="1092">
                <a:solidFill>
                  <a:prstClr val="black">
                    <a:tint val="75000"/>
                  </a:prstClr>
                </a:solidFill>
              </a:rPr>
              <a:t>RVIM, Bangalore</a:t>
            </a:r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  <a:defRPr/>
            </a:pPr>
            <a:fld id="{B9C1C284-8D86-4448-8627-89210391A9B8}" type="datetime5">
              <a:rPr lang="en-US" altLang="en-US" sz="1092" smtClean="0"/>
              <a:pPr defTabSz="277246" fontAlgn="base">
                <a:spcBef>
                  <a:spcPct val="0"/>
                </a:spcBef>
                <a:spcAft>
                  <a:spcPct val="0"/>
                </a:spcAft>
                <a:defRPr/>
              </a:pPr>
              <a:t>13-Apr-23</a:t>
            </a:fld>
            <a:endParaRPr lang="en-US" altLang="en-US" sz="1092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  <a:defRPr/>
            </a:pPr>
            <a:fld id="{56BA1598-5CC0-482E-BD86-3B60C692FDD9}" type="slidenum">
              <a:rPr lang="en-US" altLang="en-US" sz="1092" smtClean="0">
                <a:ea typeface="MS PGothic" panose="020B0600070205080204" pitchFamily="34" charset="-128"/>
              </a:rPr>
              <a:pPr defTabSz="27724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092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3767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70757F-6174-4A22-BFFB-F25DE011A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8C44E55-76FB-46FD-9A0E-9453B07EC2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7F3C05D-35D4-4D3A-A286-C2C7968B3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98C825D-06F2-4332-A216-8029A6378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FAB47-B9A0-4E80-A1C1-6710DDE0D184}" type="datetime1">
              <a:rPr lang="en-IN" smtClean="0"/>
              <a:t>13/04/2023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E63EB96-9101-4CFC-83C3-627B7E445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IQAC Presentation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34D5F6B-E4D5-46C5-8D97-751FCED42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5EC6-655E-4D9B-B7D6-9B3D4DCE68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01954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277246">
              <a:defRPr/>
            </a:pPr>
            <a:r>
              <a:rPr lang="en-IN" sz="1092">
                <a:solidFill>
                  <a:prstClr val="black">
                    <a:tint val="75000"/>
                  </a:prstClr>
                </a:solidFill>
              </a:rPr>
              <a:t>RVIM, Bangalore</a:t>
            </a:r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  <a:defRPr/>
            </a:pPr>
            <a:fld id="{7448E6D3-C738-4E4E-AC27-0C8E92EE3656}" type="datetime5">
              <a:rPr lang="en-US" altLang="en-US" sz="1092" smtClean="0"/>
              <a:pPr defTabSz="277246" fontAlgn="base">
                <a:spcBef>
                  <a:spcPct val="0"/>
                </a:spcBef>
                <a:spcAft>
                  <a:spcPct val="0"/>
                </a:spcAft>
                <a:defRPr/>
              </a:pPr>
              <a:t>13-Apr-23</a:t>
            </a:fld>
            <a:endParaRPr lang="en-US" altLang="en-US" sz="1092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  <a:defRPr/>
            </a:pPr>
            <a:fld id="{6E5F7996-5D0A-4E23-9469-CBB4282E53C5}" type="slidenum">
              <a:rPr lang="en-US" altLang="en-US" sz="1092" smtClean="0">
                <a:ea typeface="MS PGothic" panose="020B0600070205080204" pitchFamily="34" charset="-128"/>
              </a:rPr>
              <a:pPr defTabSz="27724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092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66379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638627"/>
            <a:ext cx="10515600" cy="923848"/>
          </a:xfrm>
        </p:spPr>
        <p:txBody>
          <a:bodyPr anchor="b"/>
          <a:lstStyle>
            <a:lvl1pPr>
              <a:defRPr sz="600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373272"/>
          </a:xfrm>
        </p:spPr>
        <p:txBody>
          <a:bodyPr/>
          <a:lstStyle>
            <a:lvl1pPr marL="0" indent="0">
              <a:buNone/>
              <a:defRPr sz="2426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1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19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577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577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577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577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577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5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08" y="6377633"/>
            <a:ext cx="2804429" cy="168059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  <a:defRPr/>
            </a:pPr>
            <a:fld id="{C3363C9A-FA99-484A-BF5A-E71EAC8DAC49}" type="datetime5">
              <a:rPr lang="en-US" sz="1092" smtClean="0"/>
              <a:pPr defTabSz="277246" fontAlgn="base">
                <a:spcBef>
                  <a:spcPct val="0"/>
                </a:spcBef>
                <a:spcAft>
                  <a:spcPct val="0"/>
                </a:spcAft>
                <a:defRPr/>
              </a:pPr>
              <a:t>13-Apr-23</a:t>
            </a:fld>
            <a:endParaRPr lang="en-US" sz="1092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45511" y="6377633"/>
            <a:ext cx="3900978" cy="168059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277246">
              <a:defRPr/>
            </a:pPr>
            <a:r>
              <a:rPr lang="en-US" sz="1092"/>
              <a:t>RVIM, Bangalore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163" y="6377633"/>
            <a:ext cx="2804430" cy="168059"/>
          </a:xfrm>
        </p:spPr>
        <p:txBody>
          <a:bodyPr/>
          <a:lstStyle>
            <a:lvl1pPr>
              <a:defRPr/>
            </a:lvl1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  <a:defRPr/>
            </a:pPr>
            <a:fld id="{EF8BD1C1-E739-4631-8CC9-88FA1D332452}" type="slidenum">
              <a:rPr lang="en-US" altLang="en-US" sz="1092" smtClean="0">
                <a:ea typeface="MS PGothic" panose="020B0600070205080204" pitchFamily="34" charset="-128"/>
              </a:rPr>
              <a:pPr defTabSz="27724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092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2581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81999F-0E99-41FC-AC54-CA99FF8B4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F3D3737-8172-419B-BF46-14658D953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7B33734-3209-4D9A-9C59-14B690DDF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B7FEF6D-BA0D-4E7C-9A9E-4B830719F1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F037AE3-FBCA-439D-95C0-BD6B13F140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3CD09DB-C95E-422E-BCB9-8A5DED8F2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A3EC2-907F-49FB-A0FA-1912C1FF621C}" type="datetime1">
              <a:rPr lang="en-IN" smtClean="0"/>
              <a:t>13/04/2023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CCC1631-ABBC-49BA-A951-40E54E0E7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IQAC Presentation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58AAFB0-87AE-4DBC-B90C-144A40D42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5EC6-655E-4D9B-B7D6-9B3D4DCE68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5952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4066B5-1905-4D32-888E-25548B3CC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F929DFC-8596-4128-A17A-4B2A9CED3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D515-AE7E-46F4-BB82-050CB38447FE}" type="datetime1">
              <a:rPr lang="en-IN" smtClean="0"/>
              <a:t>13/04/2023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9C80DA9-E6FF-4ECF-8E04-D23076A94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IQAC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2D201CA-F551-4C02-B3FC-534CDB203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5EC6-655E-4D9B-B7D6-9B3D4DCE68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8742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4155BDA-B766-49F0-9349-7AF11BB96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EF411-87FE-42E8-8234-714EB366BA96}" type="datetime1">
              <a:rPr lang="en-IN" smtClean="0"/>
              <a:t>13/04/2023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45DB29B-1F24-4CC7-97E6-D460F3829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IQAC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81E2783-8DE0-4E9C-BE58-FD6083EFF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5EC6-655E-4D9B-B7D6-9B3D4DCE68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5578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C3018A-768D-4824-A0E7-5682054D1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E87951F-805A-473E-BC44-1063F4DC8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2073159-0EC4-42A6-8D40-FD37E61B64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4148FC3-8EAD-40CA-B46B-34D0F4608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C74E-AB91-42A2-B8BC-365A0D1250B5}" type="datetime1">
              <a:rPr lang="en-IN" smtClean="0"/>
              <a:t>13/04/2023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02978A8-BE20-482C-A41C-D168980E8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IQAC Presentation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39E3A97-C5BF-47EF-A48D-49DE1D4E8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5EC6-655E-4D9B-B7D6-9B3D4DCE68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7442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20F9AF-3FD8-48FB-AE26-2A9D3059E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A261E24-AC1D-4BAD-8B96-97E6841556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02C3D85-C2CC-4AF3-9020-0229F8B578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71187AE-3CBA-4D32-92A4-4AFACCCBA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0A0F1-7089-4F78-9651-BF9C9EB55997}" type="datetime1">
              <a:rPr lang="en-IN" smtClean="0"/>
              <a:t>13/04/2023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5B72254-437D-478F-AAAE-A062BF708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IQAC Presentation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44C3CE7-48A9-4961-A7B5-19A333C71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5EC6-655E-4D9B-B7D6-9B3D4DCE68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305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912DDAB-7F5E-478C-9A2B-A44D8FDEF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5C1A39B-657C-467A-AFA1-8AB7A101B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524136F-C5C8-48BC-9AEC-75BB45C819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93FA8-47B5-4431-B41D-B450FB343891}" type="datetime1">
              <a:rPr lang="en-IN" smtClean="0"/>
              <a:t>13/04/2023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65D12C6-A8E8-4056-B4E0-56C5798F44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IQAC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13A4D51-D76C-4AD1-90A3-1B65EA9799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A5EC6-655E-4D9B-B7D6-9B3D4DCE68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1138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k object 16"/>
          <p:cNvSpPr>
            <a:spLocks/>
          </p:cNvSpPr>
          <p:nvPr/>
        </p:nvSpPr>
        <p:spPr bwMode="auto">
          <a:xfrm>
            <a:off x="0" y="6850299"/>
            <a:ext cx="12192000" cy="0"/>
          </a:xfrm>
          <a:custGeom>
            <a:avLst/>
            <a:gdLst>
              <a:gd name="T0" fmla="*/ 0 w 20104100"/>
              <a:gd name="T1" fmla="*/ 20104099 w 201041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104100">
                <a:moveTo>
                  <a:pt x="0" y="0"/>
                </a:moveTo>
                <a:lnTo>
                  <a:pt x="20104099" y="0"/>
                </a:lnTo>
              </a:path>
            </a:pathLst>
          </a:custGeom>
          <a:noFill/>
          <a:ln w="22859">
            <a:solidFill>
              <a:srgbClr val="E76A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2772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27" name="bk object 17"/>
          <p:cNvSpPr>
            <a:spLocks/>
          </p:cNvSpPr>
          <p:nvPr/>
        </p:nvSpPr>
        <p:spPr bwMode="auto">
          <a:xfrm>
            <a:off x="0" y="6836821"/>
            <a:ext cx="12174671" cy="0"/>
          </a:xfrm>
          <a:custGeom>
            <a:avLst/>
            <a:gdLst>
              <a:gd name="T0" fmla="*/ 0 w 20076160"/>
              <a:gd name="T1" fmla="*/ 20005674 w 2007616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076160">
                <a:moveTo>
                  <a:pt x="0" y="0"/>
                </a:moveTo>
                <a:lnTo>
                  <a:pt x="20076037" y="0"/>
                </a:lnTo>
              </a:path>
            </a:pathLst>
          </a:custGeom>
          <a:noFill/>
          <a:ln w="22859">
            <a:solidFill>
              <a:srgbClr val="E76A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2772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28" name="bk object 18"/>
          <p:cNvSpPr>
            <a:spLocks/>
          </p:cNvSpPr>
          <p:nvPr/>
        </p:nvSpPr>
        <p:spPr bwMode="auto">
          <a:xfrm>
            <a:off x="17329" y="28880"/>
            <a:ext cx="0" cy="6800240"/>
          </a:xfrm>
          <a:custGeom>
            <a:avLst/>
            <a:gdLst>
              <a:gd name="T0" fmla="*/ 0 h 11215370"/>
              <a:gd name="T1" fmla="*/ 11075272 h 1121537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1215370">
                <a:moveTo>
                  <a:pt x="0" y="0"/>
                </a:moveTo>
                <a:lnTo>
                  <a:pt x="0" y="11215370"/>
                </a:lnTo>
              </a:path>
            </a:pathLst>
          </a:custGeom>
          <a:noFill/>
          <a:ln w="56218">
            <a:solidFill>
              <a:srgbClr val="E76A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2772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29" name="bk object 19"/>
          <p:cNvSpPr>
            <a:spLocks/>
          </p:cNvSpPr>
          <p:nvPr/>
        </p:nvSpPr>
        <p:spPr bwMode="auto">
          <a:xfrm>
            <a:off x="0" y="14440"/>
            <a:ext cx="12192000" cy="0"/>
          </a:xfrm>
          <a:custGeom>
            <a:avLst/>
            <a:gdLst>
              <a:gd name="T0" fmla="*/ 0 w 20104100"/>
              <a:gd name="T1" fmla="*/ 20104099 w 201041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104100">
                <a:moveTo>
                  <a:pt x="0" y="0"/>
                </a:moveTo>
                <a:lnTo>
                  <a:pt x="20104099" y="0"/>
                </a:lnTo>
              </a:path>
            </a:pathLst>
          </a:custGeom>
          <a:noFill/>
          <a:ln w="46990">
            <a:solidFill>
              <a:srgbClr val="E76A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2772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30" name="bk object 20"/>
          <p:cNvSpPr>
            <a:spLocks/>
          </p:cNvSpPr>
          <p:nvPr/>
        </p:nvSpPr>
        <p:spPr bwMode="auto">
          <a:xfrm>
            <a:off x="12174671" y="6829121"/>
            <a:ext cx="17329" cy="14440"/>
          </a:xfrm>
          <a:custGeom>
            <a:avLst/>
            <a:gdLst>
              <a:gd name="T0" fmla="*/ 0 w 28575"/>
              <a:gd name="T1" fmla="*/ 2137987 h 22859"/>
              <a:gd name="T2" fmla="*/ 28061 w 28575"/>
              <a:gd name="T3" fmla="*/ 2137987 h 22859"/>
              <a:gd name="T4" fmla="*/ 28061 w 28575"/>
              <a:gd name="T5" fmla="*/ 0 h 22859"/>
              <a:gd name="T6" fmla="*/ 0 w 28575"/>
              <a:gd name="T7" fmla="*/ 0 h 22859"/>
              <a:gd name="T8" fmla="*/ 0 w 28575"/>
              <a:gd name="T9" fmla="*/ 2137987 h 228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575" h="22859">
                <a:moveTo>
                  <a:pt x="0" y="22856"/>
                </a:moveTo>
                <a:lnTo>
                  <a:pt x="28061" y="22856"/>
                </a:lnTo>
                <a:lnTo>
                  <a:pt x="28061" y="0"/>
                </a:lnTo>
                <a:lnTo>
                  <a:pt x="0" y="0"/>
                </a:lnTo>
                <a:lnTo>
                  <a:pt x="0" y="22856"/>
                </a:lnTo>
                <a:close/>
              </a:path>
            </a:pathLst>
          </a:custGeom>
          <a:solidFill>
            <a:srgbClr val="E76A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2772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31" name="bk object 21"/>
          <p:cNvSpPr>
            <a:spLocks/>
          </p:cNvSpPr>
          <p:nvPr/>
        </p:nvSpPr>
        <p:spPr bwMode="auto">
          <a:xfrm>
            <a:off x="12174671" y="28880"/>
            <a:ext cx="0" cy="6800240"/>
          </a:xfrm>
          <a:custGeom>
            <a:avLst/>
            <a:gdLst>
              <a:gd name="T0" fmla="*/ 0 h 11215370"/>
              <a:gd name="T1" fmla="*/ 11075272 h 1121537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1215370">
                <a:moveTo>
                  <a:pt x="0" y="0"/>
                </a:moveTo>
                <a:lnTo>
                  <a:pt x="0" y="11215370"/>
                </a:lnTo>
              </a:path>
            </a:pathLst>
          </a:custGeom>
          <a:noFill/>
          <a:ln w="56176">
            <a:solidFill>
              <a:srgbClr val="E76A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2772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32" name="Holder 2"/>
          <p:cNvSpPr>
            <a:spLocks noGrp="1"/>
          </p:cNvSpPr>
          <p:nvPr>
            <p:ph type="title"/>
          </p:nvPr>
        </p:nvSpPr>
        <p:spPr bwMode="auto">
          <a:xfrm>
            <a:off x="352359" y="247405"/>
            <a:ext cx="114872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altLang="en-US"/>
          </a:p>
        </p:txBody>
      </p:sp>
      <p:sp>
        <p:nvSpPr>
          <p:cNvPr id="1033" name="Holder 3"/>
          <p:cNvSpPr>
            <a:spLocks noGrp="1"/>
          </p:cNvSpPr>
          <p:nvPr>
            <p:ph type="body" idx="1"/>
          </p:nvPr>
        </p:nvSpPr>
        <p:spPr bwMode="auto">
          <a:xfrm>
            <a:off x="1665521" y="1584541"/>
            <a:ext cx="88609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altLang="en-US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511" y="6377633"/>
            <a:ext cx="3900978" cy="1680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277246">
              <a:defRPr/>
            </a:pPr>
            <a:r>
              <a:rPr lang="en-IN" sz="1092">
                <a:solidFill>
                  <a:prstClr val="black">
                    <a:tint val="75000"/>
                  </a:prstClr>
                </a:solidFill>
              </a:rPr>
              <a:t>RVIM, Bangalore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408" y="6377633"/>
            <a:ext cx="2804429" cy="168059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>
                <a:solidFill>
                  <a:srgbClr val="898989"/>
                </a:solidFill>
                <a:ea typeface="ＭＳ Ｐゴシック" pitchFamily="34" charset="-128"/>
                <a:cs typeface="+mn-cs"/>
              </a:defRPr>
            </a:lvl1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  <a:defRPr/>
            </a:pPr>
            <a:fld id="{DE3788D3-B2FE-4891-81E9-9ACD4DDFFE2D}" type="datetime5">
              <a:rPr lang="en-US" altLang="en-US" sz="1092" smtClean="0"/>
              <a:pPr defTabSz="277246" fontAlgn="base">
                <a:spcBef>
                  <a:spcPct val="0"/>
                </a:spcBef>
                <a:spcAft>
                  <a:spcPct val="0"/>
                </a:spcAft>
                <a:defRPr/>
              </a:pPr>
              <a:t>13-Apr-23</a:t>
            </a:fld>
            <a:endParaRPr lang="en-US" altLang="en-US" sz="1092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163" y="6377633"/>
            <a:ext cx="2804430" cy="168059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  <a:defRPr/>
            </a:pPr>
            <a:fld id="{0DECDAAD-0525-44A7-A9AF-D1F697D47E42}" type="slidenum">
              <a:rPr lang="en-US" altLang="en-US" sz="1092" smtClean="0">
                <a:ea typeface="MS PGothic" panose="020B0600070205080204" pitchFamily="34" charset="-128"/>
              </a:rPr>
              <a:pPr defTabSz="27724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092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534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MS PGothic" pitchFamily="34" charset="-128"/>
          <a:cs typeface="ＭＳ Ｐゴシック" charset="0"/>
        </a:defRPr>
      </a:lvl5pPr>
      <a:lvl6pPr marL="277246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6pPr>
      <a:lvl7pPr marL="554492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7pPr>
      <a:lvl8pPr marL="831738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8pPr>
      <a:lvl9pPr marL="1108984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07935" indent="-207935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277246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554492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831738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108984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k object 16"/>
          <p:cNvSpPr>
            <a:spLocks/>
          </p:cNvSpPr>
          <p:nvPr/>
        </p:nvSpPr>
        <p:spPr bwMode="auto">
          <a:xfrm>
            <a:off x="0" y="6850299"/>
            <a:ext cx="12192000" cy="0"/>
          </a:xfrm>
          <a:custGeom>
            <a:avLst/>
            <a:gdLst>
              <a:gd name="T0" fmla="*/ 0 w 20104100"/>
              <a:gd name="T1" fmla="*/ 20104099 w 201041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104100">
                <a:moveTo>
                  <a:pt x="0" y="0"/>
                </a:moveTo>
                <a:lnTo>
                  <a:pt x="20104099" y="0"/>
                </a:lnTo>
              </a:path>
            </a:pathLst>
          </a:custGeom>
          <a:noFill/>
          <a:ln w="22859">
            <a:solidFill>
              <a:srgbClr val="E76A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2772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27" name="bk object 17"/>
          <p:cNvSpPr>
            <a:spLocks/>
          </p:cNvSpPr>
          <p:nvPr/>
        </p:nvSpPr>
        <p:spPr bwMode="auto">
          <a:xfrm>
            <a:off x="0" y="6836821"/>
            <a:ext cx="12174671" cy="0"/>
          </a:xfrm>
          <a:custGeom>
            <a:avLst/>
            <a:gdLst>
              <a:gd name="T0" fmla="*/ 0 w 20076160"/>
              <a:gd name="T1" fmla="*/ 20005674 w 2007616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076160">
                <a:moveTo>
                  <a:pt x="0" y="0"/>
                </a:moveTo>
                <a:lnTo>
                  <a:pt x="20076037" y="0"/>
                </a:lnTo>
              </a:path>
            </a:pathLst>
          </a:custGeom>
          <a:noFill/>
          <a:ln w="22859">
            <a:solidFill>
              <a:srgbClr val="E76A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2772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28" name="bk object 18"/>
          <p:cNvSpPr>
            <a:spLocks/>
          </p:cNvSpPr>
          <p:nvPr/>
        </p:nvSpPr>
        <p:spPr bwMode="auto">
          <a:xfrm>
            <a:off x="17329" y="28880"/>
            <a:ext cx="0" cy="6800240"/>
          </a:xfrm>
          <a:custGeom>
            <a:avLst/>
            <a:gdLst>
              <a:gd name="T0" fmla="*/ 0 h 11215370"/>
              <a:gd name="T1" fmla="*/ 11075272 h 1121537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1215370">
                <a:moveTo>
                  <a:pt x="0" y="0"/>
                </a:moveTo>
                <a:lnTo>
                  <a:pt x="0" y="11215370"/>
                </a:lnTo>
              </a:path>
            </a:pathLst>
          </a:custGeom>
          <a:noFill/>
          <a:ln w="56218">
            <a:solidFill>
              <a:srgbClr val="E76A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2772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29" name="bk object 19"/>
          <p:cNvSpPr>
            <a:spLocks/>
          </p:cNvSpPr>
          <p:nvPr/>
        </p:nvSpPr>
        <p:spPr bwMode="auto">
          <a:xfrm>
            <a:off x="0" y="14440"/>
            <a:ext cx="12192000" cy="0"/>
          </a:xfrm>
          <a:custGeom>
            <a:avLst/>
            <a:gdLst>
              <a:gd name="T0" fmla="*/ 0 w 20104100"/>
              <a:gd name="T1" fmla="*/ 20104099 w 201041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104100">
                <a:moveTo>
                  <a:pt x="0" y="0"/>
                </a:moveTo>
                <a:lnTo>
                  <a:pt x="20104099" y="0"/>
                </a:lnTo>
              </a:path>
            </a:pathLst>
          </a:custGeom>
          <a:noFill/>
          <a:ln w="46990">
            <a:solidFill>
              <a:srgbClr val="E76A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2772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30" name="bk object 20"/>
          <p:cNvSpPr>
            <a:spLocks/>
          </p:cNvSpPr>
          <p:nvPr/>
        </p:nvSpPr>
        <p:spPr bwMode="auto">
          <a:xfrm>
            <a:off x="12174671" y="6829121"/>
            <a:ext cx="17329" cy="14440"/>
          </a:xfrm>
          <a:custGeom>
            <a:avLst/>
            <a:gdLst>
              <a:gd name="T0" fmla="*/ 0 w 28575"/>
              <a:gd name="T1" fmla="*/ 2137987 h 22859"/>
              <a:gd name="T2" fmla="*/ 28061 w 28575"/>
              <a:gd name="T3" fmla="*/ 2137987 h 22859"/>
              <a:gd name="T4" fmla="*/ 28061 w 28575"/>
              <a:gd name="T5" fmla="*/ 0 h 22859"/>
              <a:gd name="T6" fmla="*/ 0 w 28575"/>
              <a:gd name="T7" fmla="*/ 0 h 22859"/>
              <a:gd name="T8" fmla="*/ 0 w 28575"/>
              <a:gd name="T9" fmla="*/ 2137987 h 228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575" h="22859">
                <a:moveTo>
                  <a:pt x="0" y="22856"/>
                </a:moveTo>
                <a:lnTo>
                  <a:pt x="28061" y="22856"/>
                </a:lnTo>
                <a:lnTo>
                  <a:pt x="28061" y="0"/>
                </a:lnTo>
                <a:lnTo>
                  <a:pt x="0" y="0"/>
                </a:lnTo>
                <a:lnTo>
                  <a:pt x="0" y="22856"/>
                </a:lnTo>
                <a:close/>
              </a:path>
            </a:pathLst>
          </a:custGeom>
          <a:solidFill>
            <a:srgbClr val="E76A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2772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31" name="bk object 21"/>
          <p:cNvSpPr>
            <a:spLocks/>
          </p:cNvSpPr>
          <p:nvPr/>
        </p:nvSpPr>
        <p:spPr bwMode="auto">
          <a:xfrm>
            <a:off x="12174671" y="28880"/>
            <a:ext cx="0" cy="6800240"/>
          </a:xfrm>
          <a:custGeom>
            <a:avLst/>
            <a:gdLst>
              <a:gd name="T0" fmla="*/ 0 h 11215370"/>
              <a:gd name="T1" fmla="*/ 11075272 h 1121537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1215370">
                <a:moveTo>
                  <a:pt x="0" y="0"/>
                </a:moveTo>
                <a:lnTo>
                  <a:pt x="0" y="11215370"/>
                </a:lnTo>
              </a:path>
            </a:pathLst>
          </a:custGeom>
          <a:noFill/>
          <a:ln w="56176">
            <a:solidFill>
              <a:srgbClr val="E76A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2772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32" name="Holder 2"/>
          <p:cNvSpPr>
            <a:spLocks noGrp="1"/>
          </p:cNvSpPr>
          <p:nvPr>
            <p:ph type="title"/>
          </p:nvPr>
        </p:nvSpPr>
        <p:spPr bwMode="auto">
          <a:xfrm>
            <a:off x="352359" y="247405"/>
            <a:ext cx="114872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altLang="en-US"/>
          </a:p>
        </p:txBody>
      </p:sp>
      <p:sp>
        <p:nvSpPr>
          <p:cNvPr id="1033" name="Holder 3"/>
          <p:cNvSpPr>
            <a:spLocks noGrp="1"/>
          </p:cNvSpPr>
          <p:nvPr>
            <p:ph type="body" idx="1"/>
          </p:nvPr>
        </p:nvSpPr>
        <p:spPr bwMode="auto">
          <a:xfrm>
            <a:off x="1665521" y="1584541"/>
            <a:ext cx="88609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altLang="en-US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511" y="6377633"/>
            <a:ext cx="3900978" cy="1680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277246">
              <a:defRPr/>
            </a:pPr>
            <a:r>
              <a:rPr lang="en-IN" sz="1092">
                <a:solidFill>
                  <a:prstClr val="black">
                    <a:tint val="75000"/>
                  </a:prstClr>
                </a:solidFill>
              </a:rPr>
              <a:t>RVIM, Bangalore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408" y="6377633"/>
            <a:ext cx="2804429" cy="168059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>
                <a:solidFill>
                  <a:srgbClr val="898989"/>
                </a:solidFill>
                <a:ea typeface="ＭＳ Ｐゴシック" pitchFamily="34" charset="-128"/>
                <a:cs typeface="+mn-cs"/>
              </a:defRPr>
            </a:lvl1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  <a:defRPr/>
            </a:pPr>
            <a:fld id="{DE3788D3-B2FE-4891-81E9-9ACD4DDFFE2D}" type="datetime5">
              <a:rPr lang="en-US" altLang="en-US" sz="1092" smtClean="0"/>
              <a:pPr defTabSz="277246" fontAlgn="base">
                <a:spcBef>
                  <a:spcPct val="0"/>
                </a:spcBef>
                <a:spcAft>
                  <a:spcPct val="0"/>
                </a:spcAft>
                <a:defRPr/>
              </a:pPr>
              <a:t>13-Apr-23</a:t>
            </a:fld>
            <a:endParaRPr lang="en-US" altLang="en-US" sz="1092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163" y="6377633"/>
            <a:ext cx="2804430" cy="168059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  <a:defRPr/>
            </a:pPr>
            <a:fld id="{0DECDAAD-0525-44A7-A9AF-D1F697D47E42}" type="slidenum">
              <a:rPr lang="en-US" altLang="en-US" sz="1092" smtClean="0">
                <a:ea typeface="MS PGothic" panose="020B0600070205080204" pitchFamily="34" charset="-128"/>
              </a:rPr>
              <a:pPr defTabSz="27724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092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738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MS PGothic" pitchFamily="34" charset="-128"/>
          <a:cs typeface="ＭＳ Ｐゴシック" charset="0"/>
        </a:defRPr>
      </a:lvl5pPr>
      <a:lvl6pPr marL="277246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6pPr>
      <a:lvl7pPr marL="554492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7pPr>
      <a:lvl8pPr marL="831738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8pPr>
      <a:lvl9pPr marL="1108984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07935" indent="-207935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277246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554492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831738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108984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k object 16"/>
          <p:cNvSpPr>
            <a:spLocks/>
          </p:cNvSpPr>
          <p:nvPr/>
        </p:nvSpPr>
        <p:spPr bwMode="auto">
          <a:xfrm>
            <a:off x="0" y="6850299"/>
            <a:ext cx="12192000" cy="0"/>
          </a:xfrm>
          <a:custGeom>
            <a:avLst/>
            <a:gdLst>
              <a:gd name="T0" fmla="*/ 0 w 20104100"/>
              <a:gd name="T1" fmla="*/ 20104099 w 201041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104100">
                <a:moveTo>
                  <a:pt x="0" y="0"/>
                </a:moveTo>
                <a:lnTo>
                  <a:pt x="20104099" y="0"/>
                </a:lnTo>
              </a:path>
            </a:pathLst>
          </a:custGeom>
          <a:noFill/>
          <a:ln w="22859">
            <a:solidFill>
              <a:srgbClr val="E76A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2772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27" name="bk object 17"/>
          <p:cNvSpPr>
            <a:spLocks/>
          </p:cNvSpPr>
          <p:nvPr/>
        </p:nvSpPr>
        <p:spPr bwMode="auto">
          <a:xfrm>
            <a:off x="0" y="6836821"/>
            <a:ext cx="12174671" cy="0"/>
          </a:xfrm>
          <a:custGeom>
            <a:avLst/>
            <a:gdLst>
              <a:gd name="T0" fmla="*/ 0 w 20076160"/>
              <a:gd name="T1" fmla="*/ 20005674 w 2007616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076160">
                <a:moveTo>
                  <a:pt x="0" y="0"/>
                </a:moveTo>
                <a:lnTo>
                  <a:pt x="20076037" y="0"/>
                </a:lnTo>
              </a:path>
            </a:pathLst>
          </a:custGeom>
          <a:noFill/>
          <a:ln w="22859">
            <a:solidFill>
              <a:srgbClr val="E76A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2772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28" name="bk object 18"/>
          <p:cNvSpPr>
            <a:spLocks/>
          </p:cNvSpPr>
          <p:nvPr/>
        </p:nvSpPr>
        <p:spPr bwMode="auto">
          <a:xfrm>
            <a:off x="17329" y="28880"/>
            <a:ext cx="0" cy="6800240"/>
          </a:xfrm>
          <a:custGeom>
            <a:avLst/>
            <a:gdLst>
              <a:gd name="T0" fmla="*/ 0 h 11215370"/>
              <a:gd name="T1" fmla="*/ 11075272 h 1121537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1215370">
                <a:moveTo>
                  <a:pt x="0" y="0"/>
                </a:moveTo>
                <a:lnTo>
                  <a:pt x="0" y="11215370"/>
                </a:lnTo>
              </a:path>
            </a:pathLst>
          </a:custGeom>
          <a:noFill/>
          <a:ln w="56218">
            <a:solidFill>
              <a:srgbClr val="E76A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2772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29" name="bk object 19"/>
          <p:cNvSpPr>
            <a:spLocks/>
          </p:cNvSpPr>
          <p:nvPr/>
        </p:nvSpPr>
        <p:spPr bwMode="auto">
          <a:xfrm>
            <a:off x="0" y="14440"/>
            <a:ext cx="12192000" cy="0"/>
          </a:xfrm>
          <a:custGeom>
            <a:avLst/>
            <a:gdLst>
              <a:gd name="T0" fmla="*/ 0 w 20104100"/>
              <a:gd name="T1" fmla="*/ 20104099 w 201041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104100">
                <a:moveTo>
                  <a:pt x="0" y="0"/>
                </a:moveTo>
                <a:lnTo>
                  <a:pt x="20104099" y="0"/>
                </a:lnTo>
              </a:path>
            </a:pathLst>
          </a:custGeom>
          <a:noFill/>
          <a:ln w="46990">
            <a:solidFill>
              <a:srgbClr val="E76A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2772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30" name="bk object 20"/>
          <p:cNvSpPr>
            <a:spLocks/>
          </p:cNvSpPr>
          <p:nvPr/>
        </p:nvSpPr>
        <p:spPr bwMode="auto">
          <a:xfrm>
            <a:off x="12174671" y="6829121"/>
            <a:ext cx="17329" cy="14440"/>
          </a:xfrm>
          <a:custGeom>
            <a:avLst/>
            <a:gdLst>
              <a:gd name="T0" fmla="*/ 0 w 28575"/>
              <a:gd name="T1" fmla="*/ 2137987 h 22859"/>
              <a:gd name="T2" fmla="*/ 28061 w 28575"/>
              <a:gd name="T3" fmla="*/ 2137987 h 22859"/>
              <a:gd name="T4" fmla="*/ 28061 w 28575"/>
              <a:gd name="T5" fmla="*/ 0 h 22859"/>
              <a:gd name="T6" fmla="*/ 0 w 28575"/>
              <a:gd name="T7" fmla="*/ 0 h 22859"/>
              <a:gd name="T8" fmla="*/ 0 w 28575"/>
              <a:gd name="T9" fmla="*/ 2137987 h 228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575" h="22859">
                <a:moveTo>
                  <a:pt x="0" y="22856"/>
                </a:moveTo>
                <a:lnTo>
                  <a:pt x="28061" y="22856"/>
                </a:lnTo>
                <a:lnTo>
                  <a:pt x="28061" y="0"/>
                </a:lnTo>
                <a:lnTo>
                  <a:pt x="0" y="0"/>
                </a:lnTo>
                <a:lnTo>
                  <a:pt x="0" y="22856"/>
                </a:lnTo>
                <a:close/>
              </a:path>
            </a:pathLst>
          </a:custGeom>
          <a:solidFill>
            <a:srgbClr val="E76A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2772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31" name="bk object 21"/>
          <p:cNvSpPr>
            <a:spLocks/>
          </p:cNvSpPr>
          <p:nvPr/>
        </p:nvSpPr>
        <p:spPr bwMode="auto">
          <a:xfrm>
            <a:off x="12174671" y="28880"/>
            <a:ext cx="0" cy="6800240"/>
          </a:xfrm>
          <a:custGeom>
            <a:avLst/>
            <a:gdLst>
              <a:gd name="T0" fmla="*/ 0 h 11215370"/>
              <a:gd name="T1" fmla="*/ 11075272 h 1121537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1215370">
                <a:moveTo>
                  <a:pt x="0" y="0"/>
                </a:moveTo>
                <a:lnTo>
                  <a:pt x="0" y="11215370"/>
                </a:lnTo>
              </a:path>
            </a:pathLst>
          </a:custGeom>
          <a:noFill/>
          <a:ln w="56176">
            <a:solidFill>
              <a:srgbClr val="E76A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2772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32" name="Holder 2"/>
          <p:cNvSpPr>
            <a:spLocks noGrp="1"/>
          </p:cNvSpPr>
          <p:nvPr>
            <p:ph type="title"/>
          </p:nvPr>
        </p:nvSpPr>
        <p:spPr bwMode="auto">
          <a:xfrm>
            <a:off x="352359" y="247405"/>
            <a:ext cx="114872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altLang="en-US"/>
          </a:p>
        </p:txBody>
      </p:sp>
      <p:sp>
        <p:nvSpPr>
          <p:cNvPr id="1033" name="Holder 3"/>
          <p:cNvSpPr>
            <a:spLocks noGrp="1"/>
          </p:cNvSpPr>
          <p:nvPr>
            <p:ph type="body" idx="1"/>
          </p:nvPr>
        </p:nvSpPr>
        <p:spPr bwMode="auto">
          <a:xfrm>
            <a:off x="1665521" y="1584541"/>
            <a:ext cx="88609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altLang="en-US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511" y="6377633"/>
            <a:ext cx="3900978" cy="1680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277246">
              <a:defRPr/>
            </a:pPr>
            <a:r>
              <a:rPr lang="en-IN" sz="1092">
                <a:solidFill>
                  <a:prstClr val="black">
                    <a:tint val="75000"/>
                  </a:prstClr>
                </a:solidFill>
              </a:rPr>
              <a:t>RVIM, Bangalore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408" y="6377633"/>
            <a:ext cx="2804429" cy="168059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>
                <a:solidFill>
                  <a:srgbClr val="898989"/>
                </a:solidFill>
                <a:ea typeface="ＭＳ Ｐゴシック" pitchFamily="34" charset="-128"/>
                <a:cs typeface="+mn-cs"/>
              </a:defRPr>
            </a:lvl1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  <a:defRPr/>
            </a:pPr>
            <a:fld id="{DE3788D3-B2FE-4891-81E9-9ACD4DDFFE2D}" type="datetime5">
              <a:rPr lang="en-US" altLang="en-US" sz="1092" smtClean="0"/>
              <a:pPr defTabSz="277246" fontAlgn="base">
                <a:spcBef>
                  <a:spcPct val="0"/>
                </a:spcBef>
                <a:spcAft>
                  <a:spcPct val="0"/>
                </a:spcAft>
                <a:defRPr/>
              </a:pPr>
              <a:t>13-Apr-23</a:t>
            </a:fld>
            <a:endParaRPr lang="en-US" altLang="en-US" sz="1092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163" y="6377633"/>
            <a:ext cx="2804430" cy="168059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  <a:defRPr/>
            </a:pPr>
            <a:fld id="{0DECDAAD-0525-44A7-A9AF-D1F697D47E42}" type="slidenum">
              <a:rPr lang="en-US" altLang="en-US" sz="1092" smtClean="0">
                <a:ea typeface="MS PGothic" panose="020B0600070205080204" pitchFamily="34" charset="-128"/>
              </a:rPr>
              <a:pPr defTabSz="27724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092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3551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MS PGothic" pitchFamily="34" charset="-128"/>
          <a:cs typeface="ＭＳ Ｐゴシック" charset="0"/>
        </a:defRPr>
      </a:lvl5pPr>
      <a:lvl6pPr marL="277246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6pPr>
      <a:lvl7pPr marL="554492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7pPr>
      <a:lvl8pPr marL="831738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8pPr>
      <a:lvl9pPr marL="1108984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07935" indent="-207935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277246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554492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831738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108984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k object 16"/>
          <p:cNvSpPr>
            <a:spLocks/>
          </p:cNvSpPr>
          <p:nvPr/>
        </p:nvSpPr>
        <p:spPr bwMode="auto">
          <a:xfrm>
            <a:off x="0" y="6850299"/>
            <a:ext cx="12192000" cy="0"/>
          </a:xfrm>
          <a:custGeom>
            <a:avLst/>
            <a:gdLst>
              <a:gd name="T0" fmla="*/ 0 w 20104100"/>
              <a:gd name="T1" fmla="*/ 20104099 w 201041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104100">
                <a:moveTo>
                  <a:pt x="0" y="0"/>
                </a:moveTo>
                <a:lnTo>
                  <a:pt x="20104099" y="0"/>
                </a:lnTo>
              </a:path>
            </a:pathLst>
          </a:custGeom>
          <a:noFill/>
          <a:ln w="22859">
            <a:solidFill>
              <a:srgbClr val="E76A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2772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27" name="bk object 17"/>
          <p:cNvSpPr>
            <a:spLocks/>
          </p:cNvSpPr>
          <p:nvPr/>
        </p:nvSpPr>
        <p:spPr bwMode="auto">
          <a:xfrm>
            <a:off x="0" y="6836821"/>
            <a:ext cx="12174671" cy="0"/>
          </a:xfrm>
          <a:custGeom>
            <a:avLst/>
            <a:gdLst>
              <a:gd name="T0" fmla="*/ 0 w 20076160"/>
              <a:gd name="T1" fmla="*/ 20005674 w 2007616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076160">
                <a:moveTo>
                  <a:pt x="0" y="0"/>
                </a:moveTo>
                <a:lnTo>
                  <a:pt x="20076037" y="0"/>
                </a:lnTo>
              </a:path>
            </a:pathLst>
          </a:custGeom>
          <a:noFill/>
          <a:ln w="22859">
            <a:solidFill>
              <a:srgbClr val="E76A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2772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28" name="bk object 18"/>
          <p:cNvSpPr>
            <a:spLocks/>
          </p:cNvSpPr>
          <p:nvPr/>
        </p:nvSpPr>
        <p:spPr bwMode="auto">
          <a:xfrm>
            <a:off x="17329" y="28880"/>
            <a:ext cx="0" cy="6800240"/>
          </a:xfrm>
          <a:custGeom>
            <a:avLst/>
            <a:gdLst>
              <a:gd name="T0" fmla="*/ 0 h 11215370"/>
              <a:gd name="T1" fmla="*/ 11075272 h 1121537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1215370">
                <a:moveTo>
                  <a:pt x="0" y="0"/>
                </a:moveTo>
                <a:lnTo>
                  <a:pt x="0" y="11215370"/>
                </a:lnTo>
              </a:path>
            </a:pathLst>
          </a:custGeom>
          <a:noFill/>
          <a:ln w="56218">
            <a:solidFill>
              <a:srgbClr val="E76A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2772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29" name="bk object 19"/>
          <p:cNvSpPr>
            <a:spLocks/>
          </p:cNvSpPr>
          <p:nvPr/>
        </p:nvSpPr>
        <p:spPr bwMode="auto">
          <a:xfrm>
            <a:off x="0" y="14440"/>
            <a:ext cx="12192000" cy="0"/>
          </a:xfrm>
          <a:custGeom>
            <a:avLst/>
            <a:gdLst>
              <a:gd name="T0" fmla="*/ 0 w 20104100"/>
              <a:gd name="T1" fmla="*/ 20104099 w 201041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104100">
                <a:moveTo>
                  <a:pt x="0" y="0"/>
                </a:moveTo>
                <a:lnTo>
                  <a:pt x="20104099" y="0"/>
                </a:lnTo>
              </a:path>
            </a:pathLst>
          </a:custGeom>
          <a:noFill/>
          <a:ln w="46990">
            <a:solidFill>
              <a:srgbClr val="E76A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2772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30" name="bk object 20"/>
          <p:cNvSpPr>
            <a:spLocks/>
          </p:cNvSpPr>
          <p:nvPr/>
        </p:nvSpPr>
        <p:spPr bwMode="auto">
          <a:xfrm>
            <a:off x="12174671" y="6829121"/>
            <a:ext cx="17329" cy="14440"/>
          </a:xfrm>
          <a:custGeom>
            <a:avLst/>
            <a:gdLst>
              <a:gd name="T0" fmla="*/ 0 w 28575"/>
              <a:gd name="T1" fmla="*/ 2137987 h 22859"/>
              <a:gd name="T2" fmla="*/ 28061 w 28575"/>
              <a:gd name="T3" fmla="*/ 2137987 h 22859"/>
              <a:gd name="T4" fmla="*/ 28061 w 28575"/>
              <a:gd name="T5" fmla="*/ 0 h 22859"/>
              <a:gd name="T6" fmla="*/ 0 w 28575"/>
              <a:gd name="T7" fmla="*/ 0 h 22859"/>
              <a:gd name="T8" fmla="*/ 0 w 28575"/>
              <a:gd name="T9" fmla="*/ 2137987 h 228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575" h="22859">
                <a:moveTo>
                  <a:pt x="0" y="22856"/>
                </a:moveTo>
                <a:lnTo>
                  <a:pt x="28061" y="22856"/>
                </a:lnTo>
                <a:lnTo>
                  <a:pt x="28061" y="0"/>
                </a:lnTo>
                <a:lnTo>
                  <a:pt x="0" y="0"/>
                </a:lnTo>
                <a:lnTo>
                  <a:pt x="0" y="22856"/>
                </a:lnTo>
                <a:close/>
              </a:path>
            </a:pathLst>
          </a:custGeom>
          <a:solidFill>
            <a:srgbClr val="E76A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2772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31" name="bk object 21"/>
          <p:cNvSpPr>
            <a:spLocks/>
          </p:cNvSpPr>
          <p:nvPr/>
        </p:nvSpPr>
        <p:spPr bwMode="auto">
          <a:xfrm>
            <a:off x="12174671" y="28880"/>
            <a:ext cx="0" cy="6800240"/>
          </a:xfrm>
          <a:custGeom>
            <a:avLst/>
            <a:gdLst>
              <a:gd name="T0" fmla="*/ 0 h 11215370"/>
              <a:gd name="T1" fmla="*/ 11075272 h 1121537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1215370">
                <a:moveTo>
                  <a:pt x="0" y="0"/>
                </a:moveTo>
                <a:lnTo>
                  <a:pt x="0" y="11215370"/>
                </a:lnTo>
              </a:path>
            </a:pathLst>
          </a:custGeom>
          <a:noFill/>
          <a:ln w="56176">
            <a:solidFill>
              <a:srgbClr val="E76A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2772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32" name="Holder 2"/>
          <p:cNvSpPr>
            <a:spLocks noGrp="1"/>
          </p:cNvSpPr>
          <p:nvPr>
            <p:ph type="title"/>
          </p:nvPr>
        </p:nvSpPr>
        <p:spPr bwMode="auto">
          <a:xfrm>
            <a:off x="352359" y="247405"/>
            <a:ext cx="114872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altLang="en-US"/>
          </a:p>
        </p:txBody>
      </p:sp>
      <p:sp>
        <p:nvSpPr>
          <p:cNvPr id="1033" name="Holder 3"/>
          <p:cNvSpPr>
            <a:spLocks noGrp="1"/>
          </p:cNvSpPr>
          <p:nvPr>
            <p:ph type="body" idx="1"/>
          </p:nvPr>
        </p:nvSpPr>
        <p:spPr bwMode="auto">
          <a:xfrm>
            <a:off x="1665521" y="1584541"/>
            <a:ext cx="88609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altLang="en-US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511" y="6377633"/>
            <a:ext cx="3900978" cy="1680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277246">
              <a:defRPr/>
            </a:pPr>
            <a:r>
              <a:rPr lang="en-IN" sz="1092">
                <a:solidFill>
                  <a:prstClr val="black">
                    <a:tint val="75000"/>
                  </a:prstClr>
                </a:solidFill>
              </a:rPr>
              <a:t>RVIM, Bangalore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408" y="6377633"/>
            <a:ext cx="2804429" cy="168059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>
                <a:solidFill>
                  <a:srgbClr val="898989"/>
                </a:solidFill>
                <a:ea typeface="ＭＳ Ｐゴシック" pitchFamily="34" charset="-128"/>
                <a:cs typeface="+mn-cs"/>
              </a:defRPr>
            </a:lvl1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  <a:defRPr/>
            </a:pPr>
            <a:fld id="{DE3788D3-B2FE-4891-81E9-9ACD4DDFFE2D}" type="datetime5">
              <a:rPr lang="en-US" altLang="en-US" sz="1092" smtClean="0"/>
              <a:pPr defTabSz="277246" fontAlgn="base">
                <a:spcBef>
                  <a:spcPct val="0"/>
                </a:spcBef>
                <a:spcAft>
                  <a:spcPct val="0"/>
                </a:spcAft>
                <a:defRPr/>
              </a:pPr>
              <a:t>13-Apr-23</a:t>
            </a:fld>
            <a:endParaRPr lang="en-US" altLang="en-US" sz="1092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163" y="6377633"/>
            <a:ext cx="2804430" cy="168059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  <a:defRPr/>
            </a:pPr>
            <a:fld id="{0DECDAAD-0525-44A7-A9AF-D1F697D47E42}" type="slidenum">
              <a:rPr lang="en-US" altLang="en-US" sz="1092" smtClean="0">
                <a:ea typeface="MS PGothic" panose="020B0600070205080204" pitchFamily="34" charset="-128"/>
              </a:rPr>
              <a:pPr defTabSz="27724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092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6697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MS PGothic" pitchFamily="34" charset="-128"/>
          <a:cs typeface="ＭＳ Ｐゴシック" charset="0"/>
        </a:defRPr>
      </a:lvl5pPr>
      <a:lvl6pPr marL="277246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6pPr>
      <a:lvl7pPr marL="554492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7pPr>
      <a:lvl8pPr marL="831738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8pPr>
      <a:lvl9pPr marL="1108984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07935" indent="-207935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277246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554492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831738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108984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k object 16"/>
          <p:cNvSpPr>
            <a:spLocks/>
          </p:cNvSpPr>
          <p:nvPr/>
        </p:nvSpPr>
        <p:spPr bwMode="auto">
          <a:xfrm>
            <a:off x="0" y="6850299"/>
            <a:ext cx="12192000" cy="0"/>
          </a:xfrm>
          <a:custGeom>
            <a:avLst/>
            <a:gdLst>
              <a:gd name="T0" fmla="*/ 0 w 20104100"/>
              <a:gd name="T1" fmla="*/ 20104099 w 201041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104100">
                <a:moveTo>
                  <a:pt x="0" y="0"/>
                </a:moveTo>
                <a:lnTo>
                  <a:pt x="20104099" y="0"/>
                </a:lnTo>
              </a:path>
            </a:pathLst>
          </a:custGeom>
          <a:noFill/>
          <a:ln w="22859">
            <a:solidFill>
              <a:srgbClr val="E76A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2772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27" name="bk object 17"/>
          <p:cNvSpPr>
            <a:spLocks/>
          </p:cNvSpPr>
          <p:nvPr/>
        </p:nvSpPr>
        <p:spPr bwMode="auto">
          <a:xfrm>
            <a:off x="0" y="6836821"/>
            <a:ext cx="12174671" cy="0"/>
          </a:xfrm>
          <a:custGeom>
            <a:avLst/>
            <a:gdLst>
              <a:gd name="T0" fmla="*/ 0 w 20076160"/>
              <a:gd name="T1" fmla="*/ 20005674 w 2007616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076160">
                <a:moveTo>
                  <a:pt x="0" y="0"/>
                </a:moveTo>
                <a:lnTo>
                  <a:pt x="20076037" y="0"/>
                </a:lnTo>
              </a:path>
            </a:pathLst>
          </a:custGeom>
          <a:noFill/>
          <a:ln w="22859">
            <a:solidFill>
              <a:srgbClr val="E76A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2772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28" name="bk object 18"/>
          <p:cNvSpPr>
            <a:spLocks/>
          </p:cNvSpPr>
          <p:nvPr/>
        </p:nvSpPr>
        <p:spPr bwMode="auto">
          <a:xfrm>
            <a:off x="17329" y="28880"/>
            <a:ext cx="0" cy="6800240"/>
          </a:xfrm>
          <a:custGeom>
            <a:avLst/>
            <a:gdLst>
              <a:gd name="T0" fmla="*/ 0 h 11215370"/>
              <a:gd name="T1" fmla="*/ 11075272 h 1121537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1215370">
                <a:moveTo>
                  <a:pt x="0" y="0"/>
                </a:moveTo>
                <a:lnTo>
                  <a:pt x="0" y="11215370"/>
                </a:lnTo>
              </a:path>
            </a:pathLst>
          </a:custGeom>
          <a:noFill/>
          <a:ln w="56218">
            <a:solidFill>
              <a:srgbClr val="E76A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2772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29" name="bk object 19"/>
          <p:cNvSpPr>
            <a:spLocks/>
          </p:cNvSpPr>
          <p:nvPr/>
        </p:nvSpPr>
        <p:spPr bwMode="auto">
          <a:xfrm>
            <a:off x="0" y="14440"/>
            <a:ext cx="12192000" cy="0"/>
          </a:xfrm>
          <a:custGeom>
            <a:avLst/>
            <a:gdLst>
              <a:gd name="T0" fmla="*/ 0 w 20104100"/>
              <a:gd name="T1" fmla="*/ 20104099 w 201041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104100">
                <a:moveTo>
                  <a:pt x="0" y="0"/>
                </a:moveTo>
                <a:lnTo>
                  <a:pt x="20104099" y="0"/>
                </a:lnTo>
              </a:path>
            </a:pathLst>
          </a:custGeom>
          <a:noFill/>
          <a:ln w="46990">
            <a:solidFill>
              <a:srgbClr val="E76A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2772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30" name="bk object 20"/>
          <p:cNvSpPr>
            <a:spLocks/>
          </p:cNvSpPr>
          <p:nvPr/>
        </p:nvSpPr>
        <p:spPr bwMode="auto">
          <a:xfrm>
            <a:off x="12174671" y="6829121"/>
            <a:ext cx="17329" cy="14440"/>
          </a:xfrm>
          <a:custGeom>
            <a:avLst/>
            <a:gdLst>
              <a:gd name="T0" fmla="*/ 0 w 28575"/>
              <a:gd name="T1" fmla="*/ 2137987 h 22859"/>
              <a:gd name="T2" fmla="*/ 28061 w 28575"/>
              <a:gd name="T3" fmla="*/ 2137987 h 22859"/>
              <a:gd name="T4" fmla="*/ 28061 w 28575"/>
              <a:gd name="T5" fmla="*/ 0 h 22859"/>
              <a:gd name="T6" fmla="*/ 0 w 28575"/>
              <a:gd name="T7" fmla="*/ 0 h 22859"/>
              <a:gd name="T8" fmla="*/ 0 w 28575"/>
              <a:gd name="T9" fmla="*/ 2137987 h 228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575" h="22859">
                <a:moveTo>
                  <a:pt x="0" y="22856"/>
                </a:moveTo>
                <a:lnTo>
                  <a:pt x="28061" y="22856"/>
                </a:lnTo>
                <a:lnTo>
                  <a:pt x="28061" y="0"/>
                </a:lnTo>
                <a:lnTo>
                  <a:pt x="0" y="0"/>
                </a:lnTo>
                <a:lnTo>
                  <a:pt x="0" y="22856"/>
                </a:lnTo>
                <a:close/>
              </a:path>
            </a:pathLst>
          </a:custGeom>
          <a:solidFill>
            <a:srgbClr val="E76A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2772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31" name="bk object 21"/>
          <p:cNvSpPr>
            <a:spLocks/>
          </p:cNvSpPr>
          <p:nvPr/>
        </p:nvSpPr>
        <p:spPr bwMode="auto">
          <a:xfrm>
            <a:off x="12174671" y="28880"/>
            <a:ext cx="0" cy="6800240"/>
          </a:xfrm>
          <a:custGeom>
            <a:avLst/>
            <a:gdLst>
              <a:gd name="T0" fmla="*/ 0 h 11215370"/>
              <a:gd name="T1" fmla="*/ 11075272 h 1121537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1215370">
                <a:moveTo>
                  <a:pt x="0" y="0"/>
                </a:moveTo>
                <a:lnTo>
                  <a:pt x="0" y="11215370"/>
                </a:lnTo>
              </a:path>
            </a:pathLst>
          </a:custGeom>
          <a:noFill/>
          <a:ln w="56176">
            <a:solidFill>
              <a:srgbClr val="E76A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2772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32" name="Holder 2"/>
          <p:cNvSpPr>
            <a:spLocks noGrp="1"/>
          </p:cNvSpPr>
          <p:nvPr>
            <p:ph type="title"/>
          </p:nvPr>
        </p:nvSpPr>
        <p:spPr bwMode="auto">
          <a:xfrm>
            <a:off x="352359" y="247405"/>
            <a:ext cx="114872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altLang="en-US"/>
          </a:p>
        </p:txBody>
      </p:sp>
      <p:sp>
        <p:nvSpPr>
          <p:cNvPr id="1033" name="Holder 3"/>
          <p:cNvSpPr>
            <a:spLocks noGrp="1"/>
          </p:cNvSpPr>
          <p:nvPr>
            <p:ph type="body" idx="1"/>
          </p:nvPr>
        </p:nvSpPr>
        <p:spPr bwMode="auto">
          <a:xfrm>
            <a:off x="1665521" y="1584541"/>
            <a:ext cx="88609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altLang="en-US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511" y="6377633"/>
            <a:ext cx="3900978" cy="1680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277246">
              <a:defRPr/>
            </a:pPr>
            <a:r>
              <a:rPr lang="en-IN" sz="1092">
                <a:solidFill>
                  <a:prstClr val="black">
                    <a:tint val="75000"/>
                  </a:prstClr>
                </a:solidFill>
              </a:rPr>
              <a:t>RVIM, Bangalore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408" y="6377633"/>
            <a:ext cx="2804429" cy="168059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>
                <a:solidFill>
                  <a:srgbClr val="898989"/>
                </a:solidFill>
                <a:ea typeface="ＭＳ Ｐゴシック" pitchFamily="34" charset="-128"/>
                <a:cs typeface="+mn-cs"/>
              </a:defRPr>
            </a:lvl1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  <a:defRPr/>
            </a:pPr>
            <a:fld id="{DE3788D3-B2FE-4891-81E9-9ACD4DDFFE2D}" type="datetime5">
              <a:rPr lang="en-US" altLang="en-US" sz="1092" smtClean="0"/>
              <a:pPr defTabSz="277246" fontAlgn="base">
                <a:spcBef>
                  <a:spcPct val="0"/>
                </a:spcBef>
                <a:spcAft>
                  <a:spcPct val="0"/>
                </a:spcAft>
                <a:defRPr/>
              </a:pPr>
              <a:t>13-Apr-23</a:t>
            </a:fld>
            <a:endParaRPr lang="en-US" altLang="en-US" sz="1092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163" y="6377633"/>
            <a:ext cx="2804430" cy="168059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  <a:defRPr/>
            </a:pPr>
            <a:fld id="{0DECDAAD-0525-44A7-A9AF-D1F697D47E42}" type="slidenum">
              <a:rPr lang="en-US" altLang="en-US" sz="1092" smtClean="0">
                <a:ea typeface="MS PGothic" panose="020B0600070205080204" pitchFamily="34" charset="-128"/>
              </a:rPr>
              <a:pPr defTabSz="27724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092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880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MS PGothic" pitchFamily="34" charset="-128"/>
          <a:cs typeface="ＭＳ Ｐゴシック" charset="0"/>
        </a:defRPr>
      </a:lvl5pPr>
      <a:lvl6pPr marL="277246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6pPr>
      <a:lvl7pPr marL="554492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7pPr>
      <a:lvl8pPr marL="831738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8pPr>
      <a:lvl9pPr marL="1108984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07935" indent="-207935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277246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554492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831738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108984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Annexure%206%20(b)%20Examinations%20Manual.pdf" TargetMode="External"/><Relationship Id="rId2" Type="http://schemas.openxmlformats.org/officeDocument/2006/relationships/hyperlink" Target="Annexure%206%20(a)%20Academic%20Regulations.pdf" TargetMode="Externa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png"/><Relationship Id="rId4" Type="http://schemas.openxmlformats.org/officeDocument/2006/relationships/hyperlink" Target="Annexure%206%20(c)%20PGDBA%20SYLLABUS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Annexure%207%20(b%20)%20PhD%20Syllabus%20for%20Common%20Courses%202022.pdf" TargetMode="External"/><Relationship Id="rId2" Type="http://schemas.openxmlformats.org/officeDocument/2006/relationships/hyperlink" Target="Annexure%207%20(a)%20PhD%20Guidelines%20as%20per%20UGC%20regulations%202022.pdf" TargetMode="Externa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Annexure%209%20-%20Fast%20track%20Examination.pdf" TargetMode="Externa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5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7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9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RVIM%20Videos/Guruvandhana.mp4" TargetMode="External"/><Relationship Id="rId3" Type="http://schemas.openxmlformats.org/officeDocument/2006/relationships/hyperlink" Target="RVIM%20Videos/Graduation%20Day%202020-2022%20Batch.mp4" TargetMode="External"/><Relationship Id="rId7" Type="http://schemas.openxmlformats.org/officeDocument/2006/relationships/hyperlink" Target="RVIM%20Videos/Venture%20Fest.mp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RVIM%20Videos/Bike%20Rally%20_%20International%20Women's%20Day%202023%20Celebration%20_%20RVIM.mp4" TargetMode="External"/><Relationship Id="rId5" Type="http://schemas.openxmlformats.org/officeDocument/2006/relationships/hyperlink" Target="RVIM%20Videos/Genesis%202022-24%20Batch%20at%20rvim.mp4" TargetMode="External"/><Relationship Id="rId4" Type="http://schemas.openxmlformats.org/officeDocument/2006/relationships/hyperlink" Target="RVIM%20Videos/Free%20Certification%20Program%20on%20Yoga%20-%20Common%20Yoga%20Protocol%20at%20RVIM.mp4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B817680-B52C-4C87-B3EA-EE4F803BC89D}"/>
              </a:ext>
            </a:extLst>
          </p:cNvPr>
          <p:cNvSpPr/>
          <p:nvPr/>
        </p:nvSpPr>
        <p:spPr>
          <a:xfrm>
            <a:off x="428" y="14288"/>
            <a:ext cx="12191144" cy="6858000"/>
          </a:xfrm>
          <a:prstGeom prst="rect">
            <a:avLst/>
          </a:prstGeom>
          <a:solidFill>
            <a:schemeClr val="lt1">
              <a:alpha val="99000"/>
            </a:schemeClr>
          </a:solidFill>
          <a:ln w="76200">
            <a:solidFill>
              <a:srgbClr val="295E9D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IN" sz="4366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IN" sz="4366" b="1" dirty="0">
                <a:solidFill>
                  <a:schemeClr val="accent1"/>
                </a:solidFill>
              </a:rPr>
              <a:t>Welcome To </a:t>
            </a:r>
          </a:p>
          <a:p>
            <a:pPr algn="ctr"/>
            <a:r>
              <a:rPr lang="en-US" sz="4400" dirty="0">
                <a:solidFill>
                  <a:schemeClr val="tx1"/>
                </a:solidFill>
              </a:rPr>
              <a:t>    </a:t>
            </a:r>
            <a:r>
              <a:rPr lang="en-US" sz="4400" dirty="0">
                <a:solidFill>
                  <a:srgbClr val="C00000"/>
                </a:solidFill>
              </a:rPr>
              <a:t>The Chairperson &amp; Members of</a:t>
            </a:r>
          </a:p>
          <a:p>
            <a:pPr algn="ctr"/>
            <a:r>
              <a:rPr lang="en-US" sz="4400" dirty="0">
                <a:solidFill>
                  <a:srgbClr val="C00000"/>
                </a:solidFill>
              </a:rPr>
              <a:t>     Internal Quality Assurance Cell</a:t>
            </a:r>
          </a:p>
          <a:p>
            <a:pPr algn="ctr"/>
            <a:endParaRPr lang="en-US" sz="4400" b="1" dirty="0">
              <a:solidFill>
                <a:srgbClr val="C00000"/>
              </a:solidFill>
            </a:endParaRPr>
          </a:p>
          <a:p>
            <a:pPr algn="ctr"/>
            <a:r>
              <a:rPr lang="en-US" sz="4400" b="1" dirty="0">
                <a:solidFill>
                  <a:schemeClr val="accent1"/>
                </a:solidFill>
              </a:rPr>
              <a:t>Quarterly Meeting</a:t>
            </a:r>
          </a:p>
          <a:p>
            <a:pPr algn="ctr"/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3600" dirty="0">
                <a:solidFill>
                  <a:srgbClr val="C00000"/>
                </a:solidFill>
              </a:rPr>
              <a:t>Sept 2022- March 2023</a:t>
            </a:r>
          </a:p>
          <a:p>
            <a:pPr algn="ctr"/>
            <a:r>
              <a:rPr lang="en-US" sz="3600" dirty="0">
                <a:solidFill>
                  <a:srgbClr val="C00000"/>
                </a:solidFill>
              </a:rPr>
              <a:t>13</a:t>
            </a:r>
            <a:r>
              <a:rPr lang="en-US" sz="3600" baseline="30000" dirty="0">
                <a:solidFill>
                  <a:srgbClr val="C00000"/>
                </a:solidFill>
              </a:rPr>
              <a:t>th</a:t>
            </a:r>
            <a:r>
              <a:rPr lang="en-US" sz="3600" dirty="0">
                <a:solidFill>
                  <a:srgbClr val="C00000"/>
                </a:solidFill>
              </a:rPr>
              <a:t> April 2023</a:t>
            </a:r>
          </a:p>
          <a:p>
            <a:pPr algn="ctr">
              <a:defRPr/>
            </a:pPr>
            <a:endParaRPr lang="en-IN" sz="4366" b="1" dirty="0">
              <a:solidFill>
                <a:srgbClr val="FF0000"/>
              </a:solidFill>
            </a:endParaRPr>
          </a:p>
        </p:txBody>
      </p:sp>
      <p:sp>
        <p:nvSpPr>
          <p:cNvPr id="7171" name="object 3">
            <a:extLst>
              <a:ext uri="{FF2B5EF4-FFF2-40B4-BE49-F238E27FC236}">
                <a16:creationId xmlns="" xmlns:a16="http://schemas.microsoft.com/office/drawing/2014/main" id="{30572715-80D9-4C79-8DD7-D81ED9F0D486}"/>
              </a:ext>
            </a:extLst>
          </p:cNvPr>
          <p:cNvSpPr>
            <a:spLocks/>
          </p:cNvSpPr>
          <p:nvPr/>
        </p:nvSpPr>
        <p:spPr bwMode="auto">
          <a:xfrm>
            <a:off x="-3422" y="9626"/>
            <a:ext cx="5686441" cy="3689538"/>
          </a:xfrm>
          <a:custGeom>
            <a:avLst/>
            <a:gdLst>
              <a:gd name="T0" fmla="*/ 95318808 w 7436484"/>
              <a:gd name="T1" fmla="*/ 0 h 5134610"/>
              <a:gd name="T2" fmla="*/ 0 w 7436484"/>
              <a:gd name="T3" fmla="*/ 0 h 5134610"/>
              <a:gd name="T4" fmla="*/ 0 w 7436484"/>
              <a:gd name="T5" fmla="*/ 66086173 h 5134610"/>
              <a:gd name="T6" fmla="*/ 95318808 w 7436484"/>
              <a:gd name="T7" fmla="*/ 0 h 513461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436484" h="5134610">
                <a:moveTo>
                  <a:pt x="7435941" y="0"/>
                </a:moveTo>
                <a:lnTo>
                  <a:pt x="0" y="0"/>
                </a:lnTo>
                <a:lnTo>
                  <a:pt x="0" y="5134513"/>
                </a:lnTo>
                <a:lnTo>
                  <a:pt x="7435941" y="0"/>
                </a:lnTo>
                <a:close/>
              </a:path>
            </a:pathLst>
          </a:custGeom>
          <a:solidFill>
            <a:srgbClr val="295E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 sz="1092" dirty="0"/>
          </a:p>
        </p:txBody>
      </p:sp>
      <p:sp>
        <p:nvSpPr>
          <p:cNvPr id="7172" name="object 4">
            <a:extLst>
              <a:ext uri="{FF2B5EF4-FFF2-40B4-BE49-F238E27FC236}">
                <a16:creationId xmlns="" xmlns:a16="http://schemas.microsoft.com/office/drawing/2014/main" id="{96B18AA7-EBFE-4B76-B068-C1600529A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339" y="252217"/>
            <a:ext cx="1119575" cy="11166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092"/>
          </a:p>
        </p:txBody>
      </p:sp>
      <p:sp>
        <p:nvSpPr>
          <p:cNvPr id="7173" name="object 5">
            <a:extLst>
              <a:ext uri="{FF2B5EF4-FFF2-40B4-BE49-F238E27FC236}">
                <a16:creationId xmlns="" xmlns:a16="http://schemas.microsoft.com/office/drawing/2014/main" id="{CAA74B8A-D33A-41C7-A25B-BAE9C8CF4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4574" y="837515"/>
            <a:ext cx="88565" cy="8952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092">
              <a:solidFill>
                <a:srgbClr val="005893"/>
              </a:solidFill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="" xmlns:a16="http://schemas.microsoft.com/office/drawing/2014/main" id="{52905BFD-7C04-42B5-AD0B-5AD9AA13CAAC}"/>
              </a:ext>
            </a:extLst>
          </p:cNvPr>
          <p:cNvSpPr txBox="1"/>
          <p:nvPr/>
        </p:nvSpPr>
        <p:spPr>
          <a:xfrm>
            <a:off x="1521433" y="464003"/>
            <a:ext cx="2449011" cy="739134"/>
          </a:xfrm>
          <a:prstGeom prst="rect">
            <a:avLst/>
          </a:prstGeom>
        </p:spPr>
        <p:txBody>
          <a:bodyPr lIns="0" tIns="8086" rIns="0" bIns="0">
            <a:spAutoFit/>
          </a:bodyPr>
          <a:lstStyle/>
          <a:p>
            <a:pPr marL="7701">
              <a:lnSpc>
                <a:spcPts val="2847"/>
              </a:lnSpc>
              <a:spcBef>
                <a:spcPts val="64"/>
              </a:spcBef>
              <a:defRPr/>
            </a:pPr>
            <a:r>
              <a:rPr lang="en-IN" sz="2577" b="1" spc="-21" dirty="0">
                <a:solidFill>
                  <a:schemeClr val="bg1"/>
                </a:solidFill>
                <a:latin typeface="Helvetica-Bold"/>
                <a:ea typeface="ＭＳ Ｐゴシック" charset="0"/>
                <a:cs typeface="Helvetica-Bold"/>
              </a:rPr>
              <a:t>RV Institute of </a:t>
            </a:r>
          </a:p>
          <a:p>
            <a:pPr marL="7701">
              <a:lnSpc>
                <a:spcPts val="2847"/>
              </a:lnSpc>
              <a:spcBef>
                <a:spcPts val="64"/>
              </a:spcBef>
              <a:defRPr/>
            </a:pPr>
            <a:r>
              <a:rPr lang="en-IN" sz="2577" b="1" spc="-21" dirty="0">
                <a:solidFill>
                  <a:schemeClr val="bg1"/>
                </a:solidFill>
                <a:latin typeface="Helvetica-Bold"/>
                <a:ea typeface="ＭＳ Ｐゴシック" charset="0"/>
                <a:cs typeface="Helvetica-Bold"/>
              </a:rPr>
              <a:t>Management</a:t>
            </a:r>
            <a:endParaRPr sz="2577" dirty="0">
              <a:solidFill>
                <a:schemeClr val="bg1"/>
              </a:solidFill>
              <a:latin typeface="Helvetica-Bold"/>
              <a:ea typeface="ＭＳ Ｐゴシック" charset="0"/>
              <a:cs typeface="Helvetica-Bold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="" xmlns:a16="http://schemas.microsoft.com/office/drawing/2014/main" id="{CE2D86B6-4B42-4F5F-8684-14CBB8C10244}"/>
              </a:ext>
            </a:extLst>
          </p:cNvPr>
          <p:cNvSpPr txBox="1"/>
          <p:nvPr/>
        </p:nvSpPr>
        <p:spPr>
          <a:xfrm>
            <a:off x="9774330" y="247404"/>
            <a:ext cx="2064908" cy="287725"/>
          </a:xfrm>
          <a:prstGeom prst="rect">
            <a:avLst/>
          </a:prstGeom>
        </p:spPr>
        <p:txBody>
          <a:bodyPr lIns="0" tIns="7701" rIns="0" bIns="0">
            <a:spAutoFit/>
          </a:bodyPr>
          <a:lstStyle/>
          <a:p>
            <a:pPr marL="7701">
              <a:spcBef>
                <a:spcPts val="61"/>
              </a:spcBef>
              <a:defRPr/>
            </a:pPr>
            <a:r>
              <a:rPr sz="1819" i="1" spc="-3" dirty="0">
                <a:solidFill>
                  <a:srgbClr val="422C75"/>
                </a:solidFill>
                <a:latin typeface="Playfair Display"/>
                <a:ea typeface="ＭＳ Ｐゴシック" charset="0"/>
                <a:cs typeface="Playfair Display"/>
              </a:rPr>
              <a:t>Go, change </a:t>
            </a:r>
            <a:r>
              <a:rPr sz="1819" i="1" dirty="0">
                <a:solidFill>
                  <a:srgbClr val="422C75"/>
                </a:solidFill>
                <a:latin typeface="Playfair Display"/>
                <a:ea typeface="ＭＳ Ｐゴシック" charset="0"/>
                <a:cs typeface="Playfair Display"/>
              </a:rPr>
              <a:t>the</a:t>
            </a:r>
            <a:r>
              <a:rPr sz="1819" i="1" spc="-49" dirty="0">
                <a:solidFill>
                  <a:srgbClr val="422C75"/>
                </a:solidFill>
                <a:latin typeface="Playfair Display"/>
                <a:ea typeface="ＭＳ Ｐゴシック" charset="0"/>
                <a:cs typeface="Playfair Display"/>
              </a:rPr>
              <a:t> </a:t>
            </a:r>
            <a:r>
              <a:rPr sz="1819" i="1" spc="-3" dirty="0">
                <a:solidFill>
                  <a:srgbClr val="422C75"/>
                </a:solidFill>
                <a:latin typeface="Playfair Display"/>
                <a:ea typeface="ＭＳ Ｐゴシック" charset="0"/>
                <a:cs typeface="Playfair Display"/>
              </a:rPr>
              <a:t>world</a:t>
            </a:r>
            <a:endParaRPr sz="1819" dirty="0">
              <a:latin typeface="Playfair Display"/>
              <a:ea typeface="ＭＳ Ｐゴシック" charset="0"/>
              <a:cs typeface="Playfair Display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9495A9A-9971-4406-9EC7-2E330E300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72D6-8C3B-43FA-873C-607C19480D87}" type="datetime1">
              <a:rPr lang="en-IN" smtClean="0"/>
              <a:t>13/04/2023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FAD062F-3497-46C5-8C52-F9FD5868C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IQAC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8B8AB42-82E2-481E-8838-9A1D0D300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5EC6-655E-4D9B-B7D6-9B3D4DCE689E}" type="slidenum">
              <a:rPr lang="en-IN" smtClean="0"/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5223331-66E5-4382-A84D-81AF1ACA62D7}"/>
              </a:ext>
            </a:extLst>
          </p:cNvPr>
          <p:cNvSpPr/>
          <p:nvPr/>
        </p:nvSpPr>
        <p:spPr>
          <a:xfrm>
            <a:off x="428" y="0"/>
            <a:ext cx="12191572" cy="6858000"/>
          </a:xfrm>
          <a:prstGeom prst="rect">
            <a:avLst/>
          </a:prstGeom>
          <a:solidFill>
            <a:schemeClr val="lt1">
              <a:alpha val="99000"/>
            </a:schemeClr>
          </a:solidFill>
          <a:ln w="76200">
            <a:solidFill>
              <a:srgbClr val="295E9D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92" b="0" i="0" u="none" strike="noStrike" kern="1200" cap="none" spc="0" normalizeH="0" baseline="0" noProof="0" dirty="0">
              <a:ln>
                <a:noFill/>
              </a:ln>
              <a:solidFill>
                <a:srgbClr val="295E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95" name="object 4">
            <a:extLst>
              <a:ext uri="{FF2B5EF4-FFF2-40B4-BE49-F238E27FC236}">
                <a16:creationId xmlns="" xmlns:a16="http://schemas.microsoft.com/office/drawing/2014/main" id="{DE37AA12-5E04-476A-B578-5E1B79677996}"/>
              </a:ext>
            </a:extLst>
          </p:cNvPr>
          <p:cNvSpPr>
            <a:spLocks/>
          </p:cNvSpPr>
          <p:nvPr/>
        </p:nvSpPr>
        <p:spPr bwMode="auto">
          <a:xfrm>
            <a:off x="611718" y="722959"/>
            <a:ext cx="11235221" cy="0"/>
          </a:xfrm>
          <a:custGeom>
            <a:avLst/>
            <a:gdLst>
              <a:gd name="T0" fmla="*/ 0 w 18527395"/>
              <a:gd name="T1" fmla="*/ 18531297 w 1852739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527395">
                <a:moveTo>
                  <a:pt x="0" y="0"/>
                </a:moveTo>
                <a:lnTo>
                  <a:pt x="18526859" y="0"/>
                </a:lnTo>
              </a:path>
            </a:pathLst>
          </a:custGeom>
          <a:noFill/>
          <a:ln w="15706">
            <a:solidFill>
              <a:srgbClr val="295E9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96" name="object 5">
            <a:extLst>
              <a:ext uri="{FF2B5EF4-FFF2-40B4-BE49-F238E27FC236}">
                <a16:creationId xmlns="" xmlns:a16="http://schemas.microsoft.com/office/drawing/2014/main" id="{7372203B-4F55-4D5D-BCEC-55AE48BA1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793" y="182906"/>
            <a:ext cx="429347" cy="43031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197" name="object 6">
            <a:extLst>
              <a:ext uri="{FF2B5EF4-FFF2-40B4-BE49-F238E27FC236}">
                <a16:creationId xmlns="" xmlns:a16="http://schemas.microsoft.com/office/drawing/2014/main" id="{56261674-76E1-40B6-9C2E-5105C16B4132}"/>
              </a:ext>
            </a:extLst>
          </p:cNvPr>
          <p:cNvSpPr>
            <a:spLocks/>
          </p:cNvSpPr>
          <p:nvPr/>
        </p:nvSpPr>
        <p:spPr bwMode="auto">
          <a:xfrm>
            <a:off x="1881468" y="439936"/>
            <a:ext cx="34656" cy="34656"/>
          </a:xfrm>
          <a:custGeom>
            <a:avLst/>
            <a:gdLst>
              <a:gd name="T0" fmla="*/ 32918 w 56514"/>
              <a:gd name="T1" fmla="*/ 0 h 56515"/>
              <a:gd name="T2" fmla="*/ 20119 w 56514"/>
              <a:gd name="T3" fmla="*/ 2581 h 56515"/>
              <a:gd name="T4" fmla="*/ 9652 w 56514"/>
              <a:gd name="T5" fmla="*/ 9621 h 56515"/>
              <a:gd name="T6" fmla="*/ 2591 w 56514"/>
              <a:gd name="T7" fmla="*/ 20062 h 56515"/>
              <a:gd name="T8" fmla="*/ 0 w 56514"/>
              <a:gd name="T9" fmla="*/ 32850 h 56515"/>
              <a:gd name="T10" fmla="*/ 2591 w 56514"/>
              <a:gd name="T11" fmla="*/ 45649 h 56515"/>
              <a:gd name="T12" fmla="*/ 9652 w 56514"/>
              <a:gd name="T13" fmla="*/ 56111 h 56515"/>
              <a:gd name="T14" fmla="*/ 20119 w 56514"/>
              <a:gd name="T15" fmla="*/ 63171 h 56515"/>
              <a:gd name="T16" fmla="*/ 32918 w 56514"/>
              <a:gd name="T17" fmla="*/ 65763 h 56515"/>
              <a:gd name="T18" fmla="*/ 45699 w 56514"/>
              <a:gd name="T19" fmla="*/ 63171 h 56515"/>
              <a:gd name="T20" fmla="*/ 48894 w 56514"/>
              <a:gd name="T21" fmla="*/ 61010 h 56515"/>
              <a:gd name="T22" fmla="*/ 32918 w 56514"/>
              <a:gd name="T23" fmla="*/ 61010 h 56515"/>
              <a:gd name="T24" fmla="*/ 21946 w 56514"/>
              <a:gd name="T25" fmla="*/ 58794 h 56515"/>
              <a:gd name="T26" fmla="*/ 12993 w 56514"/>
              <a:gd name="T27" fmla="*/ 52752 h 56515"/>
              <a:gd name="T28" fmla="*/ 6962 w 56514"/>
              <a:gd name="T29" fmla="*/ 43799 h 56515"/>
              <a:gd name="T30" fmla="*/ 4751 w 56514"/>
              <a:gd name="T31" fmla="*/ 32850 h 56515"/>
              <a:gd name="T32" fmla="*/ 6962 w 56514"/>
              <a:gd name="T33" fmla="*/ 21892 h 56515"/>
              <a:gd name="T34" fmla="*/ 12993 w 56514"/>
              <a:gd name="T35" fmla="*/ 12923 h 56515"/>
              <a:gd name="T36" fmla="*/ 21946 w 56514"/>
              <a:gd name="T37" fmla="*/ 6864 h 56515"/>
              <a:gd name="T38" fmla="*/ 32918 w 56514"/>
              <a:gd name="T39" fmla="*/ 4641 h 56515"/>
              <a:gd name="T40" fmla="*/ 48756 w 56514"/>
              <a:gd name="T41" fmla="*/ 4641 h 56515"/>
              <a:gd name="T42" fmla="*/ 45699 w 56514"/>
              <a:gd name="T43" fmla="*/ 2581 h 56515"/>
              <a:gd name="T44" fmla="*/ 32918 w 56514"/>
              <a:gd name="T45" fmla="*/ 0 h 56515"/>
              <a:gd name="T46" fmla="*/ 48756 w 56514"/>
              <a:gd name="T47" fmla="*/ 4641 h 56515"/>
              <a:gd name="T48" fmla="*/ 32918 w 56514"/>
              <a:gd name="T49" fmla="*/ 4641 h 56515"/>
              <a:gd name="T50" fmla="*/ 43893 w 56514"/>
              <a:gd name="T51" fmla="*/ 6864 h 56515"/>
              <a:gd name="T52" fmla="*/ 52845 w 56514"/>
              <a:gd name="T53" fmla="*/ 12923 h 56515"/>
              <a:gd name="T54" fmla="*/ 58877 w 56514"/>
              <a:gd name="T55" fmla="*/ 21892 h 56515"/>
              <a:gd name="T56" fmla="*/ 61088 w 56514"/>
              <a:gd name="T57" fmla="*/ 32850 h 56515"/>
              <a:gd name="T58" fmla="*/ 58877 w 56514"/>
              <a:gd name="T59" fmla="*/ 43799 h 56515"/>
              <a:gd name="T60" fmla="*/ 52845 w 56514"/>
              <a:gd name="T61" fmla="*/ 52752 h 56515"/>
              <a:gd name="T62" fmla="*/ 43893 w 56514"/>
              <a:gd name="T63" fmla="*/ 58794 h 56515"/>
              <a:gd name="T64" fmla="*/ 32918 w 56514"/>
              <a:gd name="T65" fmla="*/ 61010 h 56515"/>
              <a:gd name="T66" fmla="*/ 48894 w 56514"/>
              <a:gd name="T67" fmla="*/ 61010 h 56515"/>
              <a:gd name="T68" fmla="*/ 56146 w 56514"/>
              <a:gd name="T69" fmla="*/ 56111 h 56515"/>
              <a:gd name="T70" fmla="*/ 63202 w 56514"/>
              <a:gd name="T71" fmla="*/ 45649 h 56515"/>
              <a:gd name="T72" fmla="*/ 65789 w 56514"/>
              <a:gd name="T73" fmla="*/ 32850 h 56515"/>
              <a:gd name="T74" fmla="*/ 63202 w 56514"/>
              <a:gd name="T75" fmla="*/ 20062 h 56515"/>
              <a:gd name="T76" fmla="*/ 56146 w 56514"/>
              <a:gd name="T77" fmla="*/ 9621 h 56515"/>
              <a:gd name="T78" fmla="*/ 48756 w 56514"/>
              <a:gd name="T79" fmla="*/ 4641 h 5651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6514" h="56515">
                <a:moveTo>
                  <a:pt x="28145" y="0"/>
                </a:moveTo>
                <a:lnTo>
                  <a:pt x="17201" y="2207"/>
                </a:lnTo>
                <a:lnTo>
                  <a:pt x="8253" y="8227"/>
                </a:lnTo>
                <a:lnTo>
                  <a:pt x="2215" y="17157"/>
                </a:lnTo>
                <a:lnTo>
                  <a:pt x="0" y="28093"/>
                </a:lnTo>
                <a:lnTo>
                  <a:pt x="2215" y="39037"/>
                </a:lnTo>
                <a:lnTo>
                  <a:pt x="8253" y="47985"/>
                </a:lnTo>
                <a:lnTo>
                  <a:pt x="17201" y="54023"/>
                </a:lnTo>
                <a:lnTo>
                  <a:pt x="28145" y="56239"/>
                </a:lnTo>
                <a:lnTo>
                  <a:pt x="39070" y="54023"/>
                </a:lnTo>
                <a:lnTo>
                  <a:pt x="41803" y="52176"/>
                </a:lnTo>
                <a:lnTo>
                  <a:pt x="28145" y="52176"/>
                </a:lnTo>
                <a:lnTo>
                  <a:pt x="18763" y="50280"/>
                </a:lnTo>
                <a:lnTo>
                  <a:pt x="11109" y="45113"/>
                </a:lnTo>
                <a:lnTo>
                  <a:pt x="5952" y="37457"/>
                </a:lnTo>
                <a:lnTo>
                  <a:pt x="4062" y="28093"/>
                </a:lnTo>
                <a:lnTo>
                  <a:pt x="5952" y="18722"/>
                </a:lnTo>
                <a:lnTo>
                  <a:pt x="11109" y="11052"/>
                </a:lnTo>
                <a:lnTo>
                  <a:pt x="18763" y="5870"/>
                </a:lnTo>
                <a:lnTo>
                  <a:pt x="28145" y="3968"/>
                </a:lnTo>
                <a:lnTo>
                  <a:pt x="41684" y="3968"/>
                </a:lnTo>
                <a:lnTo>
                  <a:pt x="39070" y="2207"/>
                </a:lnTo>
                <a:lnTo>
                  <a:pt x="28145" y="0"/>
                </a:lnTo>
                <a:close/>
              </a:path>
              <a:path w="56514" h="56515">
                <a:moveTo>
                  <a:pt x="41684" y="3968"/>
                </a:moveTo>
                <a:lnTo>
                  <a:pt x="28145" y="3968"/>
                </a:lnTo>
                <a:lnTo>
                  <a:pt x="37527" y="5870"/>
                </a:lnTo>
                <a:lnTo>
                  <a:pt x="45181" y="11052"/>
                </a:lnTo>
                <a:lnTo>
                  <a:pt x="50338" y="18722"/>
                </a:lnTo>
                <a:lnTo>
                  <a:pt x="52228" y="28093"/>
                </a:lnTo>
                <a:lnTo>
                  <a:pt x="50338" y="37457"/>
                </a:lnTo>
                <a:lnTo>
                  <a:pt x="45181" y="45113"/>
                </a:lnTo>
                <a:lnTo>
                  <a:pt x="37527" y="50280"/>
                </a:lnTo>
                <a:lnTo>
                  <a:pt x="28145" y="52176"/>
                </a:lnTo>
                <a:lnTo>
                  <a:pt x="41803" y="52176"/>
                </a:lnTo>
                <a:lnTo>
                  <a:pt x="48005" y="47985"/>
                </a:lnTo>
                <a:lnTo>
                  <a:pt x="54036" y="39037"/>
                </a:lnTo>
                <a:lnTo>
                  <a:pt x="56249" y="28093"/>
                </a:lnTo>
                <a:lnTo>
                  <a:pt x="54036" y="17157"/>
                </a:lnTo>
                <a:lnTo>
                  <a:pt x="48005" y="8227"/>
                </a:lnTo>
                <a:lnTo>
                  <a:pt x="41684" y="3968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98" name="object 7">
            <a:extLst>
              <a:ext uri="{FF2B5EF4-FFF2-40B4-BE49-F238E27FC236}">
                <a16:creationId xmlns="" xmlns:a16="http://schemas.microsoft.com/office/drawing/2014/main" id="{575EA58F-1388-454E-931E-848D68EC3A63}"/>
              </a:ext>
            </a:extLst>
          </p:cNvPr>
          <p:cNvSpPr>
            <a:spLocks/>
          </p:cNvSpPr>
          <p:nvPr/>
        </p:nvSpPr>
        <p:spPr bwMode="auto">
          <a:xfrm>
            <a:off x="1891095" y="452451"/>
            <a:ext cx="15403" cy="19253"/>
          </a:xfrm>
          <a:custGeom>
            <a:avLst/>
            <a:gdLst>
              <a:gd name="T0" fmla="*/ 11999 w 25400"/>
              <a:gd name="T1" fmla="*/ 0 h 31750"/>
              <a:gd name="T2" fmla="*/ 0 w 25400"/>
              <a:gd name="T3" fmla="*/ 0 h 31750"/>
              <a:gd name="T4" fmla="*/ 0 w 25400"/>
              <a:gd name="T5" fmla="*/ 31423 h 31750"/>
              <a:gd name="T6" fmla="*/ 5675 w 25400"/>
              <a:gd name="T7" fmla="*/ 31423 h 31750"/>
              <a:gd name="T8" fmla="*/ 5675 w 25400"/>
              <a:gd name="T9" fmla="*/ 18292 h 31750"/>
              <a:gd name="T10" fmla="*/ 16472 w 25400"/>
              <a:gd name="T11" fmla="*/ 18292 h 31750"/>
              <a:gd name="T12" fmla="*/ 15633 w 25400"/>
              <a:gd name="T13" fmla="*/ 17570 h 31750"/>
              <a:gd name="T14" fmla="*/ 21266 w 25400"/>
              <a:gd name="T15" fmla="*/ 14669 h 31750"/>
              <a:gd name="T16" fmla="*/ 21701 w 25400"/>
              <a:gd name="T17" fmla="*/ 13277 h 31750"/>
              <a:gd name="T18" fmla="*/ 5675 w 25400"/>
              <a:gd name="T19" fmla="*/ 13277 h 31750"/>
              <a:gd name="T20" fmla="*/ 5675 w 25400"/>
              <a:gd name="T21" fmla="*/ 5329 h 31750"/>
              <a:gd name="T22" fmla="*/ 22239 w 25400"/>
              <a:gd name="T23" fmla="*/ 5329 h 31750"/>
              <a:gd name="T24" fmla="*/ 21884 w 25400"/>
              <a:gd name="T25" fmla="*/ 3863 h 31750"/>
              <a:gd name="T26" fmla="*/ 18564 w 25400"/>
              <a:gd name="T27" fmla="*/ 848 h 31750"/>
              <a:gd name="T28" fmla="*/ 11999 w 25400"/>
              <a:gd name="T29" fmla="*/ 0 h 31750"/>
              <a:gd name="T30" fmla="*/ 16472 w 25400"/>
              <a:gd name="T31" fmla="*/ 18292 h 31750"/>
              <a:gd name="T32" fmla="*/ 6837 w 25400"/>
              <a:gd name="T33" fmla="*/ 18292 h 31750"/>
              <a:gd name="T34" fmla="*/ 9727 w 25400"/>
              <a:gd name="T35" fmla="*/ 18680 h 31750"/>
              <a:gd name="T36" fmla="*/ 11465 w 25400"/>
              <a:gd name="T37" fmla="*/ 19999 h 31750"/>
              <a:gd name="T38" fmla="*/ 14470 w 25400"/>
              <a:gd name="T39" fmla="*/ 24596 h 31750"/>
              <a:gd name="T40" fmla="*/ 18564 w 25400"/>
              <a:gd name="T41" fmla="*/ 31423 h 31750"/>
              <a:gd name="T42" fmla="*/ 25402 w 25400"/>
              <a:gd name="T43" fmla="*/ 31423 h 31750"/>
              <a:gd name="T44" fmla="*/ 21967 w 25400"/>
              <a:gd name="T45" fmla="*/ 25318 h 31750"/>
              <a:gd name="T46" fmla="*/ 18721 w 25400"/>
              <a:gd name="T47" fmla="*/ 20229 h 31750"/>
              <a:gd name="T48" fmla="*/ 16472 w 25400"/>
              <a:gd name="T49" fmla="*/ 18292 h 31750"/>
              <a:gd name="T50" fmla="*/ 22239 w 25400"/>
              <a:gd name="T51" fmla="*/ 5329 h 31750"/>
              <a:gd name="T52" fmla="*/ 10156 w 25400"/>
              <a:gd name="T53" fmla="*/ 5329 h 31750"/>
              <a:gd name="T54" fmla="*/ 14324 w 25400"/>
              <a:gd name="T55" fmla="*/ 5444 h 31750"/>
              <a:gd name="T56" fmla="*/ 16449 w 25400"/>
              <a:gd name="T57" fmla="*/ 6638 h 31750"/>
              <a:gd name="T58" fmla="*/ 17224 w 25400"/>
              <a:gd name="T59" fmla="*/ 9224 h 31750"/>
              <a:gd name="T60" fmla="*/ 16638 w 25400"/>
              <a:gd name="T61" fmla="*/ 11580 h 31750"/>
              <a:gd name="T62" fmla="*/ 15057 w 25400"/>
              <a:gd name="T63" fmla="*/ 12889 h 31750"/>
              <a:gd name="T64" fmla="*/ 9926 w 25400"/>
              <a:gd name="T65" fmla="*/ 13277 h 31750"/>
              <a:gd name="T66" fmla="*/ 21701 w 25400"/>
              <a:gd name="T67" fmla="*/ 13277 h 31750"/>
              <a:gd name="T68" fmla="*/ 23088 w 25400"/>
              <a:gd name="T69" fmla="*/ 8837 h 31750"/>
              <a:gd name="T70" fmla="*/ 22239 w 25400"/>
              <a:gd name="T71" fmla="*/ 5329 h 3175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5400" h="31750">
                <a:moveTo>
                  <a:pt x="11999" y="0"/>
                </a:moveTo>
                <a:lnTo>
                  <a:pt x="0" y="0"/>
                </a:lnTo>
                <a:lnTo>
                  <a:pt x="0" y="31423"/>
                </a:lnTo>
                <a:lnTo>
                  <a:pt x="5675" y="31423"/>
                </a:lnTo>
                <a:lnTo>
                  <a:pt x="5675" y="18292"/>
                </a:lnTo>
                <a:lnTo>
                  <a:pt x="16472" y="18292"/>
                </a:lnTo>
                <a:lnTo>
                  <a:pt x="15633" y="17570"/>
                </a:lnTo>
                <a:lnTo>
                  <a:pt x="21266" y="14669"/>
                </a:lnTo>
                <a:lnTo>
                  <a:pt x="21701" y="13277"/>
                </a:lnTo>
                <a:lnTo>
                  <a:pt x="5675" y="13277"/>
                </a:lnTo>
                <a:lnTo>
                  <a:pt x="5675" y="5329"/>
                </a:lnTo>
                <a:lnTo>
                  <a:pt x="22239" y="5329"/>
                </a:lnTo>
                <a:lnTo>
                  <a:pt x="21884" y="3863"/>
                </a:lnTo>
                <a:lnTo>
                  <a:pt x="18564" y="848"/>
                </a:lnTo>
                <a:lnTo>
                  <a:pt x="11999" y="0"/>
                </a:lnTo>
                <a:close/>
              </a:path>
              <a:path w="25400" h="31750">
                <a:moveTo>
                  <a:pt x="16472" y="18292"/>
                </a:moveTo>
                <a:lnTo>
                  <a:pt x="6837" y="18292"/>
                </a:lnTo>
                <a:lnTo>
                  <a:pt x="9727" y="18680"/>
                </a:lnTo>
                <a:lnTo>
                  <a:pt x="11465" y="19999"/>
                </a:lnTo>
                <a:lnTo>
                  <a:pt x="14470" y="24596"/>
                </a:lnTo>
                <a:lnTo>
                  <a:pt x="18564" y="31423"/>
                </a:lnTo>
                <a:lnTo>
                  <a:pt x="25402" y="31423"/>
                </a:lnTo>
                <a:lnTo>
                  <a:pt x="21967" y="25318"/>
                </a:lnTo>
                <a:lnTo>
                  <a:pt x="18721" y="20229"/>
                </a:lnTo>
                <a:lnTo>
                  <a:pt x="16472" y="18292"/>
                </a:lnTo>
                <a:close/>
              </a:path>
              <a:path w="25400" h="31750">
                <a:moveTo>
                  <a:pt x="22239" y="5329"/>
                </a:moveTo>
                <a:lnTo>
                  <a:pt x="10156" y="5329"/>
                </a:lnTo>
                <a:lnTo>
                  <a:pt x="14324" y="5444"/>
                </a:lnTo>
                <a:lnTo>
                  <a:pt x="16449" y="6638"/>
                </a:lnTo>
                <a:lnTo>
                  <a:pt x="17224" y="9224"/>
                </a:lnTo>
                <a:lnTo>
                  <a:pt x="16638" y="11580"/>
                </a:lnTo>
                <a:lnTo>
                  <a:pt x="15057" y="12889"/>
                </a:lnTo>
                <a:lnTo>
                  <a:pt x="9926" y="13277"/>
                </a:lnTo>
                <a:lnTo>
                  <a:pt x="21701" y="13277"/>
                </a:lnTo>
                <a:lnTo>
                  <a:pt x="23088" y="8837"/>
                </a:lnTo>
                <a:lnTo>
                  <a:pt x="22239" y="532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F97E441F-5AA0-42A6-8806-41B9D8285100}"/>
              </a:ext>
            </a:extLst>
          </p:cNvPr>
          <p:cNvSpPr txBox="1"/>
          <p:nvPr/>
        </p:nvSpPr>
        <p:spPr>
          <a:xfrm>
            <a:off x="1105564" y="265695"/>
            <a:ext cx="1839646" cy="305451"/>
          </a:xfrm>
          <a:prstGeom prst="rect">
            <a:avLst/>
          </a:prstGeom>
        </p:spPr>
        <p:txBody>
          <a:bodyPr lIns="0" tIns="10397" rIns="0" bIns="0">
            <a:spAutoFit/>
          </a:bodyPr>
          <a:lstStyle/>
          <a:p>
            <a:pPr marL="7701" marR="0" lvl="0" indent="0" algn="l" defTabSz="914400" rtl="0" eaLnBrk="1" fontAlgn="auto" latinLnBrk="0" hangingPunct="1">
              <a:lnSpc>
                <a:spcPts val="1082"/>
              </a:lnSpc>
              <a:spcBef>
                <a:spcPts val="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970" b="1" i="0" u="none" strike="noStrike" kern="1200" cap="none" spc="3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Helvetica-Bold"/>
                <a:ea typeface="+mn-ea"/>
                <a:cs typeface="Helvetica-Bold"/>
              </a:rPr>
              <a:t>RV Institute of</a:t>
            </a:r>
          </a:p>
          <a:p>
            <a:pPr marL="7701" marR="0" lvl="0" indent="0" algn="l" defTabSz="914400" rtl="0" eaLnBrk="1" fontAlgn="auto" latinLnBrk="0" hangingPunct="1">
              <a:lnSpc>
                <a:spcPts val="1082"/>
              </a:lnSpc>
              <a:spcBef>
                <a:spcPts val="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970" b="1" i="0" u="none" strike="noStrike" kern="1200" cap="none" spc="3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Helvetica-Bold"/>
                <a:ea typeface="+mn-ea"/>
                <a:cs typeface="Helvetica-Bold"/>
              </a:rPr>
              <a:t>Management</a:t>
            </a:r>
          </a:p>
        </p:txBody>
      </p:sp>
      <p:sp>
        <p:nvSpPr>
          <p:cNvPr id="8200" name="object 9">
            <a:extLst>
              <a:ext uri="{FF2B5EF4-FFF2-40B4-BE49-F238E27FC236}">
                <a16:creationId xmlns="" xmlns:a16="http://schemas.microsoft.com/office/drawing/2014/main" id="{111FA5A0-78D8-4B46-BB9D-25F1F4667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018" y="774942"/>
            <a:ext cx="11235220" cy="471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316" rIns="0" bIns="0">
            <a:spAutoFit/>
          </a:bodyPr>
          <a:lstStyle>
            <a:lvl1pPr marL="127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>
                <a:tab pos="648335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Agenda Point : 3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>
                <a:tab pos="6483350" algn="l"/>
              </a:tabLst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648335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 brief the members about the admission and commencement of the Second autonomous batch of MBA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2022-24 Batch</a:t>
            </a:r>
          </a:p>
          <a:p>
            <a:pPr marL="600075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648335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Current autonomous batch status:</a:t>
            </a:r>
          </a:p>
          <a:p>
            <a:pPr marL="1285875" marR="0" lvl="0" indent="-6858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ǂ"/>
              <a:tabLst>
                <a:tab pos="648335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Started the batch on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01.02.2023</a:t>
            </a:r>
          </a:p>
          <a:p>
            <a:pPr marL="1285875" marR="0" lvl="0" indent="-6858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ǂ"/>
              <a:tabLst>
                <a:tab pos="648335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Completed MID SEMESTER EXAMS  recently</a:t>
            </a:r>
          </a:p>
          <a:p>
            <a:pPr marL="1285875" marR="0" lvl="0" indent="-6858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ǂ"/>
              <a:tabLst>
                <a:tab pos="648335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Planning to conduct final semester end exams during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22.05.2023 to 12.06.2023</a:t>
            </a:r>
          </a:p>
          <a:p>
            <a:pPr marL="1285875" marR="0" lvl="0" indent="-6858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ǂ"/>
              <a:tabLst>
                <a:tab pos="648335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Business Immersion will happen during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19.06.2023 to 29.07.2023</a:t>
            </a:r>
          </a:p>
        </p:txBody>
      </p:sp>
      <p:sp>
        <p:nvSpPr>
          <p:cNvPr id="8201" name="Title 10">
            <a:extLst>
              <a:ext uri="{FF2B5EF4-FFF2-40B4-BE49-F238E27FC236}">
                <a16:creationId xmlns="" xmlns:a16="http://schemas.microsoft.com/office/drawing/2014/main" id="{97FA32EE-CC92-4880-9B06-8B5C6B746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7789" y="247404"/>
            <a:ext cx="2231449" cy="280134"/>
          </a:xfrm>
        </p:spPr>
        <p:txBody>
          <a:bodyPr>
            <a:noAutofit/>
          </a:bodyPr>
          <a:lstStyle/>
          <a:p>
            <a:pPr algn="r" eaLnBrk="1" hangingPunct="1"/>
            <a:r>
              <a:rPr lang="en-US" altLang="en-US" sz="1800" dirty="0">
                <a:latin typeface="Playfair Display" charset="0"/>
                <a:ea typeface="ＭＳ Ｐゴシック" panose="020B0600070205080204" pitchFamily="34" charset="-128"/>
              </a:rPr>
              <a:t>Go, change the world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EF9A172-63C0-42C9-A11E-A6042D818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99837-5BE5-4988-B997-18AD954A0BE6}" type="datetime1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13/04/2023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ACC32AB-6EA9-47E1-AD32-A2E9C8116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IQAC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143E890-DE2E-4426-A4C4-A9E1CA41E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A5EC6-655E-4D9B-B7D6-9B3D4DCE689E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157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5223331-66E5-4382-A84D-81AF1ACA62D7}"/>
              </a:ext>
            </a:extLst>
          </p:cNvPr>
          <p:cNvSpPr/>
          <p:nvPr/>
        </p:nvSpPr>
        <p:spPr>
          <a:xfrm>
            <a:off x="428" y="13063"/>
            <a:ext cx="12191572" cy="6858000"/>
          </a:xfrm>
          <a:prstGeom prst="rect">
            <a:avLst/>
          </a:prstGeom>
          <a:solidFill>
            <a:schemeClr val="lt1">
              <a:alpha val="99000"/>
            </a:schemeClr>
          </a:solidFill>
          <a:ln w="76200">
            <a:solidFill>
              <a:srgbClr val="295E9D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IN" sz="1092" dirty="0">
              <a:solidFill>
                <a:srgbClr val="295E9D"/>
              </a:solidFill>
            </a:endParaRPr>
          </a:p>
        </p:txBody>
      </p:sp>
      <p:sp>
        <p:nvSpPr>
          <p:cNvPr id="8195" name="object 4">
            <a:extLst>
              <a:ext uri="{FF2B5EF4-FFF2-40B4-BE49-F238E27FC236}">
                <a16:creationId xmlns="" xmlns:a16="http://schemas.microsoft.com/office/drawing/2014/main" id="{DE37AA12-5E04-476A-B578-5E1B79677996}"/>
              </a:ext>
            </a:extLst>
          </p:cNvPr>
          <p:cNvSpPr>
            <a:spLocks/>
          </p:cNvSpPr>
          <p:nvPr/>
        </p:nvSpPr>
        <p:spPr bwMode="auto">
          <a:xfrm>
            <a:off x="611718" y="722959"/>
            <a:ext cx="11235221" cy="0"/>
          </a:xfrm>
          <a:custGeom>
            <a:avLst/>
            <a:gdLst>
              <a:gd name="T0" fmla="*/ 0 w 18527395"/>
              <a:gd name="T1" fmla="*/ 18531297 w 1852739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527395">
                <a:moveTo>
                  <a:pt x="0" y="0"/>
                </a:moveTo>
                <a:lnTo>
                  <a:pt x="18526859" y="0"/>
                </a:lnTo>
              </a:path>
            </a:pathLst>
          </a:custGeom>
          <a:noFill/>
          <a:ln w="15706">
            <a:solidFill>
              <a:srgbClr val="295E9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 sz="1092"/>
          </a:p>
        </p:txBody>
      </p:sp>
      <p:sp>
        <p:nvSpPr>
          <p:cNvPr id="8196" name="object 5">
            <a:extLst>
              <a:ext uri="{FF2B5EF4-FFF2-40B4-BE49-F238E27FC236}">
                <a16:creationId xmlns="" xmlns:a16="http://schemas.microsoft.com/office/drawing/2014/main" id="{7372203B-4F55-4D5D-BCEC-55AE48BA1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793" y="182906"/>
            <a:ext cx="429347" cy="43031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092"/>
          </a:p>
        </p:txBody>
      </p:sp>
      <p:sp>
        <p:nvSpPr>
          <p:cNvPr id="8197" name="object 6">
            <a:extLst>
              <a:ext uri="{FF2B5EF4-FFF2-40B4-BE49-F238E27FC236}">
                <a16:creationId xmlns="" xmlns:a16="http://schemas.microsoft.com/office/drawing/2014/main" id="{56261674-76E1-40B6-9C2E-5105C16B4132}"/>
              </a:ext>
            </a:extLst>
          </p:cNvPr>
          <p:cNvSpPr>
            <a:spLocks/>
          </p:cNvSpPr>
          <p:nvPr/>
        </p:nvSpPr>
        <p:spPr bwMode="auto">
          <a:xfrm>
            <a:off x="1881468" y="439936"/>
            <a:ext cx="34656" cy="34656"/>
          </a:xfrm>
          <a:custGeom>
            <a:avLst/>
            <a:gdLst>
              <a:gd name="T0" fmla="*/ 32918 w 56514"/>
              <a:gd name="T1" fmla="*/ 0 h 56515"/>
              <a:gd name="T2" fmla="*/ 20119 w 56514"/>
              <a:gd name="T3" fmla="*/ 2581 h 56515"/>
              <a:gd name="T4" fmla="*/ 9652 w 56514"/>
              <a:gd name="T5" fmla="*/ 9621 h 56515"/>
              <a:gd name="T6" fmla="*/ 2591 w 56514"/>
              <a:gd name="T7" fmla="*/ 20062 h 56515"/>
              <a:gd name="T8" fmla="*/ 0 w 56514"/>
              <a:gd name="T9" fmla="*/ 32850 h 56515"/>
              <a:gd name="T10" fmla="*/ 2591 w 56514"/>
              <a:gd name="T11" fmla="*/ 45649 h 56515"/>
              <a:gd name="T12" fmla="*/ 9652 w 56514"/>
              <a:gd name="T13" fmla="*/ 56111 h 56515"/>
              <a:gd name="T14" fmla="*/ 20119 w 56514"/>
              <a:gd name="T15" fmla="*/ 63171 h 56515"/>
              <a:gd name="T16" fmla="*/ 32918 w 56514"/>
              <a:gd name="T17" fmla="*/ 65763 h 56515"/>
              <a:gd name="T18" fmla="*/ 45699 w 56514"/>
              <a:gd name="T19" fmla="*/ 63171 h 56515"/>
              <a:gd name="T20" fmla="*/ 48894 w 56514"/>
              <a:gd name="T21" fmla="*/ 61010 h 56515"/>
              <a:gd name="T22" fmla="*/ 32918 w 56514"/>
              <a:gd name="T23" fmla="*/ 61010 h 56515"/>
              <a:gd name="T24" fmla="*/ 21946 w 56514"/>
              <a:gd name="T25" fmla="*/ 58794 h 56515"/>
              <a:gd name="T26" fmla="*/ 12993 w 56514"/>
              <a:gd name="T27" fmla="*/ 52752 h 56515"/>
              <a:gd name="T28" fmla="*/ 6962 w 56514"/>
              <a:gd name="T29" fmla="*/ 43799 h 56515"/>
              <a:gd name="T30" fmla="*/ 4751 w 56514"/>
              <a:gd name="T31" fmla="*/ 32850 h 56515"/>
              <a:gd name="T32" fmla="*/ 6962 w 56514"/>
              <a:gd name="T33" fmla="*/ 21892 h 56515"/>
              <a:gd name="T34" fmla="*/ 12993 w 56514"/>
              <a:gd name="T35" fmla="*/ 12923 h 56515"/>
              <a:gd name="T36" fmla="*/ 21946 w 56514"/>
              <a:gd name="T37" fmla="*/ 6864 h 56515"/>
              <a:gd name="T38" fmla="*/ 32918 w 56514"/>
              <a:gd name="T39" fmla="*/ 4641 h 56515"/>
              <a:gd name="T40" fmla="*/ 48756 w 56514"/>
              <a:gd name="T41" fmla="*/ 4641 h 56515"/>
              <a:gd name="T42" fmla="*/ 45699 w 56514"/>
              <a:gd name="T43" fmla="*/ 2581 h 56515"/>
              <a:gd name="T44" fmla="*/ 32918 w 56514"/>
              <a:gd name="T45" fmla="*/ 0 h 56515"/>
              <a:gd name="T46" fmla="*/ 48756 w 56514"/>
              <a:gd name="T47" fmla="*/ 4641 h 56515"/>
              <a:gd name="T48" fmla="*/ 32918 w 56514"/>
              <a:gd name="T49" fmla="*/ 4641 h 56515"/>
              <a:gd name="T50" fmla="*/ 43893 w 56514"/>
              <a:gd name="T51" fmla="*/ 6864 h 56515"/>
              <a:gd name="T52" fmla="*/ 52845 w 56514"/>
              <a:gd name="T53" fmla="*/ 12923 h 56515"/>
              <a:gd name="T54" fmla="*/ 58877 w 56514"/>
              <a:gd name="T55" fmla="*/ 21892 h 56515"/>
              <a:gd name="T56" fmla="*/ 61088 w 56514"/>
              <a:gd name="T57" fmla="*/ 32850 h 56515"/>
              <a:gd name="T58" fmla="*/ 58877 w 56514"/>
              <a:gd name="T59" fmla="*/ 43799 h 56515"/>
              <a:gd name="T60" fmla="*/ 52845 w 56514"/>
              <a:gd name="T61" fmla="*/ 52752 h 56515"/>
              <a:gd name="T62" fmla="*/ 43893 w 56514"/>
              <a:gd name="T63" fmla="*/ 58794 h 56515"/>
              <a:gd name="T64" fmla="*/ 32918 w 56514"/>
              <a:gd name="T65" fmla="*/ 61010 h 56515"/>
              <a:gd name="T66" fmla="*/ 48894 w 56514"/>
              <a:gd name="T67" fmla="*/ 61010 h 56515"/>
              <a:gd name="T68" fmla="*/ 56146 w 56514"/>
              <a:gd name="T69" fmla="*/ 56111 h 56515"/>
              <a:gd name="T70" fmla="*/ 63202 w 56514"/>
              <a:gd name="T71" fmla="*/ 45649 h 56515"/>
              <a:gd name="T72" fmla="*/ 65789 w 56514"/>
              <a:gd name="T73" fmla="*/ 32850 h 56515"/>
              <a:gd name="T74" fmla="*/ 63202 w 56514"/>
              <a:gd name="T75" fmla="*/ 20062 h 56515"/>
              <a:gd name="T76" fmla="*/ 56146 w 56514"/>
              <a:gd name="T77" fmla="*/ 9621 h 56515"/>
              <a:gd name="T78" fmla="*/ 48756 w 56514"/>
              <a:gd name="T79" fmla="*/ 4641 h 5651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6514" h="56515">
                <a:moveTo>
                  <a:pt x="28145" y="0"/>
                </a:moveTo>
                <a:lnTo>
                  <a:pt x="17201" y="2207"/>
                </a:lnTo>
                <a:lnTo>
                  <a:pt x="8253" y="8227"/>
                </a:lnTo>
                <a:lnTo>
                  <a:pt x="2215" y="17157"/>
                </a:lnTo>
                <a:lnTo>
                  <a:pt x="0" y="28093"/>
                </a:lnTo>
                <a:lnTo>
                  <a:pt x="2215" y="39037"/>
                </a:lnTo>
                <a:lnTo>
                  <a:pt x="8253" y="47985"/>
                </a:lnTo>
                <a:lnTo>
                  <a:pt x="17201" y="54023"/>
                </a:lnTo>
                <a:lnTo>
                  <a:pt x="28145" y="56239"/>
                </a:lnTo>
                <a:lnTo>
                  <a:pt x="39070" y="54023"/>
                </a:lnTo>
                <a:lnTo>
                  <a:pt x="41803" y="52176"/>
                </a:lnTo>
                <a:lnTo>
                  <a:pt x="28145" y="52176"/>
                </a:lnTo>
                <a:lnTo>
                  <a:pt x="18763" y="50280"/>
                </a:lnTo>
                <a:lnTo>
                  <a:pt x="11109" y="45113"/>
                </a:lnTo>
                <a:lnTo>
                  <a:pt x="5952" y="37457"/>
                </a:lnTo>
                <a:lnTo>
                  <a:pt x="4062" y="28093"/>
                </a:lnTo>
                <a:lnTo>
                  <a:pt x="5952" y="18722"/>
                </a:lnTo>
                <a:lnTo>
                  <a:pt x="11109" y="11052"/>
                </a:lnTo>
                <a:lnTo>
                  <a:pt x="18763" y="5870"/>
                </a:lnTo>
                <a:lnTo>
                  <a:pt x="28145" y="3968"/>
                </a:lnTo>
                <a:lnTo>
                  <a:pt x="41684" y="3968"/>
                </a:lnTo>
                <a:lnTo>
                  <a:pt x="39070" y="2207"/>
                </a:lnTo>
                <a:lnTo>
                  <a:pt x="28145" y="0"/>
                </a:lnTo>
                <a:close/>
              </a:path>
              <a:path w="56514" h="56515">
                <a:moveTo>
                  <a:pt x="41684" y="3968"/>
                </a:moveTo>
                <a:lnTo>
                  <a:pt x="28145" y="3968"/>
                </a:lnTo>
                <a:lnTo>
                  <a:pt x="37527" y="5870"/>
                </a:lnTo>
                <a:lnTo>
                  <a:pt x="45181" y="11052"/>
                </a:lnTo>
                <a:lnTo>
                  <a:pt x="50338" y="18722"/>
                </a:lnTo>
                <a:lnTo>
                  <a:pt x="52228" y="28093"/>
                </a:lnTo>
                <a:lnTo>
                  <a:pt x="50338" y="37457"/>
                </a:lnTo>
                <a:lnTo>
                  <a:pt x="45181" y="45113"/>
                </a:lnTo>
                <a:lnTo>
                  <a:pt x="37527" y="50280"/>
                </a:lnTo>
                <a:lnTo>
                  <a:pt x="28145" y="52176"/>
                </a:lnTo>
                <a:lnTo>
                  <a:pt x="41803" y="52176"/>
                </a:lnTo>
                <a:lnTo>
                  <a:pt x="48005" y="47985"/>
                </a:lnTo>
                <a:lnTo>
                  <a:pt x="54036" y="39037"/>
                </a:lnTo>
                <a:lnTo>
                  <a:pt x="56249" y="28093"/>
                </a:lnTo>
                <a:lnTo>
                  <a:pt x="54036" y="17157"/>
                </a:lnTo>
                <a:lnTo>
                  <a:pt x="48005" y="8227"/>
                </a:lnTo>
                <a:lnTo>
                  <a:pt x="41684" y="3968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 sz="1092"/>
          </a:p>
        </p:txBody>
      </p:sp>
      <p:sp>
        <p:nvSpPr>
          <p:cNvPr id="8198" name="object 7">
            <a:extLst>
              <a:ext uri="{FF2B5EF4-FFF2-40B4-BE49-F238E27FC236}">
                <a16:creationId xmlns="" xmlns:a16="http://schemas.microsoft.com/office/drawing/2014/main" id="{575EA58F-1388-454E-931E-848D68EC3A63}"/>
              </a:ext>
            </a:extLst>
          </p:cNvPr>
          <p:cNvSpPr>
            <a:spLocks/>
          </p:cNvSpPr>
          <p:nvPr/>
        </p:nvSpPr>
        <p:spPr bwMode="auto">
          <a:xfrm>
            <a:off x="1891095" y="452451"/>
            <a:ext cx="15403" cy="19253"/>
          </a:xfrm>
          <a:custGeom>
            <a:avLst/>
            <a:gdLst>
              <a:gd name="T0" fmla="*/ 11999 w 25400"/>
              <a:gd name="T1" fmla="*/ 0 h 31750"/>
              <a:gd name="T2" fmla="*/ 0 w 25400"/>
              <a:gd name="T3" fmla="*/ 0 h 31750"/>
              <a:gd name="T4" fmla="*/ 0 w 25400"/>
              <a:gd name="T5" fmla="*/ 31423 h 31750"/>
              <a:gd name="T6" fmla="*/ 5675 w 25400"/>
              <a:gd name="T7" fmla="*/ 31423 h 31750"/>
              <a:gd name="T8" fmla="*/ 5675 w 25400"/>
              <a:gd name="T9" fmla="*/ 18292 h 31750"/>
              <a:gd name="T10" fmla="*/ 16472 w 25400"/>
              <a:gd name="T11" fmla="*/ 18292 h 31750"/>
              <a:gd name="T12" fmla="*/ 15633 w 25400"/>
              <a:gd name="T13" fmla="*/ 17570 h 31750"/>
              <a:gd name="T14" fmla="*/ 21266 w 25400"/>
              <a:gd name="T15" fmla="*/ 14669 h 31750"/>
              <a:gd name="T16" fmla="*/ 21701 w 25400"/>
              <a:gd name="T17" fmla="*/ 13277 h 31750"/>
              <a:gd name="T18" fmla="*/ 5675 w 25400"/>
              <a:gd name="T19" fmla="*/ 13277 h 31750"/>
              <a:gd name="T20" fmla="*/ 5675 w 25400"/>
              <a:gd name="T21" fmla="*/ 5329 h 31750"/>
              <a:gd name="T22" fmla="*/ 22239 w 25400"/>
              <a:gd name="T23" fmla="*/ 5329 h 31750"/>
              <a:gd name="T24" fmla="*/ 21884 w 25400"/>
              <a:gd name="T25" fmla="*/ 3863 h 31750"/>
              <a:gd name="T26" fmla="*/ 18564 w 25400"/>
              <a:gd name="T27" fmla="*/ 848 h 31750"/>
              <a:gd name="T28" fmla="*/ 11999 w 25400"/>
              <a:gd name="T29" fmla="*/ 0 h 31750"/>
              <a:gd name="T30" fmla="*/ 16472 w 25400"/>
              <a:gd name="T31" fmla="*/ 18292 h 31750"/>
              <a:gd name="T32" fmla="*/ 6837 w 25400"/>
              <a:gd name="T33" fmla="*/ 18292 h 31750"/>
              <a:gd name="T34" fmla="*/ 9727 w 25400"/>
              <a:gd name="T35" fmla="*/ 18680 h 31750"/>
              <a:gd name="T36" fmla="*/ 11465 w 25400"/>
              <a:gd name="T37" fmla="*/ 19999 h 31750"/>
              <a:gd name="T38" fmla="*/ 14470 w 25400"/>
              <a:gd name="T39" fmla="*/ 24596 h 31750"/>
              <a:gd name="T40" fmla="*/ 18564 w 25400"/>
              <a:gd name="T41" fmla="*/ 31423 h 31750"/>
              <a:gd name="T42" fmla="*/ 25402 w 25400"/>
              <a:gd name="T43" fmla="*/ 31423 h 31750"/>
              <a:gd name="T44" fmla="*/ 21967 w 25400"/>
              <a:gd name="T45" fmla="*/ 25318 h 31750"/>
              <a:gd name="T46" fmla="*/ 18721 w 25400"/>
              <a:gd name="T47" fmla="*/ 20229 h 31750"/>
              <a:gd name="T48" fmla="*/ 16472 w 25400"/>
              <a:gd name="T49" fmla="*/ 18292 h 31750"/>
              <a:gd name="T50" fmla="*/ 22239 w 25400"/>
              <a:gd name="T51" fmla="*/ 5329 h 31750"/>
              <a:gd name="T52" fmla="*/ 10156 w 25400"/>
              <a:gd name="T53" fmla="*/ 5329 h 31750"/>
              <a:gd name="T54" fmla="*/ 14324 w 25400"/>
              <a:gd name="T55" fmla="*/ 5444 h 31750"/>
              <a:gd name="T56" fmla="*/ 16449 w 25400"/>
              <a:gd name="T57" fmla="*/ 6638 h 31750"/>
              <a:gd name="T58" fmla="*/ 17224 w 25400"/>
              <a:gd name="T59" fmla="*/ 9224 h 31750"/>
              <a:gd name="T60" fmla="*/ 16638 w 25400"/>
              <a:gd name="T61" fmla="*/ 11580 h 31750"/>
              <a:gd name="T62" fmla="*/ 15057 w 25400"/>
              <a:gd name="T63" fmla="*/ 12889 h 31750"/>
              <a:gd name="T64" fmla="*/ 9926 w 25400"/>
              <a:gd name="T65" fmla="*/ 13277 h 31750"/>
              <a:gd name="T66" fmla="*/ 21701 w 25400"/>
              <a:gd name="T67" fmla="*/ 13277 h 31750"/>
              <a:gd name="T68" fmla="*/ 23088 w 25400"/>
              <a:gd name="T69" fmla="*/ 8837 h 31750"/>
              <a:gd name="T70" fmla="*/ 22239 w 25400"/>
              <a:gd name="T71" fmla="*/ 5329 h 3175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5400" h="31750">
                <a:moveTo>
                  <a:pt x="11999" y="0"/>
                </a:moveTo>
                <a:lnTo>
                  <a:pt x="0" y="0"/>
                </a:lnTo>
                <a:lnTo>
                  <a:pt x="0" y="31423"/>
                </a:lnTo>
                <a:lnTo>
                  <a:pt x="5675" y="31423"/>
                </a:lnTo>
                <a:lnTo>
                  <a:pt x="5675" y="18292"/>
                </a:lnTo>
                <a:lnTo>
                  <a:pt x="16472" y="18292"/>
                </a:lnTo>
                <a:lnTo>
                  <a:pt x="15633" y="17570"/>
                </a:lnTo>
                <a:lnTo>
                  <a:pt x="21266" y="14669"/>
                </a:lnTo>
                <a:lnTo>
                  <a:pt x="21701" y="13277"/>
                </a:lnTo>
                <a:lnTo>
                  <a:pt x="5675" y="13277"/>
                </a:lnTo>
                <a:lnTo>
                  <a:pt x="5675" y="5329"/>
                </a:lnTo>
                <a:lnTo>
                  <a:pt x="22239" y="5329"/>
                </a:lnTo>
                <a:lnTo>
                  <a:pt x="21884" y="3863"/>
                </a:lnTo>
                <a:lnTo>
                  <a:pt x="18564" y="848"/>
                </a:lnTo>
                <a:lnTo>
                  <a:pt x="11999" y="0"/>
                </a:lnTo>
                <a:close/>
              </a:path>
              <a:path w="25400" h="31750">
                <a:moveTo>
                  <a:pt x="16472" y="18292"/>
                </a:moveTo>
                <a:lnTo>
                  <a:pt x="6837" y="18292"/>
                </a:lnTo>
                <a:lnTo>
                  <a:pt x="9727" y="18680"/>
                </a:lnTo>
                <a:lnTo>
                  <a:pt x="11465" y="19999"/>
                </a:lnTo>
                <a:lnTo>
                  <a:pt x="14470" y="24596"/>
                </a:lnTo>
                <a:lnTo>
                  <a:pt x="18564" y="31423"/>
                </a:lnTo>
                <a:lnTo>
                  <a:pt x="25402" y="31423"/>
                </a:lnTo>
                <a:lnTo>
                  <a:pt x="21967" y="25318"/>
                </a:lnTo>
                <a:lnTo>
                  <a:pt x="18721" y="20229"/>
                </a:lnTo>
                <a:lnTo>
                  <a:pt x="16472" y="18292"/>
                </a:lnTo>
                <a:close/>
              </a:path>
              <a:path w="25400" h="31750">
                <a:moveTo>
                  <a:pt x="22239" y="5329"/>
                </a:moveTo>
                <a:lnTo>
                  <a:pt x="10156" y="5329"/>
                </a:lnTo>
                <a:lnTo>
                  <a:pt x="14324" y="5444"/>
                </a:lnTo>
                <a:lnTo>
                  <a:pt x="16449" y="6638"/>
                </a:lnTo>
                <a:lnTo>
                  <a:pt x="17224" y="9224"/>
                </a:lnTo>
                <a:lnTo>
                  <a:pt x="16638" y="11580"/>
                </a:lnTo>
                <a:lnTo>
                  <a:pt x="15057" y="12889"/>
                </a:lnTo>
                <a:lnTo>
                  <a:pt x="9926" y="13277"/>
                </a:lnTo>
                <a:lnTo>
                  <a:pt x="21701" y="13277"/>
                </a:lnTo>
                <a:lnTo>
                  <a:pt x="23088" y="8837"/>
                </a:lnTo>
                <a:lnTo>
                  <a:pt x="22239" y="532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 sz="1092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F97E441F-5AA0-42A6-8806-41B9D8285100}"/>
              </a:ext>
            </a:extLst>
          </p:cNvPr>
          <p:cNvSpPr txBox="1"/>
          <p:nvPr/>
        </p:nvSpPr>
        <p:spPr>
          <a:xfrm>
            <a:off x="1105564" y="265695"/>
            <a:ext cx="1839646" cy="305451"/>
          </a:xfrm>
          <a:prstGeom prst="rect">
            <a:avLst/>
          </a:prstGeom>
        </p:spPr>
        <p:txBody>
          <a:bodyPr lIns="0" tIns="10397" rIns="0" bIns="0">
            <a:spAutoFit/>
          </a:bodyPr>
          <a:lstStyle/>
          <a:p>
            <a:pPr marL="7701">
              <a:lnSpc>
                <a:spcPts val="1082"/>
              </a:lnSpc>
              <a:spcBef>
                <a:spcPts val="82"/>
              </a:spcBef>
              <a:defRPr/>
            </a:pPr>
            <a:r>
              <a:rPr lang="en-IN" sz="970" b="1" spc="3" dirty="0">
                <a:solidFill>
                  <a:srgbClr val="231F20"/>
                </a:solidFill>
                <a:latin typeface="Helvetica-Bold"/>
                <a:cs typeface="Helvetica-Bold"/>
              </a:rPr>
              <a:t>RV Institute of</a:t>
            </a:r>
          </a:p>
          <a:p>
            <a:pPr marL="7701">
              <a:lnSpc>
                <a:spcPts val="1082"/>
              </a:lnSpc>
              <a:spcBef>
                <a:spcPts val="82"/>
              </a:spcBef>
              <a:defRPr/>
            </a:pPr>
            <a:r>
              <a:rPr lang="en-IN" sz="970" b="1" spc="3" dirty="0">
                <a:solidFill>
                  <a:srgbClr val="231F20"/>
                </a:solidFill>
                <a:latin typeface="Helvetica-Bold"/>
                <a:cs typeface="Helvetica-Bold"/>
              </a:rPr>
              <a:t>Management</a:t>
            </a:r>
          </a:p>
        </p:txBody>
      </p:sp>
      <p:sp>
        <p:nvSpPr>
          <p:cNvPr id="8200" name="object 9">
            <a:extLst>
              <a:ext uri="{FF2B5EF4-FFF2-40B4-BE49-F238E27FC236}">
                <a16:creationId xmlns="" xmlns:a16="http://schemas.microsoft.com/office/drawing/2014/main" id="{111FA5A0-78D8-4B46-BB9D-25F1F4667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390" y="625731"/>
            <a:ext cx="11235220" cy="580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316" rIns="0" bIns="0">
            <a:spAutoFit/>
          </a:bodyPr>
          <a:lstStyle>
            <a:lvl1pPr marL="127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61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Agenda Point : 4</a:t>
            </a:r>
          </a:p>
          <a:p>
            <a:pPr mar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brief the members about the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disbursement of scholarships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the qualified students of the first autonomous batch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2021-23</a:t>
            </a:r>
          </a:p>
          <a:p>
            <a:pPr marL="0" algn="ctr"/>
            <a:r>
              <a:rPr lang="en-IN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TOP 10 scholarship details</a:t>
            </a:r>
          </a:p>
          <a:p>
            <a:pPr marL="0"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/>
            <a:endParaRPr lang="en-US" sz="2400" dirty="0"/>
          </a:p>
          <a:p>
            <a:pPr marL="0" lvl="0"/>
            <a:endParaRPr lang="en-US" sz="2400" dirty="0"/>
          </a:p>
          <a:p>
            <a:pPr marL="0" lvl="0"/>
            <a:endParaRPr lang="en-IN" sz="2400" dirty="0"/>
          </a:p>
          <a:p>
            <a:pPr algn="ctr">
              <a:lnSpc>
                <a:spcPct val="150000"/>
              </a:lnSpc>
            </a:pPr>
            <a:endParaRPr lang="en-US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endParaRPr lang="en-US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endParaRPr lang="en-US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1"/>
              </a:spcBef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 dirty="0">
              <a:solidFill>
                <a:srgbClr val="295E9D"/>
              </a:solidFill>
              <a:cs typeface="Times New Roman" panose="02020603050405020304" pitchFamily="18" charset="0"/>
            </a:endParaRPr>
          </a:p>
          <a:p>
            <a:pPr algn="ctr">
              <a:spcBef>
                <a:spcPts val="61"/>
              </a:spcBef>
            </a:pPr>
            <a:endParaRPr lang="en-US" altLang="en-US" sz="2400" b="1" dirty="0">
              <a:solidFill>
                <a:srgbClr val="295E9D"/>
              </a:solidFill>
              <a:latin typeface="Playfair Display" charset="0"/>
            </a:endParaRPr>
          </a:p>
        </p:txBody>
      </p:sp>
      <p:sp>
        <p:nvSpPr>
          <p:cNvPr id="8201" name="Title 10">
            <a:extLst>
              <a:ext uri="{FF2B5EF4-FFF2-40B4-BE49-F238E27FC236}">
                <a16:creationId xmlns="" xmlns:a16="http://schemas.microsoft.com/office/drawing/2014/main" id="{97FA32EE-CC92-4880-9B06-8B5C6B746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7789" y="247404"/>
            <a:ext cx="2231449" cy="280134"/>
          </a:xfrm>
        </p:spPr>
        <p:txBody>
          <a:bodyPr>
            <a:noAutofit/>
          </a:bodyPr>
          <a:lstStyle/>
          <a:p>
            <a:pPr algn="r" eaLnBrk="1" hangingPunct="1"/>
            <a:r>
              <a:rPr lang="en-US" altLang="en-US" sz="1800" dirty="0">
                <a:latin typeface="Playfair Display" charset="0"/>
                <a:ea typeface="ＭＳ Ｐゴシック" panose="020B0600070205080204" pitchFamily="34" charset="-128"/>
              </a:rPr>
              <a:t>Go, change the world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EF9A172-63C0-42C9-A11E-A6042D818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0E19-7B3B-4B8D-B9A7-BF790BFE90CB}" type="datetime1">
              <a:rPr lang="en-IN" smtClean="0"/>
              <a:t>13/04/2023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ACC32AB-6EA9-47E1-AD32-A2E9C8116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IQAC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143E890-DE2E-4426-A4C4-A9E1CA41E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5EC6-655E-4D9B-B7D6-9B3D4DCE689E}" type="slidenum">
              <a:rPr lang="en-IN" smtClean="0"/>
              <a:t>11</a:t>
            </a:fld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2169165"/>
            <a:ext cx="10515599" cy="418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7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5223331-66E5-4382-A84D-81AF1ACA62D7}"/>
              </a:ext>
            </a:extLst>
          </p:cNvPr>
          <p:cNvSpPr/>
          <p:nvPr/>
        </p:nvSpPr>
        <p:spPr>
          <a:xfrm>
            <a:off x="428" y="0"/>
            <a:ext cx="12191572" cy="6858000"/>
          </a:xfrm>
          <a:prstGeom prst="rect">
            <a:avLst/>
          </a:prstGeom>
          <a:solidFill>
            <a:schemeClr val="lt1">
              <a:alpha val="99000"/>
            </a:schemeClr>
          </a:solidFill>
          <a:ln w="76200">
            <a:solidFill>
              <a:srgbClr val="295E9D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92" b="0" i="0" u="none" strike="noStrike" kern="1200" cap="none" spc="0" normalizeH="0" baseline="0" noProof="0" dirty="0">
              <a:ln>
                <a:noFill/>
              </a:ln>
              <a:solidFill>
                <a:srgbClr val="295E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95" name="object 4">
            <a:extLst>
              <a:ext uri="{FF2B5EF4-FFF2-40B4-BE49-F238E27FC236}">
                <a16:creationId xmlns="" xmlns:a16="http://schemas.microsoft.com/office/drawing/2014/main" id="{DE37AA12-5E04-476A-B578-5E1B79677996}"/>
              </a:ext>
            </a:extLst>
          </p:cNvPr>
          <p:cNvSpPr>
            <a:spLocks/>
          </p:cNvSpPr>
          <p:nvPr/>
        </p:nvSpPr>
        <p:spPr bwMode="auto">
          <a:xfrm>
            <a:off x="611718" y="722959"/>
            <a:ext cx="11235221" cy="0"/>
          </a:xfrm>
          <a:custGeom>
            <a:avLst/>
            <a:gdLst>
              <a:gd name="T0" fmla="*/ 0 w 18527395"/>
              <a:gd name="T1" fmla="*/ 18531297 w 1852739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527395">
                <a:moveTo>
                  <a:pt x="0" y="0"/>
                </a:moveTo>
                <a:lnTo>
                  <a:pt x="18526859" y="0"/>
                </a:lnTo>
              </a:path>
            </a:pathLst>
          </a:custGeom>
          <a:noFill/>
          <a:ln w="15706">
            <a:solidFill>
              <a:srgbClr val="295E9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96" name="object 5">
            <a:extLst>
              <a:ext uri="{FF2B5EF4-FFF2-40B4-BE49-F238E27FC236}">
                <a16:creationId xmlns="" xmlns:a16="http://schemas.microsoft.com/office/drawing/2014/main" id="{7372203B-4F55-4D5D-BCEC-55AE48BA1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793" y="182906"/>
            <a:ext cx="429347" cy="43031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197" name="object 6">
            <a:extLst>
              <a:ext uri="{FF2B5EF4-FFF2-40B4-BE49-F238E27FC236}">
                <a16:creationId xmlns="" xmlns:a16="http://schemas.microsoft.com/office/drawing/2014/main" id="{56261674-76E1-40B6-9C2E-5105C16B4132}"/>
              </a:ext>
            </a:extLst>
          </p:cNvPr>
          <p:cNvSpPr>
            <a:spLocks/>
          </p:cNvSpPr>
          <p:nvPr/>
        </p:nvSpPr>
        <p:spPr bwMode="auto">
          <a:xfrm>
            <a:off x="1881468" y="439936"/>
            <a:ext cx="34656" cy="34656"/>
          </a:xfrm>
          <a:custGeom>
            <a:avLst/>
            <a:gdLst>
              <a:gd name="T0" fmla="*/ 32918 w 56514"/>
              <a:gd name="T1" fmla="*/ 0 h 56515"/>
              <a:gd name="T2" fmla="*/ 20119 w 56514"/>
              <a:gd name="T3" fmla="*/ 2581 h 56515"/>
              <a:gd name="T4" fmla="*/ 9652 w 56514"/>
              <a:gd name="T5" fmla="*/ 9621 h 56515"/>
              <a:gd name="T6" fmla="*/ 2591 w 56514"/>
              <a:gd name="T7" fmla="*/ 20062 h 56515"/>
              <a:gd name="T8" fmla="*/ 0 w 56514"/>
              <a:gd name="T9" fmla="*/ 32850 h 56515"/>
              <a:gd name="T10" fmla="*/ 2591 w 56514"/>
              <a:gd name="T11" fmla="*/ 45649 h 56515"/>
              <a:gd name="T12" fmla="*/ 9652 w 56514"/>
              <a:gd name="T13" fmla="*/ 56111 h 56515"/>
              <a:gd name="T14" fmla="*/ 20119 w 56514"/>
              <a:gd name="T15" fmla="*/ 63171 h 56515"/>
              <a:gd name="T16" fmla="*/ 32918 w 56514"/>
              <a:gd name="T17" fmla="*/ 65763 h 56515"/>
              <a:gd name="T18" fmla="*/ 45699 w 56514"/>
              <a:gd name="T19" fmla="*/ 63171 h 56515"/>
              <a:gd name="T20" fmla="*/ 48894 w 56514"/>
              <a:gd name="T21" fmla="*/ 61010 h 56515"/>
              <a:gd name="T22" fmla="*/ 32918 w 56514"/>
              <a:gd name="T23" fmla="*/ 61010 h 56515"/>
              <a:gd name="T24" fmla="*/ 21946 w 56514"/>
              <a:gd name="T25" fmla="*/ 58794 h 56515"/>
              <a:gd name="T26" fmla="*/ 12993 w 56514"/>
              <a:gd name="T27" fmla="*/ 52752 h 56515"/>
              <a:gd name="T28" fmla="*/ 6962 w 56514"/>
              <a:gd name="T29" fmla="*/ 43799 h 56515"/>
              <a:gd name="T30" fmla="*/ 4751 w 56514"/>
              <a:gd name="T31" fmla="*/ 32850 h 56515"/>
              <a:gd name="T32" fmla="*/ 6962 w 56514"/>
              <a:gd name="T33" fmla="*/ 21892 h 56515"/>
              <a:gd name="T34" fmla="*/ 12993 w 56514"/>
              <a:gd name="T35" fmla="*/ 12923 h 56515"/>
              <a:gd name="T36" fmla="*/ 21946 w 56514"/>
              <a:gd name="T37" fmla="*/ 6864 h 56515"/>
              <a:gd name="T38" fmla="*/ 32918 w 56514"/>
              <a:gd name="T39" fmla="*/ 4641 h 56515"/>
              <a:gd name="T40" fmla="*/ 48756 w 56514"/>
              <a:gd name="T41" fmla="*/ 4641 h 56515"/>
              <a:gd name="T42" fmla="*/ 45699 w 56514"/>
              <a:gd name="T43" fmla="*/ 2581 h 56515"/>
              <a:gd name="T44" fmla="*/ 32918 w 56514"/>
              <a:gd name="T45" fmla="*/ 0 h 56515"/>
              <a:gd name="T46" fmla="*/ 48756 w 56514"/>
              <a:gd name="T47" fmla="*/ 4641 h 56515"/>
              <a:gd name="T48" fmla="*/ 32918 w 56514"/>
              <a:gd name="T49" fmla="*/ 4641 h 56515"/>
              <a:gd name="T50" fmla="*/ 43893 w 56514"/>
              <a:gd name="T51" fmla="*/ 6864 h 56515"/>
              <a:gd name="T52" fmla="*/ 52845 w 56514"/>
              <a:gd name="T53" fmla="*/ 12923 h 56515"/>
              <a:gd name="T54" fmla="*/ 58877 w 56514"/>
              <a:gd name="T55" fmla="*/ 21892 h 56515"/>
              <a:gd name="T56" fmla="*/ 61088 w 56514"/>
              <a:gd name="T57" fmla="*/ 32850 h 56515"/>
              <a:gd name="T58" fmla="*/ 58877 w 56514"/>
              <a:gd name="T59" fmla="*/ 43799 h 56515"/>
              <a:gd name="T60" fmla="*/ 52845 w 56514"/>
              <a:gd name="T61" fmla="*/ 52752 h 56515"/>
              <a:gd name="T62" fmla="*/ 43893 w 56514"/>
              <a:gd name="T63" fmla="*/ 58794 h 56515"/>
              <a:gd name="T64" fmla="*/ 32918 w 56514"/>
              <a:gd name="T65" fmla="*/ 61010 h 56515"/>
              <a:gd name="T66" fmla="*/ 48894 w 56514"/>
              <a:gd name="T67" fmla="*/ 61010 h 56515"/>
              <a:gd name="T68" fmla="*/ 56146 w 56514"/>
              <a:gd name="T69" fmla="*/ 56111 h 56515"/>
              <a:gd name="T70" fmla="*/ 63202 w 56514"/>
              <a:gd name="T71" fmla="*/ 45649 h 56515"/>
              <a:gd name="T72" fmla="*/ 65789 w 56514"/>
              <a:gd name="T73" fmla="*/ 32850 h 56515"/>
              <a:gd name="T74" fmla="*/ 63202 w 56514"/>
              <a:gd name="T75" fmla="*/ 20062 h 56515"/>
              <a:gd name="T76" fmla="*/ 56146 w 56514"/>
              <a:gd name="T77" fmla="*/ 9621 h 56515"/>
              <a:gd name="T78" fmla="*/ 48756 w 56514"/>
              <a:gd name="T79" fmla="*/ 4641 h 5651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6514" h="56515">
                <a:moveTo>
                  <a:pt x="28145" y="0"/>
                </a:moveTo>
                <a:lnTo>
                  <a:pt x="17201" y="2207"/>
                </a:lnTo>
                <a:lnTo>
                  <a:pt x="8253" y="8227"/>
                </a:lnTo>
                <a:lnTo>
                  <a:pt x="2215" y="17157"/>
                </a:lnTo>
                <a:lnTo>
                  <a:pt x="0" y="28093"/>
                </a:lnTo>
                <a:lnTo>
                  <a:pt x="2215" y="39037"/>
                </a:lnTo>
                <a:lnTo>
                  <a:pt x="8253" y="47985"/>
                </a:lnTo>
                <a:lnTo>
                  <a:pt x="17201" y="54023"/>
                </a:lnTo>
                <a:lnTo>
                  <a:pt x="28145" y="56239"/>
                </a:lnTo>
                <a:lnTo>
                  <a:pt x="39070" y="54023"/>
                </a:lnTo>
                <a:lnTo>
                  <a:pt x="41803" y="52176"/>
                </a:lnTo>
                <a:lnTo>
                  <a:pt x="28145" y="52176"/>
                </a:lnTo>
                <a:lnTo>
                  <a:pt x="18763" y="50280"/>
                </a:lnTo>
                <a:lnTo>
                  <a:pt x="11109" y="45113"/>
                </a:lnTo>
                <a:lnTo>
                  <a:pt x="5952" y="37457"/>
                </a:lnTo>
                <a:lnTo>
                  <a:pt x="4062" y="28093"/>
                </a:lnTo>
                <a:lnTo>
                  <a:pt x="5952" y="18722"/>
                </a:lnTo>
                <a:lnTo>
                  <a:pt x="11109" y="11052"/>
                </a:lnTo>
                <a:lnTo>
                  <a:pt x="18763" y="5870"/>
                </a:lnTo>
                <a:lnTo>
                  <a:pt x="28145" y="3968"/>
                </a:lnTo>
                <a:lnTo>
                  <a:pt x="41684" y="3968"/>
                </a:lnTo>
                <a:lnTo>
                  <a:pt x="39070" y="2207"/>
                </a:lnTo>
                <a:lnTo>
                  <a:pt x="28145" y="0"/>
                </a:lnTo>
                <a:close/>
              </a:path>
              <a:path w="56514" h="56515">
                <a:moveTo>
                  <a:pt x="41684" y="3968"/>
                </a:moveTo>
                <a:lnTo>
                  <a:pt x="28145" y="3968"/>
                </a:lnTo>
                <a:lnTo>
                  <a:pt x="37527" y="5870"/>
                </a:lnTo>
                <a:lnTo>
                  <a:pt x="45181" y="11052"/>
                </a:lnTo>
                <a:lnTo>
                  <a:pt x="50338" y="18722"/>
                </a:lnTo>
                <a:lnTo>
                  <a:pt x="52228" y="28093"/>
                </a:lnTo>
                <a:lnTo>
                  <a:pt x="50338" y="37457"/>
                </a:lnTo>
                <a:lnTo>
                  <a:pt x="45181" y="45113"/>
                </a:lnTo>
                <a:lnTo>
                  <a:pt x="37527" y="50280"/>
                </a:lnTo>
                <a:lnTo>
                  <a:pt x="28145" y="52176"/>
                </a:lnTo>
                <a:lnTo>
                  <a:pt x="41803" y="52176"/>
                </a:lnTo>
                <a:lnTo>
                  <a:pt x="48005" y="47985"/>
                </a:lnTo>
                <a:lnTo>
                  <a:pt x="54036" y="39037"/>
                </a:lnTo>
                <a:lnTo>
                  <a:pt x="56249" y="28093"/>
                </a:lnTo>
                <a:lnTo>
                  <a:pt x="54036" y="17157"/>
                </a:lnTo>
                <a:lnTo>
                  <a:pt x="48005" y="8227"/>
                </a:lnTo>
                <a:lnTo>
                  <a:pt x="41684" y="3968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98" name="object 7">
            <a:extLst>
              <a:ext uri="{FF2B5EF4-FFF2-40B4-BE49-F238E27FC236}">
                <a16:creationId xmlns="" xmlns:a16="http://schemas.microsoft.com/office/drawing/2014/main" id="{575EA58F-1388-454E-931E-848D68EC3A63}"/>
              </a:ext>
            </a:extLst>
          </p:cNvPr>
          <p:cNvSpPr>
            <a:spLocks/>
          </p:cNvSpPr>
          <p:nvPr/>
        </p:nvSpPr>
        <p:spPr bwMode="auto">
          <a:xfrm>
            <a:off x="1891095" y="452451"/>
            <a:ext cx="15403" cy="19253"/>
          </a:xfrm>
          <a:custGeom>
            <a:avLst/>
            <a:gdLst>
              <a:gd name="T0" fmla="*/ 11999 w 25400"/>
              <a:gd name="T1" fmla="*/ 0 h 31750"/>
              <a:gd name="T2" fmla="*/ 0 w 25400"/>
              <a:gd name="T3" fmla="*/ 0 h 31750"/>
              <a:gd name="T4" fmla="*/ 0 w 25400"/>
              <a:gd name="T5" fmla="*/ 31423 h 31750"/>
              <a:gd name="T6" fmla="*/ 5675 w 25400"/>
              <a:gd name="T7" fmla="*/ 31423 h 31750"/>
              <a:gd name="T8" fmla="*/ 5675 w 25400"/>
              <a:gd name="T9" fmla="*/ 18292 h 31750"/>
              <a:gd name="T10" fmla="*/ 16472 w 25400"/>
              <a:gd name="T11" fmla="*/ 18292 h 31750"/>
              <a:gd name="T12" fmla="*/ 15633 w 25400"/>
              <a:gd name="T13" fmla="*/ 17570 h 31750"/>
              <a:gd name="T14" fmla="*/ 21266 w 25400"/>
              <a:gd name="T15" fmla="*/ 14669 h 31750"/>
              <a:gd name="T16" fmla="*/ 21701 w 25400"/>
              <a:gd name="T17" fmla="*/ 13277 h 31750"/>
              <a:gd name="T18" fmla="*/ 5675 w 25400"/>
              <a:gd name="T19" fmla="*/ 13277 h 31750"/>
              <a:gd name="T20" fmla="*/ 5675 w 25400"/>
              <a:gd name="T21" fmla="*/ 5329 h 31750"/>
              <a:gd name="T22" fmla="*/ 22239 w 25400"/>
              <a:gd name="T23" fmla="*/ 5329 h 31750"/>
              <a:gd name="T24" fmla="*/ 21884 w 25400"/>
              <a:gd name="T25" fmla="*/ 3863 h 31750"/>
              <a:gd name="T26" fmla="*/ 18564 w 25400"/>
              <a:gd name="T27" fmla="*/ 848 h 31750"/>
              <a:gd name="T28" fmla="*/ 11999 w 25400"/>
              <a:gd name="T29" fmla="*/ 0 h 31750"/>
              <a:gd name="T30" fmla="*/ 16472 w 25400"/>
              <a:gd name="T31" fmla="*/ 18292 h 31750"/>
              <a:gd name="T32" fmla="*/ 6837 w 25400"/>
              <a:gd name="T33" fmla="*/ 18292 h 31750"/>
              <a:gd name="T34" fmla="*/ 9727 w 25400"/>
              <a:gd name="T35" fmla="*/ 18680 h 31750"/>
              <a:gd name="T36" fmla="*/ 11465 w 25400"/>
              <a:gd name="T37" fmla="*/ 19999 h 31750"/>
              <a:gd name="T38" fmla="*/ 14470 w 25400"/>
              <a:gd name="T39" fmla="*/ 24596 h 31750"/>
              <a:gd name="T40" fmla="*/ 18564 w 25400"/>
              <a:gd name="T41" fmla="*/ 31423 h 31750"/>
              <a:gd name="T42" fmla="*/ 25402 w 25400"/>
              <a:gd name="T43" fmla="*/ 31423 h 31750"/>
              <a:gd name="T44" fmla="*/ 21967 w 25400"/>
              <a:gd name="T45" fmla="*/ 25318 h 31750"/>
              <a:gd name="T46" fmla="*/ 18721 w 25400"/>
              <a:gd name="T47" fmla="*/ 20229 h 31750"/>
              <a:gd name="T48" fmla="*/ 16472 w 25400"/>
              <a:gd name="T49" fmla="*/ 18292 h 31750"/>
              <a:gd name="T50" fmla="*/ 22239 w 25400"/>
              <a:gd name="T51" fmla="*/ 5329 h 31750"/>
              <a:gd name="T52" fmla="*/ 10156 w 25400"/>
              <a:gd name="T53" fmla="*/ 5329 h 31750"/>
              <a:gd name="T54" fmla="*/ 14324 w 25400"/>
              <a:gd name="T55" fmla="*/ 5444 h 31750"/>
              <a:gd name="T56" fmla="*/ 16449 w 25400"/>
              <a:gd name="T57" fmla="*/ 6638 h 31750"/>
              <a:gd name="T58" fmla="*/ 17224 w 25400"/>
              <a:gd name="T59" fmla="*/ 9224 h 31750"/>
              <a:gd name="T60" fmla="*/ 16638 w 25400"/>
              <a:gd name="T61" fmla="*/ 11580 h 31750"/>
              <a:gd name="T62" fmla="*/ 15057 w 25400"/>
              <a:gd name="T63" fmla="*/ 12889 h 31750"/>
              <a:gd name="T64" fmla="*/ 9926 w 25400"/>
              <a:gd name="T65" fmla="*/ 13277 h 31750"/>
              <a:gd name="T66" fmla="*/ 21701 w 25400"/>
              <a:gd name="T67" fmla="*/ 13277 h 31750"/>
              <a:gd name="T68" fmla="*/ 23088 w 25400"/>
              <a:gd name="T69" fmla="*/ 8837 h 31750"/>
              <a:gd name="T70" fmla="*/ 22239 w 25400"/>
              <a:gd name="T71" fmla="*/ 5329 h 3175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5400" h="31750">
                <a:moveTo>
                  <a:pt x="11999" y="0"/>
                </a:moveTo>
                <a:lnTo>
                  <a:pt x="0" y="0"/>
                </a:lnTo>
                <a:lnTo>
                  <a:pt x="0" y="31423"/>
                </a:lnTo>
                <a:lnTo>
                  <a:pt x="5675" y="31423"/>
                </a:lnTo>
                <a:lnTo>
                  <a:pt x="5675" y="18292"/>
                </a:lnTo>
                <a:lnTo>
                  <a:pt x="16472" y="18292"/>
                </a:lnTo>
                <a:lnTo>
                  <a:pt x="15633" y="17570"/>
                </a:lnTo>
                <a:lnTo>
                  <a:pt x="21266" y="14669"/>
                </a:lnTo>
                <a:lnTo>
                  <a:pt x="21701" y="13277"/>
                </a:lnTo>
                <a:lnTo>
                  <a:pt x="5675" y="13277"/>
                </a:lnTo>
                <a:lnTo>
                  <a:pt x="5675" y="5329"/>
                </a:lnTo>
                <a:lnTo>
                  <a:pt x="22239" y="5329"/>
                </a:lnTo>
                <a:lnTo>
                  <a:pt x="21884" y="3863"/>
                </a:lnTo>
                <a:lnTo>
                  <a:pt x="18564" y="848"/>
                </a:lnTo>
                <a:lnTo>
                  <a:pt x="11999" y="0"/>
                </a:lnTo>
                <a:close/>
              </a:path>
              <a:path w="25400" h="31750">
                <a:moveTo>
                  <a:pt x="16472" y="18292"/>
                </a:moveTo>
                <a:lnTo>
                  <a:pt x="6837" y="18292"/>
                </a:lnTo>
                <a:lnTo>
                  <a:pt x="9727" y="18680"/>
                </a:lnTo>
                <a:lnTo>
                  <a:pt x="11465" y="19999"/>
                </a:lnTo>
                <a:lnTo>
                  <a:pt x="14470" y="24596"/>
                </a:lnTo>
                <a:lnTo>
                  <a:pt x="18564" y="31423"/>
                </a:lnTo>
                <a:lnTo>
                  <a:pt x="25402" y="31423"/>
                </a:lnTo>
                <a:lnTo>
                  <a:pt x="21967" y="25318"/>
                </a:lnTo>
                <a:lnTo>
                  <a:pt x="18721" y="20229"/>
                </a:lnTo>
                <a:lnTo>
                  <a:pt x="16472" y="18292"/>
                </a:lnTo>
                <a:close/>
              </a:path>
              <a:path w="25400" h="31750">
                <a:moveTo>
                  <a:pt x="22239" y="5329"/>
                </a:moveTo>
                <a:lnTo>
                  <a:pt x="10156" y="5329"/>
                </a:lnTo>
                <a:lnTo>
                  <a:pt x="14324" y="5444"/>
                </a:lnTo>
                <a:lnTo>
                  <a:pt x="16449" y="6638"/>
                </a:lnTo>
                <a:lnTo>
                  <a:pt x="17224" y="9224"/>
                </a:lnTo>
                <a:lnTo>
                  <a:pt x="16638" y="11580"/>
                </a:lnTo>
                <a:lnTo>
                  <a:pt x="15057" y="12889"/>
                </a:lnTo>
                <a:lnTo>
                  <a:pt x="9926" y="13277"/>
                </a:lnTo>
                <a:lnTo>
                  <a:pt x="21701" y="13277"/>
                </a:lnTo>
                <a:lnTo>
                  <a:pt x="23088" y="8837"/>
                </a:lnTo>
                <a:lnTo>
                  <a:pt x="22239" y="532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F97E441F-5AA0-42A6-8806-41B9D8285100}"/>
              </a:ext>
            </a:extLst>
          </p:cNvPr>
          <p:cNvSpPr txBox="1"/>
          <p:nvPr/>
        </p:nvSpPr>
        <p:spPr>
          <a:xfrm>
            <a:off x="1105564" y="265695"/>
            <a:ext cx="1839646" cy="305451"/>
          </a:xfrm>
          <a:prstGeom prst="rect">
            <a:avLst/>
          </a:prstGeom>
        </p:spPr>
        <p:txBody>
          <a:bodyPr lIns="0" tIns="10397" rIns="0" bIns="0">
            <a:spAutoFit/>
          </a:bodyPr>
          <a:lstStyle/>
          <a:p>
            <a:pPr marL="7701" marR="0" lvl="0" indent="0" algn="l" defTabSz="914400" rtl="0" eaLnBrk="1" fontAlgn="auto" latinLnBrk="0" hangingPunct="1">
              <a:lnSpc>
                <a:spcPts val="1082"/>
              </a:lnSpc>
              <a:spcBef>
                <a:spcPts val="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970" b="1" i="0" u="none" strike="noStrike" kern="1200" cap="none" spc="3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Helvetica-Bold"/>
                <a:ea typeface="+mn-ea"/>
                <a:cs typeface="Helvetica-Bold"/>
              </a:rPr>
              <a:t>RV Institute of</a:t>
            </a:r>
          </a:p>
          <a:p>
            <a:pPr marL="7701" marR="0" lvl="0" indent="0" algn="l" defTabSz="914400" rtl="0" eaLnBrk="1" fontAlgn="auto" latinLnBrk="0" hangingPunct="1">
              <a:lnSpc>
                <a:spcPts val="1082"/>
              </a:lnSpc>
              <a:spcBef>
                <a:spcPts val="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970" b="1" i="0" u="none" strike="noStrike" kern="1200" cap="none" spc="3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Helvetica-Bold"/>
                <a:ea typeface="+mn-ea"/>
                <a:cs typeface="Helvetica-Bold"/>
              </a:rPr>
              <a:t>Management</a:t>
            </a:r>
          </a:p>
        </p:txBody>
      </p:sp>
      <p:sp>
        <p:nvSpPr>
          <p:cNvPr id="8200" name="object 9">
            <a:extLst>
              <a:ext uri="{FF2B5EF4-FFF2-40B4-BE49-F238E27FC236}">
                <a16:creationId xmlns="" xmlns:a16="http://schemas.microsoft.com/office/drawing/2014/main" id="{111FA5A0-78D8-4B46-BB9D-25F1F4667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018" y="774942"/>
            <a:ext cx="11235220" cy="2001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316" rIns="0" bIns="0">
            <a:spAutoFit/>
          </a:bodyPr>
          <a:lstStyle>
            <a:lvl1pPr marL="127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>
                <a:tab pos="648335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Agenda Point : 4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648335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Scholarships successfully disbursed to the top performers in Health &amp; Wellness  and Business Immersion(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Above 7.0 CGPA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2021-23 Batch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648335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TOP </a:t>
            </a:r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Scorer</a:t>
            </a: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details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1" name="Title 10">
            <a:extLst>
              <a:ext uri="{FF2B5EF4-FFF2-40B4-BE49-F238E27FC236}">
                <a16:creationId xmlns="" xmlns:a16="http://schemas.microsoft.com/office/drawing/2014/main" id="{97FA32EE-CC92-4880-9B06-8B5C6B746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7789" y="247404"/>
            <a:ext cx="2231449" cy="280134"/>
          </a:xfrm>
        </p:spPr>
        <p:txBody>
          <a:bodyPr>
            <a:noAutofit/>
          </a:bodyPr>
          <a:lstStyle/>
          <a:p>
            <a:pPr algn="r" eaLnBrk="1" hangingPunct="1"/>
            <a:r>
              <a:rPr lang="en-US" altLang="en-US" sz="1800" dirty="0">
                <a:latin typeface="Playfair Display" charset="0"/>
                <a:ea typeface="ＭＳ Ｐゴシック" panose="020B0600070205080204" pitchFamily="34" charset="-128"/>
              </a:rPr>
              <a:t>Go, change the world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EF9A172-63C0-42C9-A11E-A6042D818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99837-5BE5-4988-B997-18AD954A0BE6}" type="datetime1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13/04/2023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ACC32AB-6EA9-47E1-AD32-A2E9C8116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IQAC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143E890-DE2E-4426-A4C4-A9E1CA41E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A5EC6-655E-4D9B-B7D6-9B3D4DCE689E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177402"/>
              </p:ext>
            </p:extLst>
          </p:nvPr>
        </p:nvGraphicFramePr>
        <p:xfrm>
          <a:off x="1039140" y="2880235"/>
          <a:ext cx="10641445" cy="3106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79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323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730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676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2013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2013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52013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5665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6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Sl.no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6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Reg.no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6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Name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6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6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6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Marks/100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6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6650">
                <a:tc gridSpan="7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6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Health &amp; Wellness </a:t>
                      </a:r>
                      <a:r>
                        <a:rPr lang="en-IN" sz="16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– 21MBA823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665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6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P18FW21M0096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 SHASHANK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6650">
                <a:tc gridSpan="7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6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Business Immersion </a:t>
                      </a:r>
                      <a:r>
                        <a:rPr lang="en-IN" sz="16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– 21MBA821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665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6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P18FW21M0140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YASHWANTH 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6145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6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P18FW21M0179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SAAHIL SRIKANT KULLOLI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92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5223331-66E5-4382-A84D-81AF1ACA62D7}"/>
              </a:ext>
            </a:extLst>
          </p:cNvPr>
          <p:cNvSpPr/>
          <p:nvPr/>
        </p:nvSpPr>
        <p:spPr>
          <a:xfrm>
            <a:off x="428" y="0"/>
            <a:ext cx="12191572" cy="6858000"/>
          </a:xfrm>
          <a:prstGeom prst="rect">
            <a:avLst/>
          </a:prstGeom>
          <a:solidFill>
            <a:schemeClr val="lt1">
              <a:alpha val="99000"/>
            </a:schemeClr>
          </a:solidFill>
          <a:ln w="76200">
            <a:solidFill>
              <a:srgbClr val="295E9D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IN" sz="1092" dirty="0">
              <a:solidFill>
                <a:srgbClr val="295E9D"/>
              </a:solidFill>
            </a:endParaRPr>
          </a:p>
        </p:txBody>
      </p:sp>
      <p:sp>
        <p:nvSpPr>
          <p:cNvPr id="8195" name="object 4">
            <a:extLst>
              <a:ext uri="{FF2B5EF4-FFF2-40B4-BE49-F238E27FC236}">
                <a16:creationId xmlns="" xmlns:a16="http://schemas.microsoft.com/office/drawing/2014/main" id="{DE37AA12-5E04-476A-B578-5E1B79677996}"/>
              </a:ext>
            </a:extLst>
          </p:cNvPr>
          <p:cNvSpPr>
            <a:spLocks/>
          </p:cNvSpPr>
          <p:nvPr/>
        </p:nvSpPr>
        <p:spPr bwMode="auto">
          <a:xfrm>
            <a:off x="611718" y="722959"/>
            <a:ext cx="11235221" cy="0"/>
          </a:xfrm>
          <a:custGeom>
            <a:avLst/>
            <a:gdLst>
              <a:gd name="T0" fmla="*/ 0 w 18527395"/>
              <a:gd name="T1" fmla="*/ 18531297 w 1852739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527395">
                <a:moveTo>
                  <a:pt x="0" y="0"/>
                </a:moveTo>
                <a:lnTo>
                  <a:pt x="18526859" y="0"/>
                </a:lnTo>
              </a:path>
            </a:pathLst>
          </a:custGeom>
          <a:noFill/>
          <a:ln w="15706">
            <a:solidFill>
              <a:srgbClr val="295E9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 sz="1092"/>
          </a:p>
        </p:txBody>
      </p:sp>
      <p:sp>
        <p:nvSpPr>
          <p:cNvPr id="8196" name="object 5">
            <a:extLst>
              <a:ext uri="{FF2B5EF4-FFF2-40B4-BE49-F238E27FC236}">
                <a16:creationId xmlns="" xmlns:a16="http://schemas.microsoft.com/office/drawing/2014/main" id="{7372203B-4F55-4D5D-BCEC-55AE48BA1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793" y="182906"/>
            <a:ext cx="429347" cy="43031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092"/>
          </a:p>
        </p:txBody>
      </p:sp>
      <p:sp>
        <p:nvSpPr>
          <p:cNvPr id="8197" name="object 6">
            <a:extLst>
              <a:ext uri="{FF2B5EF4-FFF2-40B4-BE49-F238E27FC236}">
                <a16:creationId xmlns="" xmlns:a16="http://schemas.microsoft.com/office/drawing/2014/main" id="{56261674-76E1-40B6-9C2E-5105C16B4132}"/>
              </a:ext>
            </a:extLst>
          </p:cNvPr>
          <p:cNvSpPr>
            <a:spLocks/>
          </p:cNvSpPr>
          <p:nvPr/>
        </p:nvSpPr>
        <p:spPr bwMode="auto">
          <a:xfrm>
            <a:off x="1881468" y="439936"/>
            <a:ext cx="34656" cy="34656"/>
          </a:xfrm>
          <a:custGeom>
            <a:avLst/>
            <a:gdLst>
              <a:gd name="T0" fmla="*/ 32918 w 56514"/>
              <a:gd name="T1" fmla="*/ 0 h 56515"/>
              <a:gd name="T2" fmla="*/ 20119 w 56514"/>
              <a:gd name="T3" fmla="*/ 2581 h 56515"/>
              <a:gd name="T4" fmla="*/ 9652 w 56514"/>
              <a:gd name="T5" fmla="*/ 9621 h 56515"/>
              <a:gd name="T6" fmla="*/ 2591 w 56514"/>
              <a:gd name="T7" fmla="*/ 20062 h 56515"/>
              <a:gd name="T8" fmla="*/ 0 w 56514"/>
              <a:gd name="T9" fmla="*/ 32850 h 56515"/>
              <a:gd name="T10" fmla="*/ 2591 w 56514"/>
              <a:gd name="T11" fmla="*/ 45649 h 56515"/>
              <a:gd name="T12" fmla="*/ 9652 w 56514"/>
              <a:gd name="T13" fmla="*/ 56111 h 56515"/>
              <a:gd name="T14" fmla="*/ 20119 w 56514"/>
              <a:gd name="T15" fmla="*/ 63171 h 56515"/>
              <a:gd name="T16" fmla="*/ 32918 w 56514"/>
              <a:gd name="T17" fmla="*/ 65763 h 56515"/>
              <a:gd name="T18" fmla="*/ 45699 w 56514"/>
              <a:gd name="T19" fmla="*/ 63171 h 56515"/>
              <a:gd name="T20" fmla="*/ 48894 w 56514"/>
              <a:gd name="T21" fmla="*/ 61010 h 56515"/>
              <a:gd name="T22" fmla="*/ 32918 w 56514"/>
              <a:gd name="T23" fmla="*/ 61010 h 56515"/>
              <a:gd name="T24" fmla="*/ 21946 w 56514"/>
              <a:gd name="T25" fmla="*/ 58794 h 56515"/>
              <a:gd name="T26" fmla="*/ 12993 w 56514"/>
              <a:gd name="T27" fmla="*/ 52752 h 56515"/>
              <a:gd name="T28" fmla="*/ 6962 w 56514"/>
              <a:gd name="T29" fmla="*/ 43799 h 56515"/>
              <a:gd name="T30" fmla="*/ 4751 w 56514"/>
              <a:gd name="T31" fmla="*/ 32850 h 56515"/>
              <a:gd name="T32" fmla="*/ 6962 w 56514"/>
              <a:gd name="T33" fmla="*/ 21892 h 56515"/>
              <a:gd name="T34" fmla="*/ 12993 w 56514"/>
              <a:gd name="T35" fmla="*/ 12923 h 56515"/>
              <a:gd name="T36" fmla="*/ 21946 w 56514"/>
              <a:gd name="T37" fmla="*/ 6864 h 56515"/>
              <a:gd name="T38" fmla="*/ 32918 w 56514"/>
              <a:gd name="T39" fmla="*/ 4641 h 56515"/>
              <a:gd name="T40" fmla="*/ 48756 w 56514"/>
              <a:gd name="T41" fmla="*/ 4641 h 56515"/>
              <a:gd name="T42" fmla="*/ 45699 w 56514"/>
              <a:gd name="T43" fmla="*/ 2581 h 56515"/>
              <a:gd name="T44" fmla="*/ 32918 w 56514"/>
              <a:gd name="T45" fmla="*/ 0 h 56515"/>
              <a:gd name="T46" fmla="*/ 48756 w 56514"/>
              <a:gd name="T47" fmla="*/ 4641 h 56515"/>
              <a:gd name="T48" fmla="*/ 32918 w 56514"/>
              <a:gd name="T49" fmla="*/ 4641 h 56515"/>
              <a:gd name="T50" fmla="*/ 43893 w 56514"/>
              <a:gd name="T51" fmla="*/ 6864 h 56515"/>
              <a:gd name="T52" fmla="*/ 52845 w 56514"/>
              <a:gd name="T53" fmla="*/ 12923 h 56515"/>
              <a:gd name="T54" fmla="*/ 58877 w 56514"/>
              <a:gd name="T55" fmla="*/ 21892 h 56515"/>
              <a:gd name="T56" fmla="*/ 61088 w 56514"/>
              <a:gd name="T57" fmla="*/ 32850 h 56515"/>
              <a:gd name="T58" fmla="*/ 58877 w 56514"/>
              <a:gd name="T59" fmla="*/ 43799 h 56515"/>
              <a:gd name="T60" fmla="*/ 52845 w 56514"/>
              <a:gd name="T61" fmla="*/ 52752 h 56515"/>
              <a:gd name="T62" fmla="*/ 43893 w 56514"/>
              <a:gd name="T63" fmla="*/ 58794 h 56515"/>
              <a:gd name="T64" fmla="*/ 32918 w 56514"/>
              <a:gd name="T65" fmla="*/ 61010 h 56515"/>
              <a:gd name="T66" fmla="*/ 48894 w 56514"/>
              <a:gd name="T67" fmla="*/ 61010 h 56515"/>
              <a:gd name="T68" fmla="*/ 56146 w 56514"/>
              <a:gd name="T69" fmla="*/ 56111 h 56515"/>
              <a:gd name="T70" fmla="*/ 63202 w 56514"/>
              <a:gd name="T71" fmla="*/ 45649 h 56515"/>
              <a:gd name="T72" fmla="*/ 65789 w 56514"/>
              <a:gd name="T73" fmla="*/ 32850 h 56515"/>
              <a:gd name="T74" fmla="*/ 63202 w 56514"/>
              <a:gd name="T75" fmla="*/ 20062 h 56515"/>
              <a:gd name="T76" fmla="*/ 56146 w 56514"/>
              <a:gd name="T77" fmla="*/ 9621 h 56515"/>
              <a:gd name="T78" fmla="*/ 48756 w 56514"/>
              <a:gd name="T79" fmla="*/ 4641 h 5651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6514" h="56515">
                <a:moveTo>
                  <a:pt x="28145" y="0"/>
                </a:moveTo>
                <a:lnTo>
                  <a:pt x="17201" y="2207"/>
                </a:lnTo>
                <a:lnTo>
                  <a:pt x="8253" y="8227"/>
                </a:lnTo>
                <a:lnTo>
                  <a:pt x="2215" y="17157"/>
                </a:lnTo>
                <a:lnTo>
                  <a:pt x="0" y="28093"/>
                </a:lnTo>
                <a:lnTo>
                  <a:pt x="2215" y="39037"/>
                </a:lnTo>
                <a:lnTo>
                  <a:pt x="8253" y="47985"/>
                </a:lnTo>
                <a:lnTo>
                  <a:pt x="17201" y="54023"/>
                </a:lnTo>
                <a:lnTo>
                  <a:pt x="28145" y="56239"/>
                </a:lnTo>
                <a:lnTo>
                  <a:pt x="39070" y="54023"/>
                </a:lnTo>
                <a:lnTo>
                  <a:pt x="41803" y="52176"/>
                </a:lnTo>
                <a:lnTo>
                  <a:pt x="28145" y="52176"/>
                </a:lnTo>
                <a:lnTo>
                  <a:pt x="18763" y="50280"/>
                </a:lnTo>
                <a:lnTo>
                  <a:pt x="11109" y="45113"/>
                </a:lnTo>
                <a:lnTo>
                  <a:pt x="5952" y="37457"/>
                </a:lnTo>
                <a:lnTo>
                  <a:pt x="4062" y="28093"/>
                </a:lnTo>
                <a:lnTo>
                  <a:pt x="5952" y="18722"/>
                </a:lnTo>
                <a:lnTo>
                  <a:pt x="11109" y="11052"/>
                </a:lnTo>
                <a:lnTo>
                  <a:pt x="18763" y="5870"/>
                </a:lnTo>
                <a:lnTo>
                  <a:pt x="28145" y="3968"/>
                </a:lnTo>
                <a:lnTo>
                  <a:pt x="41684" y="3968"/>
                </a:lnTo>
                <a:lnTo>
                  <a:pt x="39070" y="2207"/>
                </a:lnTo>
                <a:lnTo>
                  <a:pt x="28145" y="0"/>
                </a:lnTo>
                <a:close/>
              </a:path>
              <a:path w="56514" h="56515">
                <a:moveTo>
                  <a:pt x="41684" y="3968"/>
                </a:moveTo>
                <a:lnTo>
                  <a:pt x="28145" y="3968"/>
                </a:lnTo>
                <a:lnTo>
                  <a:pt x="37527" y="5870"/>
                </a:lnTo>
                <a:lnTo>
                  <a:pt x="45181" y="11052"/>
                </a:lnTo>
                <a:lnTo>
                  <a:pt x="50338" y="18722"/>
                </a:lnTo>
                <a:lnTo>
                  <a:pt x="52228" y="28093"/>
                </a:lnTo>
                <a:lnTo>
                  <a:pt x="50338" y="37457"/>
                </a:lnTo>
                <a:lnTo>
                  <a:pt x="45181" y="45113"/>
                </a:lnTo>
                <a:lnTo>
                  <a:pt x="37527" y="50280"/>
                </a:lnTo>
                <a:lnTo>
                  <a:pt x="28145" y="52176"/>
                </a:lnTo>
                <a:lnTo>
                  <a:pt x="41803" y="52176"/>
                </a:lnTo>
                <a:lnTo>
                  <a:pt x="48005" y="47985"/>
                </a:lnTo>
                <a:lnTo>
                  <a:pt x="54036" y="39037"/>
                </a:lnTo>
                <a:lnTo>
                  <a:pt x="56249" y="28093"/>
                </a:lnTo>
                <a:lnTo>
                  <a:pt x="54036" y="17157"/>
                </a:lnTo>
                <a:lnTo>
                  <a:pt x="48005" y="8227"/>
                </a:lnTo>
                <a:lnTo>
                  <a:pt x="41684" y="3968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 sz="1092"/>
          </a:p>
        </p:txBody>
      </p:sp>
      <p:sp>
        <p:nvSpPr>
          <p:cNvPr id="8198" name="object 7">
            <a:extLst>
              <a:ext uri="{FF2B5EF4-FFF2-40B4-BE49-F238E27FC236}">
                <a16:creationId xmlns="" xmlns:a16="http://schemas.microsoft.com/office/drawing/2014/main" id="{575EA58F-1388-454E-931E-848D68EC3A63}"/>
              </a:ext>
            </a:extLst>
          </p:cNvPr>
          <p:cNvSpPr>
            <a:spLocks/>
          </p:cNvSpPr>
          <p:nvPr/>
        </p:nvSpPr>
        <p:spPr bwMode="auto">
          <a:xfrm>
            <a:off x="1891095" y="452451"/>
            <a:ext cx="15403" cy="19253"/>
          </a:xfrm>
          <a:custGeom>
            <a:avLst/>
            <a:gdLst>
              <a:gd name="T0" fmla="*/ 11999 w 25400"/>
              <a:gd name="T1" fmla="*/ 0 h 31750"/>
              <a:gd name="T2" fmla="*/ 0 w 25400"/>
              <a:gd name="T3" fmla="*/ 0 h 31750"/>
              <a:gd name="T4" fmla="*/ 0 w 25400"/>
              <a:gd name="T5" fmla="*/ 31423 h 31750"/>
              <a:gd name="T6" fmla="*/ 5675 w 25400"/>
              <a:gd name="T7" fmla="*/ 31423 h 31750"/>
              <a:gd name="T8" fmla="*/ 5675 w 25400"/>
              <a:gd name="T9" fmla="*/ 18292 h 31750"/>
              <a:gd name="T10" fmla="*/ 16472 w 25400"/>
              <a:gd name="T11" fmla="*/ 18292 h 31750"/>
              <a:gd name="T12" fmla="*/ 15633 w 25400"/>
              <a:gd name="T13" fmla="*/ 17570 h 31750"/>
              <a:gd name="T14" fmla="*/ 21266 w 25400"/>
              <a:gd name="T15" fmla="*/ 14669 h 31750"/>
              <a:gd name="T16" fmla="*/ 21701 w 25400"/>
              <a:gd name="T17" fmla="*/ 13277 h 31750"/>
              <a:gd name="T18" fmla="*/ 5675 w 25400"/>
              <a:gd name="T19" fmla="*/ 13277 h 31750"/>
              <a:gd name="T20" fmla="*/ 5675 w 25400"/>
              <a:gd name="T21" fmla="*/ 5329 h 31750"/>
              <a:gd name="T22" fmla="*/ 22239 w 25400"/>
              <a:gd name="T23" fmla="*/ 5329 h 31750"/>
              <a:gd name="T24" fmla="*/ 21884 w 25400"/>
              <a:gd name="T25" fmla="*/ 3863 h 31750"/>
              <a:gd name="T26" fmla="*/ 18564 w 25400"/>
              <a:gd name="T27" fmla="*/ 848 h 31750"/>
              <a:gd name="T28" fmla="*/ 11999 w 25400"/>
              <a:gd name="T29" fmla="*/ 0 h 31750"/>
              <a:gd name="T30" fmla="*/ 16472 w 25400"/>
              <a:gd name="T31" fmla="*/ 18292 h 31750"/>
              <a:gd name="T32" fmla="*/ 6837 w 25400"/>
              <a:gd name="T33" fmla="*/ 18292 h 31750"/>
              <a:gd name="T34" fmla="*/ 9727 w 25400"/>
              <a:gd name="T35" fmla="*/ 18680 h 31750"/>
              <a:gd name="T36" fmla="*/ 11465 w 25400"/>
              <a:gd name="T37" fmla="*/ 19999 h 31750"/>
              <a:gd name="T38" fmla="*/ 14470 w 25400"/>
              <a:gd name="T39" fmla="*/ 24596 h 31750"/>
              <a:gd name="T40" fmla="*/ 18564 w 25400"/>
              <a:gd name="T41" fmla="*/ 31423 h 31750"/>
              <a:gd name="T42" fmla="*/ 25402 w 25400"/>
              <a:gd name="T43" fmla="*/ 31423 h 31750"/>
              <a:gd name="T44" fmla="*/ 21967 w 25400"/>
              <a:gd name="T45" fmla="*/ 25318 h 31750"/>
              <a:gd name="T46" fmla="*/ 18721 w 25400"/>
              <a:gd name="T47" fmla="*/ 20229 h 31750"/>
              <a:gd name="T48" fmla="*/ 16472 w 25400"/>
              <a:gd name="T49" fmla="*/ 18292 h 31750"/>
              <a:gd name="T50" fmla="*/ 22239 w 25400"/>
              <a:gd name="T51" fmla="*/ 5329 h 31750"/>
              <a:gd name="T52" fmla="*/ 10156 w 25400"/>
              <a:gd name="T53" fmla="*/ 5329 h 31750"/>
              <a:gd name="T54" fmla="*/ 14324 w 25400"/>
              <a:gd name="T55" fmla="*/ 5444 h 31750"/>
              <a:gd name="T56" fmla="*/ 16449 w 25400"/>
              <a:gd name="T57" fmla="*/ 6638 h 31750"/>
              <a:gd name="T58" fmla="*/ 17224 w 25400"/>
              <a:gd name="T59" fmla="*/ 9224 h 31750"/>
              <a:gd name="T60" fmla="*/ 16638 w 25400"/>
              <a:gd name="T61" fmla="*/ 11580 h 31750"/>
              <a:gd name="T62" fmla="*/ 15057 w 25400"/>
              <a:gd name="T63" fmla="*/ 12889 h 31750"/>
              <a:gd name="T64" fmla="*/ 9926 w 25400"/>
              <a:gd name="T65" fmla="*/ 13277 h 31750"/>
              <a:gd name="T66" fmla="*/ 21701 w 25400"/>
              <a:gd name="T67" fmla="*/ 13277 h 31750"/>
              <a:gd name="T68" fmla="*/ 23088 w 25400"/>
              <a:gd name="T69" fmla="*/ 8837 h 31750"/>
              <a:gd name="T70" fmla="*/ 22239 w 25400"/>
              <a:gd name="T71" fmla="*/ 5329 h 3175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5400" h="31750">
                <a:moveTo>
                  <a:pt x="11999" y="0"/>
                </a:moveTo>
                <a:lnTo>
                  <a:pt x="0" y="0"/>
                </a:lnTo>
                <a:lnTo>
                  <a:pt x="0" y="31423"/>
                </a:lnTo>
                <a:lnTo>
                  <a:pt x="5675" y="31423"/>
                </a:lnTo>
                <a:lnTo>
                  <a:pt x="5675" y="18292"/>
                </a:lnTo>
                <a:lnTo>
                  <a:pt x="16472" y="18292"/>
                </a:lnTo>
                <a:lnTo>
                  <a:pt x="15633" y="17570"/>
                </a:lnTo>
                <a:lnTo>
                  <a:pt x="21266" y="14669"/>
                </a:lnTo>
                <a:lnTo>
                  <a:pt x="21701" y="13277"/>
                </a:lnTo>
                <a:lnTo>
                  <a:pt x="5675" y="13277"/>
                </a:lnTo>
                <a:lnTo>
                  <a:pt x="5675" y="5329"/>
                </a:lnTo>
                <a:lnTo>
                  <a:pt x="22239" y="5329"/>
                </a:lnTo>
                <a:lnTo>
                  <a:pt x="21884" y="3863"/>
                </a:lnTo>
                <a:lnTo>
                  <a:pt x="18564" y="848"/>
                </a:lnTo>
                <a:lnTo>
                  <a:pt x="11999" y="0"/>
                </a:lnTo>
                <a:close/>
              </a:path>
              <a:path w="25400" h="31750">
                <a:moveTo>
                  <a:pt x="16472" y="18292"/>
                </a:moveTo>
                <a:lnTo>
                  <a:pt x="6837" y="18292"/>
                </a:lnTo>
                <a:lnTo>
                  <a:pt x="9727" y="18680"/>
                </a:lnTo>
                <a:lnTo>
                  <a:pt x="11465" y="19999"/>
                </a:lnTo>
                <a:lnTo>
                  <a:pt x="14470" y="24596"/>
                </a:lnTo>
                <a:lnTo>
                  <a:pt x="18564" y="31423"/>
                </a:lnTo>
                <a:lnTo>
                  <a:pt x="25402" y="31423"/>
                </a:lnTo>
                <a:lnTo>
                  <a:pt x="21967" y="25318"/>
                </a:lnTo>
                <a:lnTo>
                  <a:pt x="18721" y="20229"/>
                </a:lnTo>
                <a:lnTo>
                  <a:pt x="16472" y="18292"/>
                </a:lnTo>
                <a:close/>
              </a:path>
              <a:path w="25400" h="31750">
                <a:moveTo>
                  <a:pt x="22239" y="5329"/>
                </a:moveTo>
                <a:lnTo>
                  <a:pt x="10156" y="5329"/>
                </a:lnTo>
                <a:lnTo>
                  <a:pt x="14324" y="5444"/>
                </a:lnTo>
                <a:lnTo>
                  <a:pt x="16449" y="6638"/>
                </a:lnTo>
                <a:lnTo>
                  <a:pt x="17224" y="9224"/>
                </a:lnTo>
                <a:lnTo>
                  <a:pt x="16638" y="11580"/>
                </a:lnTo>
                <a:lnTo>
                  <a:pt x="15057" y="12889"/>
                </a:lnTo>
                <a:lnTo>
                  <a:pt x="9926" y="13277"/>
                </a:lnTo>
                <a:lnTo>
                  <a:pt x="21701" y="13277"/>
                </a:lnTo>
                <a:lnTo>
                  <a:pt x="23088" y="8837"/>
                </a:lnTo>
                <a:lnTo>
                  <a:pt x="22239" y="532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 sz="1092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F97E441F-5AA0-42A6-8806-41B9D8285100}"/>
              </a:ext>
            </a:extLst>
          </p:cNvPr>
          <p:cNvSpPr txBox="1"/>
          <p:nvPr/>
        </p:nvSpPr>
        <p:spPr>
          <a:xfrm>
            <a:off x="1105564" y="265695"/>
            <a:ext cx="1839646" cy="305451"/>
          </a:xfrm>
          <a:prstGeom prst="rect">
            <a:avLst/>
          </a:prstGeom>
        </p:spPr>
        <p:txBody>
          <a:bodyPr lIns="0" tIns="10397" rIns="0" bIns="0">
            <a:spAutoFit/>
          </a:bodyPr>
          <a:lstStyle/>
          <a:p>
            <a:pPr marL="7701">
              <a:lnSpc>
                <a:spcPts val="1082"/>
              </a:lnSpc>
              <a:spcBef>
                <a:spcPts val="82"/>
              </a:spcBef>
              <a:defRPr/>
            </a:pPr>
            <a:r>
              <a:rPr lang="en-IN" sz="970" b="1" spc="3" dirty="0">
                <a:solidFill>
                  <a:srgbClr val="231F20"/>
                </a:solidFill>
                <a:latin typeface="Helvetica-Bold"/>
                <a:cs typeface="Helvetica-Bold"/>
              </a:rPr>
              <a:t>RV Institute of</a:t>
            </a:r>
          </a:p>
          <a:p>
            <a:pPr marL="7701">
              <a:lnSpc>
                <a:spcPts val="1082"/>
              </a:lnSpc>
              <a:spcBef>
                <a:spcPts val="82"/>
              </a:spcBef>
              <a:defRPr/>
            </a:pPr>
            <a:r>
              <a:rPr lang="en-IN" sz="970" b="1" spc="3" dirty="0">
                <a:solidFill>
                  <a:srgbClr val="231F20"/>
                </a:solidFill>
                <a:latin typeface="Helvetica-Bold"/>
                <a:cs typeface="Helvetica-Bold"/>
              </a:rPr>
              <a:t>Management</a:t>
            </a:r>
          </a:p>
        </p:txBody>
      </p:sp>
      <p:sp>
        <p:nvSpPr>
          <p:cNvPr id="8200" name="object 9">
            <a:extLst>
              <a:ext uri="{FF2B5EF4-FFF2-40B4-BE49-F238E27FC236}">
                <a16:creationId xmlns="" xmlns:a16="http://schemas.microsoft.com/office/drawing/2014/main" id="{111FA5A0-78D8-4B46-BB9D-25F1F4667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390" y="701779"/>
            <a:ext cx="11235220" cy="4275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316" rIns="0" bIns="0">
            <a:spAutoFit/>
          </a:bodyPr>
          <a:lstStyle>
            <a:lvl1pPr marL="127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61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Agenda Point : 5</a:t>
            </a:r>
          </a:p>
          <a:p>
            <a:pPr algn="ctr">
              <a:spcBef>
                <a:spcPts val="61"/>
              </a:spcBef>
            </a:pP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brief the members about the statutory body meetings conducted during 2022-23</a:t>
            </a:r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meetings were held as follows: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 of Studies meeting- 06.12.2022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Academic Council Meeting- 19.12.2022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Finance Committee Meeting- 29.12.2022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Governing Body Meeting-  09.01.2023</a:t>
            </a:r>
          </a:p>
        </p:txBody>
      </p:sp>
      <p:sp>
        <p:nvSpPr>
          <p:cNvPr id="8201" name="Title 10">
            <a:extLst>
              <a:ext uri="{FF2B5EF4-FFF2-40B4-BE49-F238E27FC236}">
                <a16:creationId xmlns="" xmlns:a16="http://schemas.microsoft.com/office/drawing/2014/main" id="{97FA32EE-CC92-4880-9B06-8B5C6B746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7789" y="247404"/>
            <a:ext cx="2231449" cy="280134"/>
          </a:xfrm>
        </p:spPr>
        <p:txBody>
          <a:bodyPr>
            <a:noAutofit/>
          </a:bodyPr>
          <a:lstStyle/>
          <a:p>
            <a:pPr algn="r" eaLnBrk="1" hangingPunct="1"/>
            <a:r>
              <a:rPr lang="en-US" altLang="en-US" sz="1800" dirty="0">
                <a:latin typeface="Playfair Display" charset="0"/>
                <a:ea typeface="ＭＳ Ｐゴシック" panose="020B0600070205080204" pitchFamily="34" charset="-128"/>
              </a:rPr>
              <a:t>Go, change the world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EF9A172-63C0-42C9-A11E-A6042D818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0DE0-C78D-41E9-BAF5-7642B2D0EA3D}" type="datetime1">
              <a:rPr lang="en-IN" smtClean="0"/>
              <a:t>13/04/2023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ACC32AB-6EA9-47E1-AD32-A2E9C8116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IQAC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143E890-DE2E-4426-A4C4-A9E1CA41E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5EC6-655E-4D9B-B7D6-9B3D4DCE689E}" type="slidenum">
              <a:rPr lang="en-IN" smtClean="0"/>
              <a:t>13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4196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414026" y="95798"/>
            <a:ext cx="4761323" cy="410562"/>
          </a:xfrm>
        </p:spPr>
        <p:txBody>
          <a:bodyPr/>
          <a:lstStyle/>
          <a:p>
            <a:r>
              <a:rPr lang="en-US" altLang="en-US" sz="266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668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287" y="794197"/>
            <a:ext cx="11275653" cy="5340844"/>
          </a:xfrm>
        </p:spPr>
        <p:txBody>
          <a:bodyPr anchor="ctr">
            <a:normAutofit/>
          </a:bodyPr>
          <a:lstStyle/>
          <a:p>
            <a:pPr marL="363885">
              <a:lnSpc>
                <a:spcPct val="150000"/>
              </a:lnSpc>
              <a:spcAft>
                <a:spcPts val="485"/>
              </a:spcAft>
              <a:defRPr/>
            </a:pPr>
            <a:endParaRPr lang="en-US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Governing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ody approval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curriculum framework, academic regulations, guidelines and detailed syllabi of the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PGDBA Programme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recommended by BoS, ratified  by the AC and accepted by FC.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hlinkClick r:id="rId2" action="ppaction://hlinkfile"/>
              </a:rPr>
              <a:t>Annexure 6 (a) Academic Regulations.pdf</a:t>
            </a:r>
            <a:endParaRPr lang="en-US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hlinkClick r:id="rId3" action="ppaction://hlinkfile"/>
              </a:rPr>
              <a:t>Annexure 6 (b) Examinations Manual.pdf</a:t>
            </a:r>
            <a:endParaRPr lang="en-US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hlinkClick r:id="rId4" action="ppaction://hlinkfile"/>
              </a:rPr>
              <a:t>Annexure 6 (c) PGDBA SYLLABUS.pdf</a:t>
            </a:r>
            <a:endParaRPr lang="en-US" dirty="0">
              <a:solidFill>
                <a:srgbClr val="222222"/>
              </a:solidFill>
            </a:endParaRPr>
          </a:p>
          <a:p>
            <a:pPr marL="346558" indent="-346558">
              <a:buFont typeface="Times New Roman" panose="02020603050405020304" pitchFamily="18" charset="0"/>
              <a:buChar char="†"/>
              <a:defRPr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4366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450525" indent="-173279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693115" indent="-13862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970361" indent="-13862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247607" indent="-13862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1524853" indent="-138623" defTabSz="277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1802100" indent="-138623" defTabSz="277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2079346" indent="-138623" defTabSz="277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2356592" indent="-138623" defTabSz="277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</a:pPr>
            <a:fld id="{73C357C2-A152-4BBD-A22D-EECE922C409D}" type="datetime5">
              <a:rPr lang="en-US" altLang="en-US" sz="1092">
                <a:solidFill>
                  <a:srgbClr val="898989"/>
                </a:solidFill>
              </a:rPr>
              <a:pPr defTabSz="277246" fontAlgn="base">
                <a:spcBef>
                  <a:spcPct val="0"/>
                </a:spcBef>
                <a:spcAft>
                  <a:spcPct val="0"/>
                </a:spcAft>
              </a:pPr>
              <a:t>13-Apr-23</a:t>
            </a:fld>
            <a:endParaRPr lang="en-US" altLang="en-US" sz="1092">
              <a:solidFill>
                <a:srgbClr val="8989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>
              <a:defRPr/>
            </a:pPr>
            <a:r>
              <a:rPr lang="en-US" sz="1092">
                <a:latin typeface="Calibri"/>
              </a:rPr>
              <a:t>RVIM, Bangalore</a:t>
            </a:r>
          </a:p>
        </p:txBody>
      </p:sp>
      <p:sp>
        <p:nvSpPr>
          <p:cNvPr id="2458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450525" indent="-173279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693115" indent="-13862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970361" indent="-13862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247607" indent="-13862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1524853" indent="-138623" defTabSz="277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1802100" indent="-138623" defTabSz="277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2079346" indent="-138623" defTabSz="277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2356592" indent="-138623" defTabSz="277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</a:pPr>
            <a:fld id="{25AC1D78-B8DD-4323-85F6-C3945AFB8B4C}" type="slidenum">
              <a:rPr lang="en-US" altLang="en-US" sz="1092">
                <a:solidFill>
                  <a:srgbClr val="898989"/>
                </a:solidFill>
                <a:cs typeface="Arial" panose="020B0604020202020204" pitchFamily="34" charset="0"/>
              </a:rPr>
              <a:pPr defTabSz="277246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 sz="1092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7" name="Title 10"/>
          <p:cNvSpPr txBox="1">
            <a:spLocks/>
          </p:cNvSpPr>
          <p:nvPr/>
        </p:nvSpPr>
        <p:spPr bwMode="auto">
          <a:xfrm>
            <a:off x="9607789" y="247404"/>
            <a:ext cx="2231449" cy="27994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0" i="1">
                <a:solidFill>
                  <a:srgbClr val="422C75"/>
                </a:solidFill>
                <a:latin typeface="Playfair Display"/>
                <a:ea typeface="MS PGothic" pitchFamily="34" charset="-128"/>
                <a:cs typeface="Playfair Display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 defTabSz="554492" eaLnBrk="1" hangingPunct="1">
              <a:defRPr/>
            </a:pPr>
            <a:r>
              <a:rPr lang="en-US" altLang="en-US" sz="1819" kern="0" dirty="0">
                <a:ea typeface="Playfair Display"/>
              </a:rPr>
              <a:t>Go, change the world</a:t>
            </a:r>
          </a:p>
        </p:txBody>
      </p:sp>
      <p:sp>
        <p:nvSpPr>
          <p:cNvPr id="24584" name="object 4"/>
          <p:cNvSpPr>
            <a:spLocks/>
          </p:cNvSpPr>
          <p:nvPr/>
        </p:nvSpPr>
        <p:spPr bwMode="auto">
          <a:xfrm>
            <a:off x="611718" y="722959"/>
            <a:ext cx="11235221" cy="0"/>
          </a:xfrm>
          <a:custGeom>
            <a:avLst/>
            <a:gdLst>
              <a:gd name="T0" fmla="*/ 0 w 18527395"/>
              <a:gd name="T1" fmla="*/ 18561427 w 1852739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527395">
                <a:moveTo>
                  <a:pt x="0" y="0"/>
                </a:moveTo>
                <a:lnTo>
                  <a:pt x="18526859" y="0"/>
                </a:lnTo>
              </a:path>
            </a:pathLst>
          </a:custGeom>
          <a:noFill/>
          <a:ln w="15706">
            <a:solidFill>
              <a:srgbClr val="295E9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277246"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1092">
              <a:solidFill>
                <a:prstClr val="black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9" name="object 8"/>
          <p:cNvSpPr txBox="1"/>
          <p:nvPr/>
        </p:nvSpPr>
        <p:spPr>
          <a:xfrm>
            <a:off x="1105564" y="265695"/>
            <a:ext cx="1839646" cy="305451"/>
          </a:xfrm>
          <a:prstGeom prst="rect">
            <a:avLst/>
          </a:prstGeom>
        </p:spPr>
        <p:txBody>
          <a:bodyPr lIns="0" tIns="10397" rIns="0" bIns="0">
            <a:spAutoFit/>
          </a:bodyPr>
          <a:lstStyle/>
          <a:p>
            <a:pPr marL="7701" defTabSz="277246">
              <a:lnSpc>
                <a:spcPts val="1082"/>
              </a:lnSpc>
              <a:spcBef>
                <a:spcPts val="82"/>
              </a:spcBef>
              <a:defRPr/>
            </a:pPr>
            <a:r>
              <a:rPr lang="en-IN" sz="970" b="1" spc="3" dirty="0">
                <a:solidFill>
                  <a:srgbClr val="231F20"/>
                </a:solidFill>
                <a:latin typeface="Helvetica-Bold"/>
                <a:ea typeface="MS PGothic" panose="020B0600070205080204" pitchFamily="34" charset="-128"/>
                <a:cs typeface="Helvetica-Bold"/>
              </a:rPr>
              <a:t>RV Institute of</a:t>
            </a:r>
          </a:p>
          <a:p>
            <a:pPr marL="7701" defTabSz="277246">
              <a:lnSpc>
                <a:spcPts val="1082"/>
              </a:lnSpc>
              <a:spcBef>
                <a:spcPts val="82"/>
              </a:spcBef>
              <a:defRPr/>
            </a:pPr>
            <a:r>
              <a:rPr lang="en-IN" sz="970" b="1" spc="3" dirty="0">
                <a:solidFill>
                  <a:srgbClr val="231F20"/>
                </a:solidFill>
                <a:latin typeface="Helvetica-Bold"/>
                <a:ea typeface="MS PGothic" panose="020B0600070205080204" pitchFamily="34" charset="-128"/>
                <a:cs typeface="Helvetica-Bold"/>
              </a:rPr>
              <a:t>Management</a:t>
            </a:r>
          </a:p>
        </p:txBody>
      </p:sp>
      <p:sp>
        <p:nvSpPr>
          <p:cNvPr id="24586" name="object 5"/>
          <p:cNvSpPr>
            <a:spLocks noChangeArrowheads="1"/>
          </p:cNvSpPr>
          <p:nvPr/>
        </p:nvSpPr>
        <p:spPr bwMode="auto">
          <a:xfrm>
            <a:off x="609793" y="182906"/>
            <a:ext cx="429347" cy="43031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</a:pPr>
            <a:endParaRPr lang="en-US" altLang="en-US" sz="1092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050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414026" y="143931"/>
            <a:ext cx="4761323" cy="410562"/>
          </a:xfrm>
        </p:spPr>
        <p:txBody>
          <a:bodyPr/>
          <a:lstStyle/>
          <a:p>
            <a:r>
              <a:rPr lang="en-US" altLang="en-US" sz="266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668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287" y="794197"/>
            <a:ext cx="11275653" cy="5387828"/>
          </a:xfr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Governing Body 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pproval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academic regulations, guidelines and Syllabi for course work  for the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Autonomous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Ph.D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recommended by BoS , ratified by Academic Council and accepted by Finance Committee.</a:t>
            </a:r>
          </a:p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Annexure 7 (a) PhD Guidelines as per UGC regulations 2022.pdf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Annexure 7 (b ) PhD Syllabus for Common Courses 2022.pdf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450525" indent="-173279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693115" indent="-13862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970361" indent="-13862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247607" indent="-13862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1524853" indent="-138623" defTabSz="277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1802100" indent="-138623" defTabSz="277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2079346" indent="-138623" defTabSz="277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2356592" indent="-138623" defTabSz="277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</a:pPr>
            <a:fld id="{168B94F8-24BB-4352-98D0-8E7DD7F30EB2}" type="datetime5">
              <a:rPr lang="en-US" altLang="en-US" sz="1092">
                <a:solidFill>
                  <a:srgbClr val="898989"/>
                </a:solidFill>
              </a:rPr>
              <a:pPr defTabSz="277246" fontAlgn="base">
                <a:spcBef>
                  <a:spcPct val="0"/>
                </a:spcBef>
                <a:spcAft>
                  <a:spcPct val="0"/>
                </a:spcAft>
              </a:pPr>
              <a:t>13-Apr-23</a:t>
            </a:fld>
            <a:endParaRPr lang="en-US" altLang="en-US" sz="1092">
              <a:solidFill>
                <a:srgbClr val="8989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>
              <a:defRPr/>
            </a:pPr>
            <a:r>
              <a:rPr lang="en-US" sz="1092">
                <a:latin typeface="Calibri"/>
              </a:rPr>
              <a:t>RVIM, Bangalore</a:t>
            </a:r>
          </a:p>
        </p:txBody>
      </p:sp>
      <p:sp>
        <p:nvSpPr>
          <p:cNvPr id="2560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450525" indent="-173279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693115" indent="-13862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970361" indent="-13862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247607" indent="-13862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1524853" indent="-138623" defTabSz="277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1802100" indent="-138623" defTabSz="277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2079346" indent="-138623" defTabSz="277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2356592" indent="-138623" defTabSz="277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</a:pPr>
            <a:fld id="{BBDC4BDD-BC84-4BC1-9182-A43B53BF94AA}" type="slidenum">
              <a:rPr lang="en-US" altLang="en-US" sz="1092">
                <a:solidFill>
                  <a:srgbClr val="898989"/>
                </a:solidFill>
                <a:cs typeface="Arial" panose="020B0604020202020204" pitchFamily="34" charset="0"/>
              </a:rPr>
              <a:pPr defTabSz="277246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 sz="1092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7" name="Title 10"/>
          <p:cNvSpPr txBox="1">
            <a:spLocks/>
          </p:cNvSpPr>
          <p:nvPr/>
        </p:nvSpPr>
        <p:spPr bwMode="auto">
          <a:xfrm>
            <a:off x="9607789" y="247404"/>
            <a:ext cx="2231449" cy="27994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0" i="1">
                <a:solidFill>
                  <a:srgbClr val="422C75"/>
                </a:solidFill>
                <a:latin typeface="Playfair Display"/>
                <a:ea typeface="MS PGothic" pitchFamily="34" charset="-128"/>
                <a:cs typeface="Playfair Display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 defTabSz="554492" eaLnBrk="1" hangingPunct="1">
              <a:defRPr/>
            </a:pPr>
            <a:r>
              <a:rPr lang="en-US" altLang="en-US" sz="1819" kern="0" dirty="0">
                <a:ea typeface="Playfair Display"/>
              </a:rPr>
              <a:t>Go, change the world</a:t>
            </a:r>
          </a:p>
        </p:txBody>
      </p:sp>
      <p:sp>
        <p:nvSpPr>
          <p:cNvPr id="25608" name="object 4"/>
          <p:cNvSpPr>
            <a:spLocks/>
          </p:cNvSpPr>
          <p:nvPr/>
        </p:nvSpPr>
        <p:spPr bwMode="auto">
          <a:xfrm>
            <a:off x="611718" y="722959"/>
            <a:ext cx="11235221" cy="0"/>
          </a:xfrm>
          <a:custGeom>
            <a:avLst/>
            <a:gdLst>
              <a:gd name="T0" fmla="*/ 0 w 18527395"/>
              <a:gd name="T1" fmla="*/ 18561427 w 1852739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527395">
                <a:moveTo>
                  <a:pt x="0" y="0"/>
                </a:moveTo>
                <a:lnTo>
                  <a:pt x="18526859" y="0"/>
                </a:lnTo>
              </a:path>
            </a:pathLst>
          </a:custGeom>
          <a:noFill/>
          <a:ln w="15706">
            <a:solidFill>
              <a:srgbClr val="295E9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277246"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1092">
              <a:solidFill>
                <a:prstClr val="black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9" name="object 8"/>
          <p:cNvSpPr txBox="1"/>
          <p:nvPr/>
        </p:nvSpPr>
        <p:spPr>
          <a:xfrm>
            <a:off x="1105564" y="265695"/>
            <a:ext cx="1839646" cy="305451"/>
          </a:xfrm>
          <a:prstGeom prst="rect">
            <a:avLst/>
          </a:prstGeom>
        </p:spPr>
        <p:txBody>
          <a:bodyPr lIns="0" tIns="10397" rIns="0" bIns="0">
            <a:spAutoFit/>
          </a:bodyPr>
          <a:lstStyle/>
          <a:p>
            <a:pPr marL="7701" defTabSz="277246">
              <a:lnSpc>
                <a:spcPts val="1082"/>
              </a:lnSpc>
              <a:spcBef>
                <a:spcPts val="82"/>
              </a:spcBef>
              <a:defRPr/>
            </a:pPr>
            <a:r>
              <a:rPr lang="en-IN" sz="970" b="1" spc="3" dirty="0">
                <a:solidFill>
                  <a:srgbClr val="231F20"/>
                </a:solidFill>
                <a:latin typeface="Helvetica-Bold"/>
                <a:ea typeface="MS PGothic" panose="020B0600070205080204" pitchFamily="34" charset="-128"/>
                <a:cs typeface="Helvetica-Bold"/>
              </a:rPr>
              <a:t>RV Institute of</a:t>
            </a:r>
          </a:p>
          <a:p>
            <a:pPr marL="7701" defTabSz="277246">
              <a:lnSpc>
                <a:spcPts val="1082"/>
              </a:lnSpc>
              <a:spcBef>
                <a:spcPts val="82"/>
              </a:spcBef>
              <a:defRPr/>
            </a:pPr>
            <a:r>
              <a:rPr lang="en-IN" sz="970" b="1" spc="3" dirty="0">
                <a:solidFill>
                  <a:srgbClr val="231F20"/>
                </a:solidFill>
                <a:latin typeface="Helvetica-Bold"/>
                <a:ea typeface="MS PGothic" panose="020B0600070205080204" pitchFamily="34" charset="-128"/>
                <a:cs typeface="Helvetica-Bold"/>
              </a:rPr>
              <a:t>Management</a:t>
            </a:r>
          </a:p>
        </p:txBody>
      </p:sp>
      <p:sp>
        <p:nvSpPr>
          <p:cNvPr id="25610" name="object 5"/>
          <p:cNvSpPr>
            <a:spLocks noChangeArrowheads="1"/>
          </p:cNvSpPr>
          <p:nvPr/>
        </p:nvSpPr>
        <p:spPr bwMode="auto">
          <a:xfrm>
            <a:off x="609793" y="182906"/>
            <a:ext cx="429347" cy="43031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</a:pPr>
            <a:endParaRPr lang="en-US" altLang="en-US" sz="1092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2524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414026" y="143931"/>
            <a:ext cx="4761323" cy="410562"/>
          </a:xfrm>
        </p:spPr>
        <p:txBody>
          <a:bodyPr/>
          <a:lstStyle/>
          <a:p>
            <a:endParaRPr lang="en-US" altLang="en-US" sz="2668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287" y="794196"/>
            <a:ext cx="11275653" cy="5919405"/>
          </a:xfr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Governing Body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pproval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provision for </a:t>
            </a:r>
            <a:r>
              <a:rPr lang="en-I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 track semester with examinations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 next academic year</a:t>
            </a:r>
          </a:p>
          <a:p>
            <a:pPr algn="ctr">
              <a:defRPr/>
            </a:pPr>
            <a:r>
              <a:rPr lang="sv-SE" dirty="0">
                <a:solidFill>
                  <a:schemeClr val="tx1"/>
                </a:solidFill>
                <a:hlinkClick r:id="rId2" action="ppaction://hlinkfile"/>
              </a:rPr>
              <a:t>Annexure 9 - Fast track Examination.pdf</a:t>
            </a:r>
            <a:endParaRPr lang="en-IN" dirty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4366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450525" indent="-173279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693115" indent="-13862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970361" indent="-13862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247607" indent="-13862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1524853" indent="-138623" defTabSz="277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1802100" indent="-138623" defTabSz="277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2079346" indent="-138623" defTabSz="277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2356592" indent="-138623" defTabSz="277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</a:pPr>
            <a:fld id="{8E776A9E-373A-4A3F-998E-EB9679614CB7}" type="datetime5">
              <a:rPr lang="en-US" altLang="en-US" sz="1092">
                <a:solidFill>
                  <a:srgbClr val="898989"/>
                </a:solidFill>
              </a:rPr>
              <a:pPr defTabSz="277246" fontAlgn="base">
                <a:spcBef>
                  <a:spcPct val="0"/>
                </a:spcBef>
                <a:spcAft>
                  <a:spcPct val="0"/>
                </a:spcAft>
              </a:pPr>
              <a:t>13-Apr-23</a:t>
            </a:fld>
            <a:endParaRPr lang="en-US" altLang="en-US" sz="1092">
              <a:solidFill>
                <a:srgbClr val="8989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>
              <a:defRPr/>
            </a:pPr>
            <a:r>
              <a:rPr lang="en-US" sz="1092">
                <a:latin typeface="Calibri"/>
              </a:rPr>
              <a:t>RVIM, Bangalore</a:t>
            </a:r>
          </a:p>
        </p:txBody>
      </p:sp>
      <p:sp>
        <p:nvSpPr>
          <p:cNvPr id="297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450525" indent="-173279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693115" indent="-13862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970361" indent="-13862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247607" indent="-13862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1524853" indent="-138623" defTabSz="277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1802100" indent="-138623" defTabSz="277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2079346" indent="-138623" defTabSz="277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2356592" indent="-138623" defTabSz="277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</a:pPr>
            <a:fld id="{BA9CAC21-CAD0-496D-8082-6C8E6E893584}" type="slidenum">
              <a:rPr lang="en-US" altLang="en-US" sz="1092">
                <a:solidFill>
                  <a:srgbClr val="898989"/>
                </a:solidFill>
                <a:cs typeface="Arial" panose="020B0604020202020204" pitchFamily="34" charset="0"/>
              </a:rPr>
              <a:pPr defTabSz="277246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 sz="1092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7" name="Title 10"/>
          <p:cNvSpPr txBox="1">
            <a:spLocks/>
          </p:cNvSpPr>
          <p:nvPr/>
        </p:nvSpPr>
        <p:spPr bwMode="auto">
          <a:xfrm>
            <a:off x="9607789" y="247404"/>
            <a:ext cx="2231449" cy="27994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0" i="1">
                <a:solidFill>
                  <a:srgbClr val="422C75"/>
                </a:solidFill>
                <a:latin typeface="Playfair Display"/>
                <a:ea typeface="MS PGothic" pitchFamily="34" charset="-128"/>
                <a:cs typeface="Playfair Display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 defTabSz="554492" eaLnBrk="1" hangingPunct="1">
              <a:defRPr/>
            </a:pPr>
            <a:r>
              <a:rPr lang="en-US" altLang="en-US" sz="1819" kern="0" dirty="0">
                <a:ea typeface="Playfair Display"/>
              </a:rPr>
              <a:t>Go, change the world</a:t>
            </a:r>
          </a:p>
        </p:txBody>
      </p:sp>
      <p:sp>
        <p:nvSpPr>
          <p:cNvPr id="29704" name="object 4"/>
          <p:cNvSpPr>
            <a:spLocks/>
          </p:cNvSpPr>
          <p:nvPr/>
        </p:nvSpPr>
        <p:spPr bwMode="auto">
          <a:xfrm>
            <a:off x="611718" y="722959"/>
            <a:ext cx="11235221" cy="0"/>
          </a:xfrm>
          <a:custGeom>
            <a:avLst/>
            <a:gdLst>
              <a:gd name="T0" fmla="*/ 0 w 18527395"/>
              <a:gd name="T1" fmla="*/ 18561427 w 1852739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527395">
                <a:moveTo>
                  <a:pt x="0" y="0"/>
                </a:moveTo>
                <a:lnTo>
                  <a:pt x="18526859" y="0"/>
                </a:lnTo>
              </a:path>
            </a:pathLst>
          </a:custGeom>
          <a:noFill/>
          <a:ln w="15706">
            <a:solidFill>
              <a:srgbClr val="295E9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277246"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1092">
              <a:solidFill>
                <a:prstClr val="black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9" name="object 8"/>
          <p:cNvSpPr txBox="1"/>
          <p:nvPr/>
        </p:nvSpPr>
        <p:spPr>
          <a:xfrm>
            <a:off x="1105564" y="265695"/>
            <a:ext cx="1839646" cy="305451"/>
          </a:xfrm>
          <a:prstGeom prst="rect">
            <a:avLst/>
          </a:prstGeom>
        </p:spPr>
        <p:txBody>
          <a:bodyPr lIns="0" tIns="10397" rIns="0" bIns="0">
            <a:spAutoFit/>
          </a:bodyPr>
          <a:lstStyle/>
          <a:p>
            <a:pPr marL="7701" defTabSz="277246">
              <a:lnSpc>
                <a:spcPts val="1082"/>
              </a:lnSpc>
              <a:spcBef>
                <a:spcPts val="82"/>
              </a:spcBef>
              <a:defRPr/>
            </a:pPr>
            <a:r>
              <a:rPr lang="en-IN" sz="970" b="1" spc="3" dirty="0">
                <a:solidFill>
                  <a:srgbClr val="231F20"/>
                </a:solidFill>
                <a:latin typeface="Helvetica-Bold"/>
                <a:ea typeface="MS PGothic" panose="020B0600070205080204" pitchFamily="34" charset="-128"/>
                <a:cs typeface="Helvetica-Bold"/>
              </a:rPr>
              <a:t>RV Institute of</a:t>
            </a:r>
          </a:p>
          <a:p>
            <a:pPr marL="7701" defTabSz="277246">
              <a:lnSpc>
                <a:spcPts val="1082"/>
              </a:lnSpc>
              <a:spcBef>
                <a:spcPts val="82"/>
              </a:spcBef>
              <a:defRPr/>
            </a:pPr>
            <a:r>
              <a:rPr lang="en-IN" sz="970" b="1" spc="3" dirty="0">
                <a:solidFill>
                  <a:srgbClr val="231F20"/>
                </a:solidFill>
                <a:latin typeface="Helvetica-Bold"/>
                <a:ea typeface="MS PGothic" panose="020B0600070205080204" pitchFamily="34" charset="-128"/>
                <a:cs typeface="Helvetica-Bold"/>
              </a:rPr>
              <a:t>Management</a:t>
            </a:r>
          </a:p>
        </p:txBody>
      </p:sp>
      <p:sp>
        <p:nvSpPr>
          <p:cNvPr id="29706" name="object 5"/>
          <p:cNvSpPr>
            <a:spLocks noChangeArrowheads="1"/>
          </p:cNvSpPr>
          <p:nvPr/>
        </p:nvSpPr>
        <p:spPr bwMode="auto">
          <a:xfrm>
            <a:off x="609793" y="182906"/>
            <a:ext cx="429347" cy="43031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</a:pPr>
            <a:endParaRPr lang="en-US" altLang="en-US" sz="1092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801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5223331-66E5-4382-A84D-81AF1ACA62D7}"/>
              </a:ext>
            </a:extLst>
          </p:cNvPr>
          <p:cNvSpPr/>
          <p:nvPr/>
        </p:nvSpPr>
        <p:spPr>
          <a:xfrm>
            <a:off x="428" y="26126"/>
            <a:ext cx="12191572" cy="6858000"/>
          </a:xfrm>
          <a:prstGeom prst="rect">
            <a:avLst/>
          </a:prstGeom>
          <a:solidFill>
            <a:schemeClr val="lt1">
              <a:alpha val="99000"/>
            </a:schemeClr>
          </a:solidFill>
          <a:ln w="76200">
            <a:solidFill>
              <a:srgbClr val="295E9D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IN" sz="1092" dirty="0">
              <a:solidFill>
                <a:srgbClr val="295E9D"/>
              </a:solidFill>
            </a:endParaRPr>
          </a:p>
        </p:txBody>
      </p:sp>
      <p:sp>
        <p:nvSpPr>
          <p:cNvPr id="8195" name="object 4">
            <a:extLst>
              <a:ext uri="{FF2B5EF4-FFF2-40B4-BE49-F238E27FC236}">
                <a16:creationId xmlns="" xmlns:a16="http://schemas.microsoft.com/office/drawing/2014/main" id="{DE37AA12-5E04-476A-B578-5E1B79677996}"/>
              </a:ext>
            </a:extLst>
          </p:cNvPr>
          <p:cNvSpPr>
            <a:spLocks/>
          </p:cNvSpPr>
          <p:nvPr/>
        </p:nvSpPr>
        <p:spPr bwMode="auto">
          <a:xfrm>
            <a:off x="611718" y="722959"/>
            <a:ext cx="11235221" cy="0"/>
          </a:xfrm>
          <a:custGeom>
            <a:avLst/>
            <a:gdLst>
              <a:gd name="T0" fmla="*/ 0 w 18527395"/>
              <a:gd name="T1" fmla="*/ 18531297 w 1852739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527395">
                <a:moveTo>
                  <a:pt x="0" y="0"/>
                </a:moveTo>
                <a:lnTo>
                  <a:pt x="18526859" y="0"/>
                </a:lnTo>
              </a:path>
            </a:pathLst>
          </a:custGeom>
          <a:noFill/>
          <a:ln w="15706">
            <a:solidFill>
              <a:srgbClr val="295E9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 sz="1092"/>
          </a:p>
        </p:txBody>
      </p:sp>
      <p:sp>
        <p:nvSpPr>
          <p:cNvPr id="8196" name="object 5">
            <a:extLst>
              <a:ext uri="{FF2B5EF4-FFF2-40B4-BE49-F238E27FC236}">
                <a16:creationId xmlns="" xmlns:a16="http://schemas.microsoft.com/office/drawing/2014/main" id="{7372203B-4F55-4D5D-BCEC-55AE48BA1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793" y="182906"/>
            <a:ext cx="429347" cy="43031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092"/>
          </a:p>
        </p:txBody>
      </p:sp>
      <p:sp>
        <p:nvSpPr>
          <p:cNvPr id="8197" name="object 6">
            <a:extLst>
              <a:ext uri="{FF2B5EF4-FFF2-40B4-BE49-F238E27FC236}">
                <a16:creationId xmlns="" xmlns:a16="http://schemas.microsoft.com/office/drawing/2014/main" id="{56261674-76E1-40B6-9C2E-5105C16B4132}"/>
              </a:ext>
            </a:extLst>
          </p:cNvPr>
          <p:cNvSpPr>
            <a:spLocks/>
          </p:cNvSpPr>
          <p:nvPr/>
        </p:nvSpPr>
        <p:spPr bwMode="auto">
          <a:xfrm>
            <a:off x="1881468" y="439936"/>
            <a:ext cx="34656" cy="34656"/>
          </a:xfrm>
          <a:custGeom>
            <a:avLst/>
            <a:gdLst>
              <a:gd name="T0" fmla="*/ 32918 w 56514"/>
              <a:gd name="T1" fmla="*/ 0 h 56515"/>
              <a:gd name="T2" fmla="*/ 20119 w 56514"/>
              <a:gd name="T3" fmla="*/ 2581 h 56515"/>
              <a:gd name="T4" fmla="*/ 9652 w 56514"/>
              <a:gd name="T5" fmla="*/ 9621 h 56515"/>
              <a:gd name="T6" fmla="*/ 2591 w 56514"/>
              <a:gd name="T7" fmla="*/ 20062 h 56515"/>
              <a:gd name="T8" fmla="*/ 0 w 56514"/>
              <a:gd name="T9" fmla="*/ 32850 h 56515"/>
              <a:gd name="T10" fmla="*/ 2591 w 56514"/>
              <a:gd name="T11" fmla="*/ 45649 h 56515"/>
              <a:gd name="T12" fmla="*/ 9652 w 56514"/>
              <a:gd name="T13" fmla="*/ 56111 h 56515"/>
              <a:gd name="T14" fmla="*/ 20119 w 56514"/>
              <a:gd name="T15" fmla="*/ 63171 h 56515"/>
              <a:gd name="T16" fmla="*/ 32918 w 56514"/>
              <a:gd name="T17" fmla="*/ 65763 h 56515"/>
              <a:gd name="T18" fmla="*/ 45699 w 56514"/>
              <a:gd name="T19" fmla="*/ 63171 h 56515"/>
              <a:gd name="T20" fmla="*/ 48894 w 56514"/>
              <a:gd name="T21" fmla="*/ 61010 h 56515"/>
              <a:gd name="T22" fmla="*/ 32918 w 56514"/>
              <a:gd name="T23" fmla="*/ 61010 h 56515"/>
              <a:gd name="T24" fmla="*/ 21946 w 56514"/>
              <a:gd name="T25" fmla="*/ 58794 h 56515"/>
              <a:gd name="T26" fmla="*/ 12993 w 56514"/>
              <a:gd name="T27" fmla="*/ 52752 h 56515"/>
              <a:gd name="T28" fmla="*/ 6962 w 56514"/>
              <a:gd name="T29" fmla="*/ 43799 h 56515"/>
              <a:gd name="T30" fmla="*/ 4751 w 56514"/>
              <a:gd name="T31" fmla="*/ 32850 h 56515"/>
              <a:gd name="T32" fmla="*/ 6962 w 56514"/>
              <a:gd name="T33" fmla="*/ 21892 h 56515"/>
              <a:gd name="T34" fmla="*/ 12993 w 56514"/>
              <a:gd name="T35" fmla="*/ 12923 h 56515"/>
              <a:gd name="T36" fmla="*/ 21946 w 56514"/>
              <a:gd name="T37" fmla="*/ 6864 h 56515"/>
              <a:gd name="T38" fmla="*/ 32918 w 56514"/>
              <a:gd name="T39" fmla="*/ 4641 h 56515"/>
              <a:gd name="T40" fmla="*/ 48756 w 56514"/>
              <a:gd name="T41" fmla="*/ 4641 h 56515"/>
              <a:gd name="T42" fmla="*/ 45699 w 56514"/>
              <a:gd name="T43" fmla="*/ 2581 h 56515"/>
              <a:gd name="T44" fmla="*/ 32918 w 56514"/>
              <a:gd name="T45" fmla="*/ 0 h 56515"/>
              <a:gd name="T46" fmla="*/ 48756 w 56514"/>
              <a:gd name="T47" fmla="*/ 4641 h 56515"/>
              <a:gd name="T48" fmla="*/ 32918 w 56514"/>
              <a:gd name="T49" fmla="*/ 4641 h 56515"/>
              <a:gd name="T50" fmla="*/ 43893 w 56514"/>
              <a:gd name="T51" fmla="*/ 6864 h 56515"/>
              <a:gd name="T52" fmla="*/ 52845 w 56514"/>
              <a:gd name="T53" fmla="*/ 12923 h 56515"/>
              <a:gd name="T54" fmla="*/ 58877 w 56514"/>
              <a:gd name="T55" fmla="*/ 21892 h 56515"/>
              <a:gd name="T56" fmla="*/ 61088 w 56514"/>
              <a:gd name="T57" fmla="*/ 32850 h 56515"/>
              <a:gd name="T58" fmla="*/ 58877 w 56514"/>
              <a:gd name="T59" fmla="*/ 43799 h 56515"/>
              <a:gd name="T60" fmla="*/ 52845 w 56514"/>
              <a:gd name="T61" fmla="*/ 52752 h 56515"/>
              <a:gd name="T62" fmla="*/ 43893 w 56514"/>
              <a:gd name="T63" fmla="*/ 58794 h 56515"/>
              <a:gd name="T64" fmla="*/ 32918 w 56514"/>
              <a:gd name="T65" fmla="*/ 61010 h 56515"/>
              <a:gd name="T66" fmla="*/ 48894 w 56514"/>
              <a:gd name="T67" fmla="*/ 61010 h 56515"/>
              <a:gd name="T68" fmla="*/ 56146 w 56514"/>
              <a:gd name="T69" fmla="*/ 56111 h 56515"/>
              <a:gd name="T70" fmla="*/ 63202 w 56514"/>
              <a:gd name="T71" fmla="*/ 45649 h 56515"/>
              <a:gd name="T72" fmla="*/ 65789 w 56514"/>
              <a:gd name="T73" fmla="*/ 32850 h 56515"/>
              <a:gd name="T74" fmla="*/ 63202 w 56514"/>
              <a:gd name="T75" fmla="*/ 20062 h 56515"/>
              <a:gd name="T76" fmla="*/ 56146 w 56514"/>
              <a:gd name="T77" fmla="*/ 9621 h 56515"/>
              <a:gd name="T78" fmla="*/ 48756 w 56514"/>
              <a:gd name="T79" fmla="*/ 4641 h 5651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6514" h="56515">
                <a:moveTo>
                  <a:pt x="28145" y="0"/>
                </a:moveTo>
                <a:lnTo>
                  <a:pt x="17201" y="2207"/>
                </a:lnTo>
                <a:lnTo>
                  <a:pt x="8253" y="8227"/>
                </a:lnTo>
                <a:lnTo>
                  <a:pt x="2215" y="17157"/>
                </a:lnTo>
                <a:lnTo>
                  <a:pt x="0" y="28093"/>
                </a:lnTo>
                <a:lnTo>
                  <a:pt x="2215" y="39037"/>
                </a:lnTo>
                <a:lnTo>
                  <a:pt x="8253" y="47985"/>
                </a:lnTo>
                <a:lnTo>
                  <a:pt x="17201" y="54023"/>
                </a:lnTo>
                <a:lnTo>
                  <a:pt x="28145" y="56239"/>
                </a:lnTo>
                <a:lnTo>
                  <a:pt x="39070" y="54023"/>
                </a:lnTo>
                <a:lnTo>
                  <a:pt x="41803" y="52176"/>
                </a:lnTo>
                <a:lnTo>
                  <a:pt x="28145" y="52176"/>
                </a:lnTo>
                <a:lnTo>
                  <a:pt x="18763" y="50280"/>
                </a:lnTo>
                <a:lnTo>
                  <a:pt x="11109" y="45113"/>
                </a:lnTo>
                <a:lnTo>
                  <a:pt x="5952" y="37457"/>
                </a:lnTo>
                <a:lnTo>
                  <a:pt x="4062" y="28093"/>
                </a:lnTo>
                <a:lnTo>
                  <a:pt x="5952" y="18722"/>
                </a:lnTo>
                <a:lnTo>
                  <a:pt x="11109" y="11052"/>
                </a:lnTo>
                <a:lnTo>
                  <a:pt x="18763" y="5870"/>
                </a:lnTo>
                <a:lnTo>
                  <a:pt x="28145" y="3968"/>
                </a:lnTo>
                <a:lnTo>
                  <a:pt x="41684" y="3968"/>
                </a:lnTo>
                <a:lnTo>
                  <a:pt x="39070" y="2207"/>
                </a:lnTo>
                <a:lnTo>
                  <a:pt x="28145" y="0"/>
                </a:lnTo>
                <a:close/>
              </a:path>
              <a:path w="56514" h="56515">
                <a:moveTo>
                  <a:pt x="41684" y="3968"/>
                </a:moveTo>
                <a:lnTo>
                  <a:pt x="28145" y="3968"/>
                </a:lnTo>
                <a:lnTo>
                  <a:pt x="37527" y="5870"/>
                </a:lnTo>
                <a:lnTo>
                  <a:pt x="45181" y="11052"/>
                </a:lnTo>
                <a:lnTo>
                  <a:pt x="50338" y="18722"/>
                </a:lnTo>
                <a:lnTo>
                  <a:pt x="52228" y="28093"/>
                </a:lnTo>
                <a:lnTo>
                  <a:pt x="50338" y="37457"/>
                </a:lnTo>
                <a:lnTo>
                  <a:pt x="45181" y="45113"/>
                </a:lnTo>
                <a:lnTo>
                  <a:pt x="37527" y="50280"/>
                </a:lnTo>
                <a:lnTo>
                  <a:pt x="28145" y="52176"/>
                </a:lnTo>
                <a:lnTo>
                  <a:pt x="41803" y="52176"/>
                </a:lnTo>
                <a:lnTo>
                  <a:pt x="48005" y="47985"/>
                </a:lnTo>
                <a:lnTo>
                  <a:pt x="54036" y="39037"/>
                </a:lnTo>
                <a:lnTo>
                  <a:pt x="56249" y="28093"/>
                </a:lnTo>
                <a:lnTo>
                  <a:pt x="54036" y="17157"/>
                </a:lnTo>
                <a:lnTo>
                  <a:pt x="48005" y="8227"/>
                </a:lnTo>
                <a:lnTo>
                  <a:pt x="41684" y="3968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 sz="1092"/>
          </a:p>
        </p:txBody>
      </p:sp>
      <p:sp>
        <p:nvSpPr>
          <p:cNvPr id="8198" name="object 7">
            <a:extLst>
              <a:ext uri="{FF2B5EF4-FFF2-40B4-BE49-F238E27FC236}">
                <a16:creationId xmlns="" xmlns:a16="http://schemas.microsoft.com/office/drawing/2014/main" id="{575EA58F-1388-454E-931E-848D68EC3A63}"/>
              </a:ext>
            </a:extLst>
          </p:cNvPr>
          <p:cNvSpPr>
            <a:spLocks/>
          </p:cNvSpPr>
          <p:nvPr/>
        </p:nvSpPr>
        <p:spPr bwMode="auto">
          <a:xfrm>
            <a:off x="1891095" y="452451"/>
            <a:ext cx="15403" cy="19253"/>
          </a:xfrm>
          <a:custGeom>
            <a:avLst/>
            <a:gdLst>
              <a:gd name="T0" fmla="*/ 11999 w 25400"/>
              <a:gd name="T1" fmla="*/ 0 h 31750"/>
              <a:gd name="T2" fmla="*/ 0 w 25400"/>
              <a:gd name="T3" fmla="*/ 0 h 31750"/>
              <a:gd name="T4" fmla="*/ 0 w 25400"/>
              <a:gd name="T5" fmla="*/ 31423 h 31750"/>
              <a:gd name="T6" fmla="*/ 5675 w 25400"/>
              <a:gd name="T7" fmla="*/ 31423 h 31750"/>
              <a:gd name="T8" fmla="*/ 5675 w 25400"/>
              <a:gd name="T9" fmla="*/ 18292 h 31750"/>
              <a:gd name="T10" fmla="*/ 16472 w 25400"/>
              <a:gd name="T11" fmla="*/ 18292 h 31750"/>
              <a:gd name="T12" fmla="*/ 15633 w 25400"/>
              <a:gd name="T13" fmla="*/ 17570 h 31750"/>
              <a:gd name="T14" fmla="*/ 21266 w 25400"/>
              <a:gd name="T15" fmla="*/ 14669 h 31750"/>
              <a:gd name="T16" fmla="*/ 21701 w 25400"/>
              <a:gd name="T17" fmla="*/ 13277 h 31750"/>
              <a:gd name="T18" fmla="*/ 5675 w 25400"/>
              <a:gd name="T19" fmla="*/ 13277 h 31750"/>
              <a:gd name="T20" fmla="*/ 5675 w 25400"/>
              <a:gd name="T21" fmla="*/ 5329 h 31750"/>
              <a:gd name="T22" fmla="*/ 22239 w 25400"/>
              <a:gd name="T23" fmla="*/ 5329 h 31750"/>
              <a:gd name="T24" fmla="*/ 21884 w 25400"/>
              <a:gd name="T25" fmla="*/ 3863 h 31750"/>
              <a:gd name="T26" fmla="*/ 18564 w 25400"/>
              <a:gd name="T27" fmla="*/ 848 h 31750"/>
              <a:gd name="T28" fmla="*/ 11999 w 25400"/>
              <a:gd name="T29" fmla="*/ 0 h 31750"/>
              <a:gd name="T30" fmla="*/ 16472 w 25400"/>
              <a:gd name="T31" fmla="*/ 18292 h 31750"/>
              <a:gd name="T32" fmla="*/ 6837 w 25400"/>
              <a:gd name="T33" fmla="*/ 18292 h 31750"/>
              <a:gd name="T34" fmla="*/ 9727 w 25400"/>
              <a:gd name="T35" fmla="*/ 18680 h 31750"/>
              <a:gd name="T36" fmla="*/ 11465 w 25400"/>
              <a:gd name="T37" fmla="*/ 19999 h 31750"/>
              <a:gd name="T38" fmla="*/ 14470 w 25400"/>
              <a:gd name="T39" fmla="*/ 24596 h 31750"/>
              <a:gd name="T40" fmla="*/ 18564 w 25400"/>
              <a:gd name="T41" fmla="*/ 31423 h 31750"/>
              <a:gd name="T42" fmla="*/ 25402 w 25400"/>
              <a:gd name="T43" fmla="*/ 31423 h 31750"/>
              <a:gd name="T44" fmla="*/ 21967 w 25400"/>
              <a:gd name="T45" fmla="*/ 25318 h 31750"/>
              <a:gd name="T46" fmla="*/ 18721 w 25400"/>
              <a:gd name="T47" fmla="*/ 20229 h 31750"/>
              <a:gd name="T48" fmla="*/ 16472 w 25400"/>
              <a:gd name="T49" fmla="*/ 18292 h 31750"/>
              <a:gd name="T50" fmla="*/ 22239 w 25400"/>
              <a:gd name="T51" fmla="*/ 5329 h 31750"/>
              <a:gd name="T52" fmla="*/ 10156 w 25400"/>
              <a:gd name="T53" fmla="*/ 5329 h 31750"/>
              <a:gd name="T54" fmla="*/ 14324 w 25400"/>
              <a:gd name="T55" fmla="*/ 5444 h 31750"/>
              <a:gd name="T56" fmla="*/ 16449 w 25400"/>
              <a:gd name="T57" fmla="*/ 6638 h 31750"/>
              <a:gd name="T58" fmla="*/ 17224 w 25400"/>
              <a:gd name="T59" fmla="*/ 9224 h 31750"/>
              <a:gd name="T60" fmla="*/ 16638 w 25400"/>
              <a:gd name="T61" fmla="*/ 11580 h 31750"/>
              <a:gd name="T62" fmla="*/ 15057 w 25400"/>
              <a:gd name="T63" fmla="*/ 12889 h 31750"/>
              <a:gd name="T64" fmla="*/ 9926 w 25400"/>
              <a:gd name="T65" fmla="*/ 13277 h 31750"/>
              <a:gd name="T66" fmla="*/ 21701 w 25400"/>
              <a:gd name="T67" fmla="*/ 13277 h 31750"/>
              <a:gd name="T68" fmla="*/ 23088 w 25400"/>
              <a:gd name="T69" fmla="*/ 8837 h 31750"/>
              <a:gd name="T70" fmla="*/ 22239 w 25400"/>
              <a:gd name="T71" fmla="*/ 5329 h 3175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5400" h="31750">
                <a:moveTo>
                  <a:pt x="11999" y="0"/>
                </a:moveTo>
                <a:lnTo>
                  <a:pt x="0" y="0"/>
                </a:lnTo>
                <a:lnTo>
                  <a:pt x="0" y="31423"/>
                </a:lnTo>
                <a:lnTo>
                  <a:pt x="5675" y="31423"/>
                </a:lnTo>
                <a:lnTo>
                  <a:pt x="5675" y="18292"/>
                </a:lnTo>
                <a:lnTo>
                  <a:pt x="16472" y="18292"/>
                </a:lnTo>
                <a:lnTo>
                  <a:pt x="15633" y="17570"/>
                </a:lnTo>
                <a:lnTo>
                  <a:pt x="21266" y="14669"/>
                </a:lnTo>
                <a:lnTo>
                  <a:pt x="21701" y="13277"/>
                </a:lnTo>
                <a:lnTo>
                  <a:pt x="5675" y="13277"/>
                </a:lnTo>
                <a:lnTo>
                  <a:pt x="5675" y="5329"/>
                </a:lnTo>
                <a:lnTo>
                  <a:pt x="22239" y="5329"/>
                </a:lnTo>
                <a:lnTo>
                  <a:pt x="21884" y="3863"/>
                </a:lnTo>
                <a:lnTo>
                  <a:pt x="18564" y="848"/>
                </a:lnTo>
                <a:lnTo>
                  <a:pt x="11999" y="0"/>
                </a:lnTo>
                <a:close/>
              </a:path>
              <a:path w="25400" h="31750">
                <a:moveTo>
                  <a:pt x="16472" y="18292"/>
                </a:moveTo>
                <a:lnTo>
                  <a:pt x="6837" y="18292"/>
                </a:lnTo>
                <a:lnTo>
                  <a:pt x="9727" y="18680"/>
                </a:lnTo>
                <a:lnTo>
                  <a:pt x="11465" y="19999"/>
                </a:lnTo>
                <a:lnTo>
                  <a:pt x="14470" y="24596"/>
                </a:lnTo>
                <a:lnTo>
                  <a:pt x="18564" y="31423"/>
                </a:lnTo>
                <a:lnTo>
                  <a:pt x="25402" y="31423"/>
                </a:lnTo>
                <a:lnTo>
                  <a:pt x="21967" y="25318"/>
                </a:lnTo>
                <a:lnTo>
                  <a:pt x="18721" y="20229"/>
                </a:lnTo>
                <a:lnTo>
                  <a:pt x="16472" y="18292"/>
                </a:lnTo>
                <a:close/>
              </a:path>
              <a:path w="25400" h="31750">
                <a:moveTo>
                  <a:pt x="22239" y="5329"/>
                </a:moveTo>
                <a:lnTo>
                  <a:pt x="10156" y="5329"/>
                </a:lnTo>
                <a:lnTo>
                  <a:pt x="14324" y="5444"/>
                </a:lnTo>
                <a:lnTo>
                  <a:pt x="16449" y="6638"/>
                </a:lnTo>
                <a:lnTo>
                  <a:pt x="17224" y="9224"/>
                </a:lnTo>
                <a:lnTo>
                  <a:pt x="16638" y="11580"/>
                </a:lnTo>
                <a:lnTo>
                  <a:pt x="15057" y="12889"/>
                </a:lnTo>
                <a:lnTo>
                  <a:pt x="9926" y="13277"/>
                </a:lnTo>
                <a:lnTo>
                  <a:pt x="21701" y="13277"/>
                </a:lnTo>
                <a:lnTo>
                  <a:pt x="23088" y="8837"/>
                </a:lnTo>
                <a:lnTo>
                  <a:pt x="22239" y="532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 sz="1092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F97E441F-5AA0-42A6-8806-41B9D8285100}"/>
              </a:ext>
            </a:extLst>
          </p:cNvPr>
          <p:cNvSpPr txBox="1"/>
          <p:nvPr/>
        </p:nvSpPr>
        <p:spPr>
          <a:xfrm>
            <a:off x="1105564" y="265695"/>
            <a:ext cx="1839646" cy="305451"/>
          </a:xfrm>
          <a:prstGeom prst="rect">
            <a:avLst/>
          </a:prstGeom>
        </p:spPr>
        <p:txBody>
          <a:bodyPr lIns="0" tIns="10397" rIns="0" bIns="0">
            <a:spAutoFit/>
          </a:bodyPr>
          <a:lstStyle/>
          <a:p>
            <a:pPr marL="7701">
              <a:lnSpc>
                <a:spcPts val="1082"/>
              </a:lnSpc>
              <a:spcBef>
                <a:spcPts val="82"/>
              </a:spcBef>
              <a:defRPr/>
            </a:pPr>
            <a:r>
              <a:rPr lang="en-IN" sz="970" b="1" spc="3" dirty="0">
                <a:solidFill>
                  <a:srgbClr val="231F20"/>
                </a:solidFill>
                <a:latin typeface="Helvetica-Bold"/>
                <a:cs typeface="Helvetica-Bold"/>
              </a:rPr>
              <a:t>RV Institute of</a:t>
            </a:r>
          </a:p>
          <a:p>
            <a:pPr marL="7701">
              <a:lnSpc>
                <a:spcPts val="1082"/>
              </a:lnSpc>
              <a:spcBef>
                <a:spcPts val="82"/>
              </a:spcBef>
              <a:defRPr/>
            </a:pPr>
            <a:r>
              <a:rPr lang="en-IN" sz="970" b="1" spc="3" dirty="0">
                <a:solidFill>
                  <a:srgbClr val="231F20"/>
                </a:solidFill>
                <a:latin typeface="Helvetica-Bold"/>
                <a:cs typeface="Helvetica-Bold"/>
              </a:rPr>
              <a:t>Management</a:t>
            </a:r>
          </a:p>
        </p:txBody>
      </p:sp>
      <p:sp>
        <p:nvSpPr>
          <p:cNvPr id="8200" name="object 9">
            <a:extLst>
              <a:ext uri="{FF2B5EF4-FFF2-40B4-BE49-F238E27FC236}">
                <a16:creationId xmlns="" xmlns:a16="http://schemas.microsoft.com/office/drawing/2014/main" id="{111FA5A0-78D8-4B46-BB9D-25F1F4667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793" y="745387"/>
            <a:ext cx="10953349" cy="3736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316" rIns="0" bIns="0">
            <a:spAutoFit/>
          </a:bodyPr>
          <a:lstStyle>
            <a:lvl1pPr marL="127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61"/>
              </a:spcBef>
            </a:pP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1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Agenda Point : 6</a:t>
            </a:r>
          </a:p>
          <a:p>
            <a:pPr algn="ctr">
              <a:spcBef>
                <a:spcPts val="61"/>
              </a:spcBef>
            </a:pP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brief the members about the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Infrastructure enhancement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Institution</a:t>
            </a:r>
          </a:p>
          <a:p>
            <a:pPr algn="just">
              <a:lnSpc>
                <a:spcPct val="115000"/>
              </a:lnSpc>
              <a:defRPr/>
            </a:pPr>
            <a:endParaRPr lang="en-IN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15000"/>
              </a:lnSpc>
              <a:buFontTx/>
              <a:buChar char="-"/>
              <a:defRPr/>
            </a:pPr>
            <a:r>
              <a:rPr lang="en-I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Refurbishment of </a:t>
            </a:r>
            <a:r>
              <a:rPr lang="en-IN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IQAC</a:t>
            </a:r>
            <a:r>
              <a:rPr lang="en-I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n-IN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Centre for Research &amp; Consultancy</a:t>
            </a:r>
          </a:p>
          <a:p>
            <a:pPr marL="571500" indent="-571500" algn="just">
              <a:lnSpc>
                <a:spcPct val="115000"/>
              </a:lnSpc>
              <a:buFontTx/>
              <a:buChar char="-"/>
              <a:defRPr/>
            </a:pPr>
            <a:r>
              <a:rPr lang="en-I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Refurbishment of </a:t>
            </a:r>
            <a:r>
              <a:rPr lang="en-IN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Centre for Wellness</a:t>
            </a:r>
          </a:p>
          <a:p>
            <a:pPr marL="571500" indent="-571500" algn="just">
              <a:lnSpc>
                <a:spcPct val="115000"/>
              </a:lnSpc>
              <a:buFontTx/>
              <a:buChar char="-"/>
              <a:defRPr/>
            </a:pPr>
            <a:r>
              <a:rPr lang="en-I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Setting up of </a:t>
            </a:r>
            <a:r>
              <a:rPr lang="en-IN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Centre for Peace and Yoga</a:t>
            </a:r>
            <a:endParaRPr lang="en-US" altLang="en-US" sz="2400" b="1" dirty="0">
              <a:solidFill>
                <a:srgbClr val="295E9D"/>
              </a:solidFill>
              <a:latin typeface="Playfair Display" charset="0"/>
            </a:endParaRPr>
          </a:p>
        </p:txBody>
      </p:sp>
      <p:sp>
        <p:nvSpPr>
          <p:cNvPr id="8201" name="Title 10">
            <a:extLst>
              <a:ext uri="{FF2B5EF4-FFF2-40B4-BE49-F238E27FC236}">
                <a16:creationId xmlns="" xmlns:a16="http://schemas.microsoft.com/office/drawing/2014/main" id="{97FA32EE-CC92-4880-9B06-8B5C6B746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7789" y="247404"/>
            <a:ext cx="2231449" cy="280134"/>
          </a:xfrm>
        </p:spPr>
        <p:txBody>
          <a:bodyPr>
            <a:noAutofit/>
          </a:bodyPr>
          <a:lstStyle/>
          <a:p>
            <a:pPr algn="r" eaLnBrk="1" hangingPunct="1"/>
            <a:r>
              <a:rPr lang="en-US" altLang="en-US" sz="1800" dirty="0">
                <a:latin typeface="Playfair Display" charset="0"/>
                <a:ea typeface="ＭＳ Ｐゴシック" panose="020B0600070205080204" pitchFamily="34" charset="-128"/>
              </a:rPr>
              <a:t>Go, change the world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EF9A172-63C0-42C9-A11E-A6042D818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EE84-0C0F-4215-9917-E51A4DC86E4C}" type="datetime1">
              <a:rPr lang="en-IN" smtClean="0"/>
              <a:t>13/04/2023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ACC32AB-6EA9-47E1-AD32-A2E9C8116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IQAC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143E890-DE2E-4426-A4C4-A9E1CA41E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5EC6-655E-4D9B-B7D6-9B3D4DCE689E}" type="slidenum">
              <a:rPr lang="en-IN" smtClean="0"/>
              <a:t>17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5406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5223331-66E5-4382-A84D-81AF1ACA62D7}"/>
              </a:ext>
            </a:extLst>
          </p:cNvPr>
          <p:cNvSpPr/>
          <p:nvPr/>
        </p:nvSpPr>
        <p:spPr>
          <a:xfrm>
            <a:off x="0" y="0"/>
            <a:ext cx="12191144" cy="6820864"/>
          </a:xfrm>
          <a:prstGeom prst="rect">
            <a:avLst/>
          </a:prstGeom>
          <a:solidFill>
            <a:schemeClr val="lt1">
              <a:alpha val="99000"/>
            </a:schemeClr>
          </a:solidFill>
          <a:ln w="76200">
            <a:solidFill>
              <a:srgbClr val="295E9D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92" b="0" i="0" u="none" strike="noStrike" kern="1200" cap="none" spc="0" normalizeH="0" baseline="0" noProof="0" dirty="0">
              <a:ln>
                <a:noFill/>
              </a:ln>
              <a:solidFill>
                <a:srgbClr val="295E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95" name="object 4">
            <a:extLst>
              <a:ext uri="{FF2B5EF4-FFF2-40B4-BE49-F238E27FC236}">
                <a16:creationId xmlns="" xmlns:a16="http://schemas.microsoft.com/office/drawing/2014/main" id="{DE37AA12-5E04-476A-B578-5E1B79677996}"/>
              </a:ext>
            </a:extLst>
          </p:cNvPr>
          <p:cNvSpPr>
            <a:spLocks/>
          </p:cNvSpPr>
          <p:nvPr/>
        </p:nvSpPr>
        <p:spPr bwMode="auto">
          <a:xfrm>
            <a:off x="611718" y="722959"/>
            <a:ext cx="11235221" cy="0"/>
          </a:xfrm>
          <a:custGeom>
            <a:avLst/>
            <a:gdLst>
              <a:gd name="T0" fmla="*/ 0 w 18527395"/>
              <a:gd name="T1" fmla="*/ 18531297 w 1852739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527395">
                <a:moveTo>
                  <a:pt x="0" y="0"/>
                </a:moveTo>
                <a:lnTo>
                  <a:pt x="18526859" y="0"/>
                </a:lnTo>
              </a:path>
            </a:pathLst>
          </a:custGeom>
          <a:noFill/>
          <a:ln w="15706">
            <a:solidFill>
              <a:srgbClr val="295E9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96" name="object 5">
            <a:extLst>
              <a:ext uri="{FF2B5EF4-FFF2-40B4-BE49-F238E27FC236}">
                <a16:creationId xmlns="" xmlns:a16="http://schemas.microsoft.com/office/drawing/2014/main" id="{7372203B-4F55-4D5D-BCEC-55AE48BA1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793" y="182906"/>
            <a:ext cx="429347" cy="43031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197" name="object 6">
            <a:extLst>
              <a:ext uri="{FF2B5EF4-FFF2-40B4-BE49-F238E27FC236}">
                <a16:creationId xmlns="" xmlns:a16="http://schemas.microsoft.com/office/drawing/2014/main" id="{56261674-76E1-40B6-9C2E-5105C16B4132}"/>
              </a:ext>
            </a:extLst>
          </p:cNvPr>
          <p:cNvSpPr>
            <a:spLocks/>
          </p:cNvSpPr>
          <p:nvPr/>
        </p:nvSpPr>
        <p:spPr bwMode="auto">
          <a:xfrm>
            <a:off x="1881468" y="439936"/>
            <a:ext cx="34656" cy="34656"/>
          </a:xfrm>
          <a:custGeom>
            <a:avLst/>
            <a:gdLst>
              <a:gd name="T0" fmla="*/ 32918 w 56514"/>
              <a:gd name="T1" fmla="*/ 0 h 56515"/>
              <a:gd name="T2" fmla="*/ 20119 w 56514"/>
              <a:gd name="T3" fmla="*/ 2581 h 56515"/>
              <a:gd name="T4" fmla="*/ 9652 w 56514"/>
              <a:gd name="T5" fmla="*/ 9621 h 56515"/>
              <a:gd name="T6" fmla="*/ 2591 w 56514"/>
              <a:gd name="T7" fmla="*/ 20062 h 56515"/>
              <a:gd name="T8" fmla="*/ 0 w 56514"/>
              <a:gd name="T9" fmla="*/ 32850 h 56515"/>
              <a:gd name="T10" fmla="*/ 2591 w 56514"/>
              <a:gd name="T11" fmla="*/ 45649 h 56515"/>
              <a:gd name="T12" fmla="*/ 9652 w 56514"/>
              <a:gd name="T13" fmla="*/ 56111 h 56515"/>
              <a:gd name="T14" fmla="*/ 20119 w 56514"/>
              <a:gd name="T15" fmla="*/ 63171 h 56515"/>
              <a:gd name="T16" fmla="*/ 32918 w 56514"/>
              <a:gd name="T17" fmla="*/ 65763 h 56515"/>
              <a:gd name="T18" fmla="*/ 45699 w 56514"/>
              <a:gd name="T19" fmla="*/ 63171 h 56515"/>
              <a:gd name="T20" fmla="*/ 48894 w 56514"/>
              <a:gd name="T21" fmla="*/ 61010 h 56515"/>
              <a:gd name="T22" fmla="*/ 32918 w 56514"/>
              <a:gd name="T23" fmla="*/ 61010 h 56515"/>
              <a:gd name="T24" fmla="*/ 21946 w 56514"/>
              <a:gd name="T25" fmla="*/ 58794 h 56515"/>
              <a:gd name="T26" fmla="*/ 12993 w 56514"/>
              <a:gd name="T27" fmla="*/ 52752 h 56515"/>
              <a:gd name="T28" fmla="*/ 6962 w 56514"/>
              <a:gd name="T29" fmla="*/ 43799 h 56515"/>
              <a:gd name="T30" fmla="*/ 4751 w 56514"/>
              <a:gd name="T31" fmla="*/ 32850 h 56515"/>
              <a:gd name="T32" fmla="*/ 6962 w 56514"/>
              <a:gd name="T33" fmla="*/ 21892 h 56515"/>
              <a:gd name="T34" fmla="*/ 12993 w 56514"/>
              <a:gd name="T35" fmla="*/ 12923 h 56515"/>
              <a:gd name="T36" fmla="*/ 21946 w 56514"/>
              <a:gd name="T37" fmla="*/ 6864 h 56515"/>
              <a:gd name="T38" fmla="*/ 32918 w 56514"/>
              <a:gd name="T39" fmla="*/ 4641 h 56515"/>
              <a:gd name="T40" fmla="*/ 48756 w 56514"/>
              <a:gd name="T41" fmla="*/ 4641 h 56515"/>
              <a:gd name="T42" fmla="*/ 45699 w 56514"/>
              <a:gd name="T43" fmla="*/ 2581 h 56515"/>
              <a:gd name="T44" fmla="*/ 32918 w 56514"/>
              <a:gd name="T45" fmla="*/ 0 h 56515"/>
              <a:gd name="T46" fmla="*/ 48756 w 56514"/>
              <a:gd name="T47" fmla="*/ 4641 h 56515"/>
              <a:gd name="T48" fmla="*/ 32918 w 56514"/>
              <a:gd name="T49" fmla="*/ 4641 h 56515"/>
              <a:gd name="T50" fmla="*/ 43893 w 56514"/>
              <a:gd name="T51" fmla="*/ 6864 h 56515"/>
              <a:gd name="T52" fmla="*/ 52845 w 56514"/>
              <a:gd name="T53" fmla="*/ 12923 h 56515"/>
              <a:gd name="T54" fmla="*/ 58877 w 56514"/>
              <a:gd name="T55" fmla="*/ 21892 h 56515"/>
              <a:gd name="T56" fmla="*/ 61088 w 56514"/>
              <a:gd name="T57" fmla="*/ 32850 h 56515"/>
              <a:gd name="T58" fmla="*/ 58877 w 56514"/>
              <a:gd name="T59" fmla="*/ 43799 h 56515"/>
              <a:gd name="T60" fmla="*/ 52845 w 56514"/>
              <a:gd name="T61" fmla="*/ 52752 h 56515"/>
              <a:gd name="T62" fmla="*/ 43893 w 56514"/>
              <a:gd name="T63" fmla="*/ 58794 h 56515"/>
              <a:gd name="T64" fmla="*/ 32918 w 56514"/>
              <a:gd name="T65" fmla="*/ 61010 h 56515"/>
              <a:gd name="T66" fmla="*/ 48894 w 56514"/>
              <a:gd name="T67" fmla="*/ 61010 h 56515"/>
              <a:gd name="T68" fmla="*/ 56146 w 56514"/>
              <a:gd name="T69" fmla="*/ 56111 h 56515"/>
              <a:gd name="T70" fmla="*/ 63202 w 56514"/>
              <a:gd name="T71" fmla="*/ 45649 h 56515"/>
              <a:gd name="T72" fmla="*/ 65789 w 56514"/>
              <a:gd name="T73" fmla="*/ 32850 h 56515"/>
              <a:gd name="T74" fmla="*/ 63202 w 56514"/>
              <a:gd name="T75" fmla="*/ 20062 h 56515"/>
              <a:gd name="T76" fmla="*/ 56146 w 56514"/>
              <a:gd name="T77" fmla="*/ 9621 h 56515"/>
              <a:gd name="T78" fmla="*/ 48756 w 56514"/>
              <a:gd name="T79" fmla="*/ 4641 h 5651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6514" h="56515">
                <a:moveTo>
                  <a:pt x="28145" y="0"/>
                </a:moveTo>
                <a:lnTo>
                  <a:pt x="17201" y="2207"/>
                </a:lnTo>
                <a:lnTo>
                  <a:pt x="8253" y="8227"/>
                </a:lnTo>
                <a:lnTo>
                  <a:pt x="2215" y="17157"/>
                </a:lnTo>
                <a:lnTo>
                  <a:pt x="0" y="28093"/>
                </a:lnTo>
                <a:lnTo>
                  <a:pt x="2215" y="39037"/>
                </a:lnTo>
                <a:lnTo>
                  <a:pt x="8253" y="47985"/>
                </a:lnTo>
                <a:lnTo>
                  <a:pt x="17201" y="54023"/>
                </a:lnTo>
                <a:lnTo>
                  <a:pt x="28145" y="56239"/>
                </a:lnTo>
                <a:lnTo>
                  <a:pt x="39070" y="54023"/>
                </a:lnTo>
                <a:lnTo>
                  <a:pt x="41803" y="52176"/>
                </a:lnTo>
                <a:lnTo>
                  <a:pt x="28145" y="52176"/>
                </a:lnTo>
                <a:lnTo>
                  <a:pt x="18763" y="50280"/>
                </a:lnTo>
                <a:lnTo>
                  <a:pt x="11109" y="45113"/>
                </a:lnTo>
                <a:lnTo>
                  <a:pt x="5952" y="37457"/>
                </a:lnTo>
                <a:lnTo>
                  <a:pt x="4062" y="28093"/>
                </a:lnTo>
                <a:lnTo>
                  <a:pt x="5952" y="18722"/>
                </a:lnTo>
                <a:lnTo>
                  <a:pt x="11109" y="11052"/>
                </a:lnTo>
                <a:lnTo>
                  <a:pt x="18763" y="5870"/>
                </a:lnTo>
                <a:lnTo>
                  <a:pt x="28145" y="3968"/>
                </a:lnTo>
                <a:lnTo>
                  <a:pt x="41684" y="3968"/>
                </a:lnTo>
                <a:lnTo>
                  <a:pt x="39070" y="2207"/>
                </a:lnTo>
                <a:lnTo>
                  <a:pt x="28145" y="0"/>
                </a:lnTo>
                <a:close/>
              </a:path>
              <a:path w="56514" h="56515">
                <a:moveTo>
                  <a:pt x="41684" y="3968"/>
                </a:moveTo>
                <a:lnTo>
                  <a:pt x="28145" y="3968"/>
                </a:lnTo>
                <a:lnTo>
                  <a:pt x="37527" y="5870"/>
                </a:lnTo>
                <a:lnTo>
                  <a:pt x="45181" y="11052"/>
                </a:lnTo>
                <a:lnTo>
                  <a:pt x="50338" y="18722"/>
                </a:lnTo>
                <a:lnTo>
                  <a:pt x="52228" y="28093"/>
                </a:lnTo>
                <a:lnTo>
                  <a:pt x="50338" y="37457"/>
                </a:lnTo>
                <a:lnTo>
                  <a:pt x="45181" y="45113"/>
                </a:lnTo>
                <a:lnTo>
                  <a:pt x="37527" y="50280"/>
                </a:lnTo>
                <a:lnTo>
                  <a:pt x="28145" y="52176"/>
                </a:lnTo>
                <a:lnTo>
                  <a:pt x="41803" y="52176"/>
                </a:lnTo>
                <a:lnTo>
                  <a:pt x="48005" y="47985"/>
                </a:lnTo>
                <a:lnTo>
                  <a:pt x="54036" y="39037"/>
                </a:lnTo>
                <a:lnTo>
                  <a:pt x="56249" y="28093"/>
                </a:lnTo>
                <a:lnTo>
                  <a:pt x="54036" y="17157"/>
                </a:lnTo>
                <a:lnTo>
                  <a:pt x="48005" y="8227"/>
                </a:lnTo>
                <a:lnTo>
                  <a:pt x="41684" y="3968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98" name="object 7">
            <a:extLst>
              <a:ext uri="{FF2B5EF4-FFF2-40B4-BE49-F238E27FC236}">
                <a16:creationId xmlns="" xmlns:a16="http://schemas.microsoft.com/office/drawing/2014/main" id="{575EA58F-1388-454E-931E-848D68EC3A63}"/>
              </a:ext>
            </a:extLst>
          </p:cNvPr>
          <p:cNvSpPr>
            <a:spLocks/>
          </p:cNvSpPr>
          <p:nvPr/>
        </p:nvSpPr>
        <p:spPr bwMode="auto">
          <a:xfrm>
            <a:off x="1891095" y="452451"/>
            <a:ext cx="15403" cy="19253"/>
          </a:xfrm>
          <a:custGeom>
            <a:avLst/>
            <a:gdLst>
              <a:gd name="T0" fmla="*/ 11999 w 25400"/>
              <a:gd name="T1" fmla="*/ 0 h 31750"/>
              <a:gd name="T2" fmla="*/ 0 w 25400"/>
              <a:gd name="T3" fmla="*/ 0 h 31750"/>
              <a:gd name="T4" fmla="*/ 0 w 25400"/>
              <a:gd name="T5" fmla="*/ 31423 h 31750"/>
              <a:gd name="T6" fmla="*/ 5675 w 25400"/>
              <a:gd name="T7" fmla="*/ 31423 h 31750"/>
              <a:gd name="T8" fmla="*/ 5675 w 25400"/>
              <a:gd name="T9" fmla="*/ 18292 h 31750"/>
              <a:gd name="T10" fmla="*/ 16472 w 25400"/>
              <a:gd name="T11" fmla="*/ 18292 h 31750"/>
              <a:gd name="T12" fmla="*/ 15633 w 25400"/>
              <a:gd name="T13" fmla="*/ 17570 h 31750"/>
              <a:gd name="T14" fmla="*/ 21266 w 25400"/>
              <a:gd name="T15" fmla="*/ 14669 h 31750"/>
              <a:gd name="T16" fmla="*/ 21701 w 25400"/>
              <a:gd name="T17" fmla="*/ 13277 h 31750"/>
              <a:gd name="T18" fmla="*/ 5675 w 25400"/>
              <a:gd name="T19" fmla="*/ 13277 h 31750"/>
              <a:gd name="T20" fmla="*/ 5675 w 25400"/>
              <a:gd name="T21" fmla="*/ 5329 h 31750"/>
              <a:gd name="T22" fmla="*/ 22239 w 25400"/>
              <a:gd name="T23" fmla="*/ 5329 h 31750"/>
              <a:gd name="T24" fmla="*/ 21884 w 25400"/>
              <a:gd name="T25" fmla="*/ 3863 h 31750"/>
              <a:gd name="T26" fmla="*/ 18564 w 25400"/>
              <a:gd name="T27" fmla="*/ 848 h 31750"/>
              <a:gd name="T28" fmla="*/ 11999 w 25400"/>
              <a:gd name="T29" fmla="*/ 0 h 31750"/>
              <a:gd name="T30" fmla="*/ 16472 w 25400"/>
              <a:gd name="T31" fmla="*/ 18292 h 31750"/>
              <a:gd name="T32" fmla="*/ 6837 w 25400"/>
              <a:gd name="T33" fmla="*/ 18292 h 31750"/>
              <a:gd name="T34" fmla="*/ 9727 w 25400"/>
              <a:gd name="T35" fmla="*/ 18680 h 31750"/>
              <a:gd name="T36" fmla="*/ 11465 w 25400"/>
              <a:gd name="T37" fmla="*/ 19999 h 31750"/>
              <a:gd name="T38" fmla="*/ 14470 w 25400"/>
              <a:gd name="T39" fmla="*/ 24596 h 31750"/>
              <a:gd name="T40" fmla="*/ 18564 w 25400"/>
              <a:gd name="T41" fmla="*/ 31423 h 31750"/>
              <a:gd name="T42" fmla="*/ 25402 w 25400"/>
              <a:gd name="T43" fmla="*/ 31423 h 31750"/>
              <a:gd name="T44" fmla="*/ 21967 w 25400"/>
              <a:gd name="T45" fmla="*/ 25318 h 31750"/>
              <a:gd name="T46" fmla="*/ 18721 w 25400"/>
              <a:gd name="T47" fmla="*/ 20229 h 31750"/>
              <a:gd name="T48" fmla="*/ 16472 w 25400"/>
              <a:gd name="T49" fmla="*/ 18292 h 31750"/>
              <a:gd name="T50" fmla="*/ 22239 w 25400"/>
              <a:gd name="T51" fmla="*/ 5329 h 31750"/>
              <a:gd name="T52" fmla="*/ 10156 w 25400"/>
              <a:gd name="T53" fmla="*/ 5329 h 31750"/>
              <a:gd name="T54" fmla="*/ 14324 w 25400"/>
              <a:gd name="T55" fmla="*/ 5444 h 31750"/>
              <a:gd name="T56" fmla="*/ 16449 w 25400"/>
              <a:gd name="T57" fmla="*/ 6638 h 31750"/>
              <a:gd name="T58" fmla="*/ 17224 w 25400"/>
              <a:gd name="T59" fmla="*/ 9224 h 31750"/>
              <a:gd name="T60" fmla="*/ 16638 w 25400"/>
              <a:gd name="T61" fmla="*/ 11580 h 31750"/>
              <a:gd name="T62" fmla="*/ 15057 w 25400"/>
              <a:gd name="T63" fmla="*/ 12889 h 31750"/>
              <a:gd name="T64" fmla="*/ 9926 w 25400"/>
              <a:gd name="T65" fmla="*/ 13277 h 31750"/>
              <a:gd name="T66" fmla="*/ 21701 w 25400"/>
              <a:gd name="T67" fmla="*/ 13277 h 31750"/>
              <a:gd name="T68" fmla="*/ 23088 w 25400"/>
              <a:gd name="T69" fmla="*/ 8837 h 31750"/>
              <a:gd name="T70" fmla="*/ 22239 w 25400"/>
              <a:gd name="T71" fmla="*/ 5329 h 3175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5400" h="31750">
                <a:moveTo>
                  <a:pt x="11999" y="0"/>
                </a:moveTo>
                <a:lnTo>
                  <a:pt x="0" y="0"/>
                </a:lnTo>
                <a:lnTo>
                  <a:pt x="0" y="31423"/>
                </a:lnTo>
                <a:lnTo>
                  <a:pt x="5675" y="31423"/>
                </a:lnTo>
                <a:lnTo>
                  <a:pt x="5675" y="18292"/>
                </a:lnTo>
                <a:lnTo>
                  <a:pt x="16472" y="18292"/>
                </a:lnTo>
                <a:lnTo>
                  <a:pt x="15633" y="17570"/>
                </a:lnTo>
                <a:lnTo>
                  <a:pt x="21266" y="14669"/>
                </a:lnTo>
                <a:lnTo>
                  <a:pt x="21701" y="13277"/>
                </a:lnTo>
                <a:lnTo>
                  <a:pt x="5675" y="13277"/>
                </a:lnTo>
                <a:lnTo>
                  <a:pt x="5675" y="5329"/>
                </a:lnTo>
                <a:lnTo>
                  <a:pt x="22239" y="5329"/>
                </a:lnTo>
                <a:lnTo>
                  <a:pt x="21884" y="3863"/>
                </a:lnTo>
                <a:lnTo>
                  <a:pt x="18564" y="848"/>
                </a:lnTo>
                <a:lnTo>
                  <a:pt x="11999" y="0"/>
                </a:lnTo>
                <a:close/>
              </a:path>
              <a:path w="25400" h="31750">
                <a:moveTo>
                  <a:pt x="16472" y="18292"/>
                </a:moveTo>
                <a:lnTo>
                  <a:pt x="6837" y="18292"/>
                </a:lnTo>
                <a:lnTo>
                  <a:pt x="9727" y="18680"/>
                </a:lnTo>
                <a:lnTo>
                  <a:pt x="11465" y="19999"/>
                </a:lnTo>
                <a:lnTo>
                  <a:pt x="14470" y="24596"/>
                </a:lnTo>
                <a:lnTo>
                  <a:pt x="18564" y="31423"/>
                </a:lnTo>
                <a:lnTo>
                  <a:pt x="25402" y="31423"/>
                </a:lnTo>
                <a:lnTo>
                  <a:pt x="21967" y="25318"/>
                </a:lnTo>
                <a:lnTo>
                  <a:pt x="18721" y="20229"/>
                </a:lnTo>
                <a:lnTo>
                  <a:pt x="16472" y="18292"/>
                </a:lnTo>
                <a:close/>
              </a:path>
              <a:path w="25400" h="31750">
                <a:moveTo>
                  <a:pt x="22239" y="5329"/>
                </a:moveTo>
                <a:lnTo>
                  <a:pt x="10156" y="5329"/>
                </a:lnTo>
                <a:lnTo>
                  <a:pt x="14324" y="5444"/>
                </a:lnTo>
                <a:lnTo>
                  <a:pt x="16449" y="6638"/>
                </a:lnTo>
                <a:lnTo>
                  <a:pt x="17224" y="9224"/>
                </a:lnTo>
                <a:lnTo>
                  <a:pt x="16638" y="11580"/>
                </a:lnTo>
                <a:lnTo>
                  <a:pt x="15057" y="12889"/>
                </a:lnTo>
                <a:lnTo>
                  <a:pt x="9926" y="13277"/>
                </a:lnTo>
                <a:lnTo>
                  <a:pt x="21701" y="13277"/>
                </a:lnTo>
                <a:lnTo>
                  <a:pt x="23088" y="8837"/>
                </a:lnTo>
                <a:lnTo>
                  <a:pt x="22239" y="532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F97E441F-5AA0-42A6-8806-41B9D8285100}"/>
              </a:ext>
            </a:extLst>
          </p:cNvPr>
          <p:cNvSpPr txBox="1"/>
          <p:nvPr/>
        </p:nvSpPr>
        <p:spPr>
          <a:xfrm>
            <a:off x="1105564" y="265695"/>
            <a:ext cx="1839646" cy="305451"/>
          </a:xfrm>
          <a:prstGeom prst="rect">
            <a:avLst/>
          </a:prstGeom>
        </p:spPr>
        <p:txBody>
          <a:bodyPr lIns="0" tIns="10397" rIns="0" bIns="0">
            <a:spAutoFit/>
          </a:bodyPr>
          <a:lstStyle/>
          <a:p>
            <a:pPr marL="7701" marR="0" lvl="0" indent="0" algn="l" defTabSz="914400" rtl="0" eaLnBrk="1" fontAlgn="auto" latinLnBrk="0" hangingPunct="1">
              <a:lnSpc>
                <a:spcPts val="1082"/>
              </a:lnSpc>
              <a:spcBef>
                <a:spcPts val="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970" b="1" i="0" u="none" strike="noStrike" kern="1200" cap="none" spc="3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Helvetica-Bold"/>
                <a:ea typeface="+mn-ea"/>
                <a:cs typeface="Helvetica-Bold"/>
              </a:rPr>
              <a:t>RV Institute of</a:t>
            </a:r>
          </a:p>
          <a:p>
            <a:pPr marL="7701" marR="0" lvl="0" indent="0" algn="l" defTabSz="914400" rtl="0" eaLnBrk="1" fontAlgn="auto" latinLnBrk="0" hangingPunct="1">
              <a:lnSpc>
                <a:spcPts val="1082"/>
              </a:lnSpc>
              <a:spcBef>
                <a:spcPts val="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970" b="1" i="0" u="none" strike="noStrike" kern="1200" cap="none" spc="3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Helvetica-Bold"/>
                <a:ea typeface="+mn-ea"/>
                <a:cs typeface="Helvetica-Bold"/>
              </a:rPr>
              <a:t>Management</a:t>
            </a:r>
          </a:p>
        </p:txBody>
      </p:sp>
      <p:sp>
        <p:nvSpPr>
          <p:cNvPr id="8200" name="object 9">
            <a:extLst>
              <a:ext uri="{FF2B5EF4-FFF2-40B4-BE49-F238E27FC236}">
                <a16:creationId xmlns="" xmlns:a16="http://schemas.microsoft.com/office/drawing/2014/main" id="{111FA5A0-78D8-4B46-BB9D-25F1F4667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0034" y="160031"/>
            <a:ext cx="7011285" cy="499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316" rIns="0" bIns="0">
            <a:spAutoFit/>
          </a:bodyPr>
          <a:lstStyle>
            <a:lvl1pPr marL="127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>
                <a:tab pos="6483350" algn="l"/>
              </a:tabLst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layfair Display" charset="0"/>
                <a:ea typeface="ＭＳ Ｐゴシック" panose="020B0600070205080204" pitchFamily="34" charset="-128"/>
                <a:cs typeface="+mn-cs"/>
              </a:rPr>
              <a:t>                      Infrastructure</a:t>
            </a:r>
          </a:p>
        </p:txBody>
      </p:sp>
      <p:sp>
        <p:nvSpPr>
          <p:cNvPr id="8201" name="Title 10">
            <a:extLst>
              <a:ext uri="{FF2B5EF4-FFF2-40B4-BE49-F238E27FC236}">
                <a16:creationId xmlns="" xmlns:a16="http://schemas.microsoft.com/office/drawing/2014/main" id="{97FA32EE-CC92-4880-9B06-8B5C6B746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1319" y="247404"/>
            <a:ext cx="2497920" cy="288304"/>
          </a:xfrm>
        </p:spPr>
        <p:txBody>
          <a:bodyPr>
            <a:noAutofit/>
          </a:bodyPr>
          <a:lstStyle/>
          <a:p>
            <a:pPr algn="r" eaLnBrk="1" hangingPunct="1"/>
            <a:r>
              <a:rPr lang="en-US" altLang="en-US" sz="1800" dirty="0">
                <a:latin typeface="Playfair Display" charset="0"/>
                <a:ea typeface="ＭＳ Ｐゴシック" panose="020B0600070205080204" pitchFamily="34" charset="-128"/>
              </a:rPr>
              <a:t>Go, change the world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EF9A172-63C0-42C9-A11E-A6042D818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09DEC6-9955-456B-805D-6E93D956DC93}" type="datetime1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13/04/2023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ACC32AB-6EA9-47E1-AD32-A2E9C8116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IQAC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143E890-DE2E-4426-A4C4-A9E1CA41E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A5EC6-655E-4D9B-B7D6-9B3D4DCE689E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005" y="3863304"/>
            <a:ext cx="5874721" cy="2500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005" y="811673"/>
            <a:ext cx="5898968" cy="29522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2" y="765029"/>
            <a:ext cx="5785221" cy="2972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2" y="3836575"/>
            <a:ext cx="5785221" cy="25298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1786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A3EC2-907F-49FB-A0FA-1912C1FF621C}" type="datetime1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13/04/2023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IQAC Presentation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A5EC6-655E-4D9B-B7D6-9B3D4DCE689E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87" y="681006"/>
            <a:ext cx="5388902" cy="27479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Content Placeholder 1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389" y="658008"/>
            <a:ext cx="5524309" cy="27479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240" y="3429001"/>
            <a:ext cx="5524309" cy="27847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87" y="3466695"/>
            <a:ext cx="5388902" cy="2747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TextBox 22"/>
          <p:cNvSpPr txBox="1"/>
          <p:nvPr/>
        </p:nvSpPr>
        <p:spPr>
          <a:xfrm>
            <a:off x="4611112" y="-42466"/>
            <a:ext cx="4720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Infrastructure</a:t>
            </a:r>
          </a:p>
        </p:txBody>
      </p:sp>
    </p:spTree>
    <p:extLst>
      <p:ext uri="{BB962C8B-B14F-4D97-AF65-F5344CB8AC3E}">
        <p14:creationId xmlns:p14="http://schemas.microsoft.com/office/powerpoint/2010/main" val="153499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5223331-66E5-4382-A84D-81AF1ACA62D7}"/>
              </a:ext>
            </a:extLst>
          </p:cNvPr>
          <p:cNvSpPr/>
          <p:nvPr/>
        </p:nvSpPr>
        <p:spPr>
          <a:xfrm>
            <a:off x="856" y="0"/>
            <a:ext cx="12191144" cy="6858000"/>
          </a:xfrm>
          <a:prstGeom prst="rect">
            <a:avLst/>
          </a:prstGeom>
          <a:solidFill>
            <a:schemeClr val="lt1">
              <a:alpha val="99000"/>
            </a:schemeClr>
          </a:solidFill>
          <a:ln w="76200">
            <a:solidFill>
              <a:srgbClr val="295E9D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IN" sz="1092" dirty="0">
              <a:solidFill>
                <a:srgbClr val="295E9D"/>
              </a:solidFill>
            </a:endParaRPr>
          </a:p>
        </p:txBody>
      </p:sp>
      <p:sp>
        <p:nvSpPr>
          <p:cNvPr id="8195" name="object 4">
            <a:extLst>
              <a:ext uri="{FF2B5EF4-FFF2-40B4-BE49-F238E27FC236}">
                <a16:creationId xmlns="" xmlns:a16="http://schemas.microsoft.com/office/drawing/2014/main" id="{DE37AA12-5E04-476A-B578-5E1B79677996}"/>
              </a:ext>
            </a:extLst>
          </p:cNvPr>
          <p:cNvSpPr>
            <a:spLocks/>
          </p:cNvSpPr>
          <p:nvPr/>
        </p:nvSpPr>
        <p:spPr bwMode="auto">
          <a:xfrm>
            <a:off x="611718" y="722959"/>
            <a:ext cx="11235221" cy="0"/>
          </a:xfrm>
          <a:custGeom>
            <a:avLst/>
            <a:gdLst>
              <a:gd name="T0" fmla="*/ 0 w 18527395"/>
              <a:gd name="T1" fmla="*/ 18531297 w 1852739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527395">
                <a:moveTo>
                  <a:pt x="0" y="0"/>
                </a:moveTo>
                <a:lnTo>
                  <a:pt x="18526859" y="0"/>
                </a:lnTo>
              </a:path>
            </a:pathLst>
          </a:custGeom>
          <a:noFill/>
          <a:ln w="15706">
            <a:solidFill>
              <a:srgbClr val="295E9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 sz="1092"/>
          </a:p>
        </p:txBody>
      </p:sp>
      <p:sp>
        <p:nvSpPr>
          <p:cNvPr id="8196" name="object 5">
            <a:extLst>
              <a:ext uri="{FF2B5EF4-FFF2-40B4-BE49-F238E27FC236}">
                <a16:creationId xmlns="" xmlns:a16="http://schemas.microsoft.com/office/drawing/2014/main" id="{7372203B-4F55-4D5D-BCEC-55AE48BA1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793" y="182906"/>
            <a:ext cx="429347" cy="43031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092"/>
          </a:p>
        </p:txBody>
      </p:sp>
      <p:sp>
        <p:nvSpPr>
          <p:cNvPr id="8197" name="object 6">
            <a:extLst>
              <a:ext uri="{FF2B5EF4-FFF2-40B4-BE49-F238E27FC236}">
                <a16:creationId xmlns="" xmlns:a16="http://schemas.microsoft.com/office/drawing/2014/main" id="{56261674-76E1-40B6-9C2E-5105C16B4132}"/>
              </a:ext>
            </a:extLst>
          </p:cNvPr>
          <p:cNvSpPr>
            <a:spLocks/>
          </p:cNvSpPr>
          <p:nvPr/>
        </p:nvSpPr>
        <p:spPr bwMode="auto">
          <a:xfrm>
            <a:off x="1881468" y="439936"/>
            <a:ext cx="34656" cy="34656"/>
          </a:xfrm>
          <a:custGeom>
            <a:avLst/>
            <a:gdLst>
              <a:gd name="T0" fmla="*/ 32918 w 56514"/>
              <a:gd name="T1" fmla="*/ 0 h 56515"/>
              <a:gd name="T2" fmla="*/ 20119 w 56514"/>
              <a:gd name="T3" fmla="*/ 2581 h 56515"/>
              <a:gd name="T4" fmla="*/ 9652 w 56514"/>
              <a:gd name="T5" fmla="*/ 9621 h 56515"/>
              <a:gd name="T6" fmla="*/ 2591 w 56514"/>
              <a:gd name="T7" fmla="*/ 20062 h 56515"/>
              <a:gd name="T8" fmla="*/ 0 w 56514"/>
              <a:gd name="T9" fmla="*/ 32850 h 56515"/>
              <a:gd name="T10" fmla="*/ 2591 w 56514"/>
              <a:gd name="T11" fmla="*/ 45649 h 56515"/>
              <a:gd name="T12" fmla="*/ 9652 w 56514"/>
              <a:gd name="T13" fmla="*/ 56111 h 56515"/>
              <a:gd name="T14" fmla="*/ 20119 w 56514"/>
              <a:gd name="T15" fmla="*/ 63171 h 56515"/>
              <a:gd name="T16" fmla="*/ 32918 w 56514"/>
              <a:gd name="T17" fmla="*/ 65763 h 56515"/>
              <a:gd name="T18" fmla="*/ 45699 w 56514"/>
              <a:gd name="T19" fmla="*/ 63171 h 56515"/>
              <a:gd name="T20" fmla="*/ 48894 w 56514"/>
              <a:gd name="T21" fmla="*/ 61010 h 56515"/>
              <a:gd name="T22" fmla="*/ 32918 w 56514"/>
              <a:gd name="T23" fmla="*/ 61010 h 56515"/>
              <a:gd name="T24" fmla="*/ 21946 w 56514"/>
              <a:gd name="T25" fmla="*/ 58794 h 56515"/>
              <a:gd name="T26" fmla="*/ 12993 w 56514"/>
              <a:gd name="T27" fmla="*/ 52752 h 56515"/>
              <a:gd name="T28" fmla="*/ 6962 w 56514"/>
              <a:gd name="T29" fmla="*/ 43799 h 56515"/>
              <a:gd name="T30" fmla="*/ 4751 w 56514"/>
              <a:gd name="T31" fmla="*/ 32850 h 56515"/>
              <a:gd name="T32" fmla="*/ 6962 w 56514"/>
              <a:gd name="T33" fmla="*/ 21892 h 56515"/>
              <a:gd name="T34" fmla="*/ 12993 w 56514"/>
              <a:gd name="T35" fmla="*/ 12923 h 56515"/>
              <a:gd name="T36" fmla="*/ 21946 w 56514"/>
              <a:gd name="T37" fmla="*/ 6864 h 56515"/>
              <a:gd name="T38" fmla="*/ 32918 w 56514"/>
              <a:gd name="T39" fmla="*/ 4641 h 56515"/>
              <a:gd name="T40" fmla="*/ 48756 w 56514"/>
              <a:gd name="T41" fmla="*/ 4641 h 56515"/>
              <a:gd name="T42" fmla="*/ 45699 w 56514"/>
              <a:gd name="T43" fmla="*/ 2581 h 56515"/>
              <a:gd name="T44" fmla="*/ 32918 w 56514"/>
              <a:gd name="T45" fmla="*/ 0 h 56515"/>
              <a:gd name="T46" fmla="*/ 48756 w 56514"/>
              <a:gd name="T47" fmla="*/ 4641 h 56515"/>
              <a:gd name="T48" fmla="*/ 32918 w 56514"/>
              <a:gd name="T49" fmla="*/ 4641 h 56515"/>
              <a:gd name="T50" fmla="*/ 43893 w 56514"/>
              <a:gd name="T51" fmla="*/ 6864 h 56515"/>
              <a:gd name="T52" fmla="*/ 52845 w 56514"/>
              <a:gd name="T53" fmla="*/ 12923 h 56515"/>
              <a:gd name="T54" fmla="*/ 58877 w 56514"/>
              <a:gd name="T55" fmla="*/ 21892 h 56515"/>
              <a:gd name="T56" fmla="*/ 61088 w 56514"/>
              <a:gd name="T57" fmla="*/ 32850 h 56515"/>
              <a:gd name="T58" fmla="*/ 58877 w 56514"/>
              <a:gd name="T59" fmla="*/ 43799 h 56515"/>
              <a:gd name="T60" fmla="*/ 52845 w 56514"/>
              <a:gd name="T61" fmla="*/ 52752 h 56515"/>
              <a:gd name="T62" fmla="*/ 43893 w 56514"/>
              <a:gd name="T63" fmla="*/ 58794 h 56515"/>
              <a:gd name="T64" fmla="*/ 32918 w 56514"/>
              <a:gd name="T65" fmla="*/ 61010 h 56515"/>
              <a:gd name="T66" fmla="*/ 48894 w 56514"/>
              <a:gd name="T67" fmla="*/ 61010 h 56515"/>
              <a:gd name="T68" fmla="*/ 56146 w 56514"/>
              <a:gd name="T69" fmla="*/ 56111 h 56515"/>
              <a:gd name="T70" fmla="*/ 63202 w 56514"/>
              <a:gd name="T71" fmla="*/ 45649 h 56515"/>
              <a:gd name="T72" fmla="*/ 65789 w 56514"/>
              <a:gd name="T73" fmla="*/ 32850 h 56515"/>
              <a:gd name="T74" fmla="*/ 63202 w 56514"/>
              <a:gd name="T75" fmla="*/ 20062 h 56515"/>
              <a:gd name="T76" fmla="*/ 56146 w 56514"/>
              <a:gd name="T77" fmla="*/ 9621 h 56515"/>
              <a:gd name="T78" fmla="*/ 48756 w 56514"/>
              <a:gd name="T79" fmla="*/ 4641 h 5651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6514" h="56515">
                <a:moveTo>
                  <a:pt x="28145" y="0"/>
                </a:moveTo>
                <a:lnTo>
                  <a:pt x="17201" y="2207"/>
                </a:lnTo>
                <a:lnTo>
                  <a:pt x="8253" y="8227"/>
                </a:lnTo>
                <a:lnTo>
                  <a:pt x="2215" y="17157"/>
                </a:lnTo>
                <a:lnTo>
                  <a:pt x="0" y="28093"/>
                </a:lnTo>
                <a:lnTo>
                  <a:pt x="2215" y="39037"/>
                </a:lnTo>
                <a:lnTo>
                  <a:pt x="8253" y="47985"/>
                </a:lnTo>
                <a:lnTo>
                  <a:pt x="17201" y="54023"/>
                </a:lnTo>
                <a:lnTo>
                  <a:pt x="28145" y="56239"/>
                </a:lnTo>
                <a:lnTo>
                  <a:pt x="39070" y="54023"/>
                </a:lnTo>
                <a:lnTo>
                  <a:pt x="41803" y="52176"/>
                </a:lnTo>
                <a:lnTo>
                  <a:pt x="28145" y="52176"/>
                </a:lnTo>
                <a:lnTo>
                  <a:pt x="18763" y="50280"/>
                </a:lnTo>
                <a:lnTo>
                  <a:pt x="11109" y="45113"/>
                </a:lnTo>
                <a:lnTo>
                  <a:pt x="5952" y="37457"/>
                </a:lnTo>
                <a:lnTo>
                  <a:pt x="4062" y="28093"/>
                </a:lnTo>
                <a:lnTo>
                  <a:pt x="5952" y="18722"/>
                </a:lnTo>
                <a:lnTo>
                  <a:pt x="11109" y="11052"/>
                </a:lnTo>
                <a:lnTo>
                  <a:pt x="18763" y="5870"/>
                </a:lnTo>
                <a:lnTo>
                  <a:pt x="28145" y="3968"/>
                </a:lnTo>
                <a:lnTo>
                  <a:pt x="41684" y="3968"/>
                </a:lnTo>
                <a:lnTo>
                  <a:pt x="39070" y="2207"/>
                </a:lnTo>
                <a:lnTo>
                  <a:pt x="28145" y="0"/>
                </a:lnTo>
                <a:close/>
              </a:path>
              <a:path w="56514" h="56515">
                <a:moveTo>
                  <a:pt x="41684" y="3968"/>
                </a:moveTo>
                <a:lnTo>
                  <a:pt x="28145" y="3968"/>
                </a:lnTo>
                <a:lnTo>
                  <a:pt x="37527" y="5870"/>
                </a:lnTo>
                <a:lnTo>
                  <a:pt x="45181" y="11052"/>
                </a:lnTo>
                <a:lnTo>
                  <a:pt x="50338" y="18722"/>
                </a:lnTo>
                <a:lnTo>
                  <a:pt x="52228" y="28093"/>
                </a:lnTo>
                <a:lnTo>
                  <a:pt x="50338" y="37457"/>
                </a:lnTo>
                <a:lnTo>
                  <a:pt x="45181" y="45113"/>
                </a:lnTo>
                <a:lnTo>
                  <a:pt x="37527" y="50280"/>
                </a:lnTo>
                <a:lnTo>
                  <a:pt x="28145" y="52176"/>
                </a:lnTo>
                <a:lnTo>
                  <a:pt x="41803" y="52176"/>
                </a:lnTo>
                <a:lnTo>
                  <a:pt x="48005" y="47985"/>
                </a:lnTo>
                <a:lnTo>
                  <a:pt x="54036" y="39037"/>
                </a:lnTo>
                <a:lnTo>
                  <a:pt x="56249" y="28093"/>
                </a:lnTo>
                <a:lnTo>
                  <a:pt x="54036" y="17157"/>
                </a:lnTo>
                <a:lnTo>
                  <a:pt x="48005" y="8227"/>
                </a:lnTo>
                <a:lnTo>
                  <a:pt x="41684" y="3968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 sz="1092"/>
          </a:p>
        </p:txBody>
      </p:sp>
      <p:sp>
        <p:nvSpPr>
          <p:cNvPr id="8198" name="object 7">
            <a:extLst>
              <a:ext uri="{FF2B5EF4-FFF2-40B4-BE49-F238E27FC236}">
                <a16:creationId xmlns="" xmlns:a16="http://schemas.microsoft.com/office/drawing/2014/main" id="{575EA58F-1388-454E-931E-848D68EC3A63}"/>
              </a:ext>
            </a:extLst>
          </p:cNvPr>
          <p:cNvSpPr>
            <a:spLocks/>
          </p:cNvSpPr>
          <p:nvPr/>
        </p:nvSpPr>
        <p:spPr bwMode="auto">
          <a:xfrm>
            <a:off x="1891095" y="452451"/>
            <a:ext cx="15403" cy="19253"/>
          </a:xfrm>
          <a:custGeom>
            <a:avLst/>
            <a:gdLst>
              <a:gd name="T0" fmla="*/ 11999 w 25400"/>
              <a:gd name="T1" fmla="*/ 0 h 31750"/>
              <a:gd name="T2" fmla="*/ 0 w 25400"/>
              <a:gd name="T3" fmla="*/ 0 h 31750"/>
              <a:gd name="T4" fmla="*/ 0 w 25400"/>
              <a:gd name="T5" fmla="*/ 31423 h 31750"/>
              <a:gd name="T6" fmla="*/ 5675 w 25400"/>
              <a:gd name="T7" fmla="*/ 31423 h 31750"/>
              <a:gd name="T8" fmla="*/ 5675 w 25400"/>
              <a:gd name="T9" fmla="*/ 18292 h 31750"/>
              <a:gd name="T10" fmla="*/ 16472 w 25400"/>
              <a:gd name="T11" fmla="*/ 18292 h 31750"/>
              <a:gd name="T12" fmla="*/ 15633 w 25400"/>
              <a:gd name="T13" fmla="*/ 17570 h 31750"/>
              <a:gd name="T14" fmla="*/ 21266 w 25400"/>
              <a:gd name="T15" fmla="*/ 14669 h 31750"/>
              <a:gd name="T16" fmla="*/ 21701 w 25400"/>
              <a:gd name="T17" fmla="*/ 13277 h 31750"/>
              <a:gd name="T18" fmla="*/ 5675 w 25400"/>
              <a:gd name="T19" fmla="*/ 13277 h 31750"/>
              <a:gd name="T20" fmla="*/ 5675 w 25400"/>
              <a:gd name="T21" fmla="*/ 5329 h 31750"/>
              <a:gd name="T22" fmla="*/ 22239 w 25400"/>
              <a:gd name="T23" fmla="*/ 5329 h 31750"/>
              <a:gd name="T24" fmla="*/ 21884 w 25400"/>
              <a:gd name="T25" fmla="*/ 3863 h 31750"/>
              <a:gd name="T26" fmla="*/ 18564 w 25400"/>
              <a:gd name="T27" fmla="*/ 848 h 31750"/>
              <a:gd name="T28" fmla="*/ 11999 w 25400"/>
              <a:gd name="T29" fmla="*/ 0 h 31750"/>
              <a:gd name="T30" fmla="*/ 16472 w 25400"/>
              <a:gd name="T31" fmla="*/ 18292 h 31750"/>
              <a:gd name="T32" fmla="*/ 6837 w 25400"/>
              <a:gd name="T33" fmla="*/ 18292 h 31750"/>
              <a:gd name="T34" fmla="*/ 9727 w 25400"/>
              <a:gd name="T35" fmla="*/ 18680 h 31750"/>
              <a:gd name="T36" fmla="*/ 11465 w 25400"/>
              <a:gd name="T37" fmla="*/ 19999 h 31750"/>
              <a:gd name="T38" fmla="*/ 14470 w 25400"/>
              <a:gd name="T39" fmla="*/ 24596 h 31750"/>
              <a:gd name="T40" fmla="*/ 18564 w 25400"/>
              <a:gd name="T41" fmla="*/ 31423 h 31750"/>
              <a:gd name="T42" fmla="*/ 25402 w 25400"/>
              <a:gd name="T43" fmla="*/ 31423 h 31750"/>
              <a:gd name="T44" fmla="*/ 21967 w 25400"/>
              <a:gd name="T45" fmla="*/ 25318 h 31750"/>
              <a:gd name="T46" fmla="*/ 18721 w 25400"/>
              <a:gd name="T47" fmla="*/ 20229 h 31750"/>
              <a:gd name="T48" fmla="*/ 16472 w 25400"/>
              <a:gd name="T49" fmla="*/ 18292 h 31750"/>
              <a:gd name="T50" fmla="*/ 22239 w 25400"/>
              <a:gd name="T51" fmla="*/ 5329 h 31750"/>
              <a:gd name="T52" fmla="*/ 10156 w 25400"/>
              <a:gd name="T53" fmla="*/ 5329 h 31750"/>
              <a:gd name="T54" fmla="*/ 14324 w 25400"/>
              <a:gd name="T55" fmla="*/ 5444 h 31750"/>
              <a:gd name="T56" fmla="*/ 16449 w 25400"/>
              <a:gd name="T57" fmla="*/ 6638 h 31750"/>
              <a:gd name="T58" fmla="*/ 17224 w 25400"/>
              <a:gd name="T59" fmla="*/ 9224 h 31750"/>
              <a:gd name="T60" fmla="*/ 16638 w 25400"/>
              <a:gd name="T61" fmla="*/ 11580 h 31750"/>
              <a:gd name="T62" fmla="*/ 15057 w 25400"/>
              <a:gd name="T63" fmla="*/ 12889 h 31750"/>
              <a:gd name="T64" fmla="*/ 9926 w 25400"/>
              <a:gd name="T65" fmla="*/ 13277 h 31750"/>
              <a:gd name="T66" fmla="*/ 21701 w 25400"/>
              <a:gd name="T67" fmla="*/ 13277 h 31750"/>
              <a:gd name="T68" fmla="*/ 23088 w 25400"/>
              <a:gd name="T69" fmla="*/ 8837 h 31750"/>
              <a:gd name="T70" fmla="*/ 22239 w 25400"/>
              <a:gd name="T71" fmla="*/ 5329 h 3175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5400" h="31750">
                <a:moveTo>
                  <a:pt x="11999" y="0"/>
                </a:moveTo>
                <a:lnTo>
                  <a:pt x="0" y="0"/>
                </a:lnTo>
                <a:lnTo>
                  <a:pt x="0" y="31423"/>
                </a:lnTo>
                <a:lnTo>
                  <a:pt x="5675" y="31423"/>
                </a:lnTo>
                <a:lnTo>
                  <a:pt x="5675" y="18292"/>
                </a:lnTo>
                <a:lnTo>
                  <a:pt x="16472" y="18292"/>
                </a:lnTo>
                <a:lnTo>
                  <a:pt x="15633" y="17570"/>
                </a:lnTo>
                <a:lnTo>
                  <a:pt x="21266" y="14669"/>
                </a:lnTo>
                <a:lnTo>
                  <a:pt x="21701" y="13277"/>
                </a:lnTo>
                <a:lnTo>
                  <a:pt x="5675" y="13277"/>
                </a:lnTo>
                <a:lnTo>
                  <a:pt x="5675" y="5329"/>
                </a:lnTo>
                <a:lnTo>
                  <a:pt x="22239" y="5329"/>
                </a:lnTo>
                <a:lnTo>
                  <a:pt x="21884" y="3863"/>
                </a:lnTo>
                <a:lnTo>
                  <a:pt x="18564" y="848"/>
                </a:lnTo>
                <a:lnTo>
                  <a:pt x="11999" y="0"/>
                </a:lnTo>
                <a:close/>
              </a:path>
              <a:path w="25400" h="31750">
                <a:moveTo>
                  <a:pt x="16472" y="18292"/>
                </a:moveTo>
                <a:lnTo>
                  <a:pt x="6837" y="18292"/>
                </a:lnTo>
                <a:lnTo>
                  <a:pt x="9727" y="18680"/>
                </a:lnTo>
                <a:lnTo>
                  <a:pt x="11465" y="19999"/>
                </a:lnTo>
                <a:lnTo>
                  <a:pt x="14470" y="24596"/>
                </a:lnTo>
                <a:lnTo>
                  <a:pt x="18564" y="31423"/>
                </a:lnTo>
                <a:lnTo>
                  <a:pt x="25402" y="31423"/>
                </a:lnTo>
                <a:lnTo>
                  <a:pt x="21967" y="25318"/>
                </a:lnTo>
                <a:lnTo>
                  <a:pt x="18721" y="20229"/>
                </a:lnTo>
                <a:lnTo>
                  <a:pt x="16472" y="18292"/>
                </a:lnTo>
                <a:close/>
              </a:path>
              <a:path w="25400" h="31750">
                <a:moveTo>
                  <a:pt x="22239" y="5329"/>
                </a:moveTo>
                <a:lnTo>
                  <a:pt x="10156" y="5329"/>
                </a:lnTo>
                <a:lnTo>
                  <a:pt x="14324" y="5444"/>
                </a:lnTo>
                <a:lnTo>
                  <a:pt x="16449" y="6638"/>
                </a:lnTo>
                <a:lnTo>
                  <a:pt x="17224" y="9224"/>
                </a:lnTo>
                <a:lnTo>
                  <a:pt x="16638" y="11580"/>
                </a:lnTo>
                <a:lnTo>
                  <a:pt x="15057" y="12889"/>
                </a:lnTo>
                <a:lnTo>
                  <a:pt x="9926" y="13277"/>
                </a:lnTo>
                <a:lnTo>
                  <a:pt x="21701" y="13277"/>
                </a:lnTo>
                <a:lnTo>
                  <a:pt x="23088" y="8837"/>
                </a:lnTo>
                <a:lnTo>
                  <a:pt x="22239" y="532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 sz="1092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F97E441F-5AA0-42A6-8806-41B9D8285100}"/>
              </a:ext>
            </a:extLst>
          </p:cNvPr>
          <p:cNvSpPr txBox="1"/>
          <p:nvPr/>
        </p:nvSpPr>
        <p:spPr>
          <a:xfrm>
            <a:off x="1105564" y="265695"/>
            <a:ext cx="1839646" cy="305451"/>
          </a:xfrm>
          <a:prstGeom prst="rect">
            <a:avLst/>
          </a:prstGeom>
        </p:spPr>
        <p:txBody>
          <a:bodyPr lIns="0" tIns="10397" rIns="0" bIns="0">
            <a:spAutoFit/>
          </a:bodyPr>
          <a:lstStyle/>
          <a:p>
            <a:pPr marL="7701">
              <a:lnSpc>
                <a:spcPts val="1082"/>
              </a:lnSpc>
              <a:spcBef>
                <a:spcPts val="82"/>
              </a:spcBef>
              <a:defRPr/>
            </a:pPr>
            <a:r>
              <a:rPr lang="en-IN" sz="970" b="1" spc="3" dirty="0">
                <a:solidFill>
                  <a:srgbClr val="231F20"/>
                </a:solidFill>
                <a:latin typeface="Helvetica-Bold"/>
                <a:cs typeface="Helvetica-Bold"/>
              </a:rPr>
              <a:t>RV Institute of</a:t>
            </a:r>
          </a:p>
          <a:p>
            <a:pPr marL="7701">
              <a:lnSpc>
                <a:spcPts val="1082"/>
              </a:lnSpc>
              <a:spcBef>
                <a:spcPts val="82"/>
              </a:spcBef>
              <a:defRPr/>
            </a:pPr>
            <a:r>
              <a:rPr lang="en-IN" sz="970" b="1" spc="3" dirty="0">
                <a:solidFill>
                  <a:srgbClr val="231F20"/>
                </a:solidFill>
                <a:latin typeface="Helvetica-Bold"/>
                <a:cs typeface="Helvetica-Bold"/>
              </a:rPr>
              <a:t>Management</a:t>
            </a:r>
          </a:p>
        </p:txBody>
      </p:sp>
      <p:sp>
        <p:nvSpPr>
          <p:cNvPr id="8201" name="Title 10">
            <a:extLst>
              <a:ext uri="{FF2B5EF4-FFF2-40B4-BE49-F238E27FC236}">
                <a16:creationId xmlns="" xmlns:a16="http://schemas.microsoft.com/office/drawing/2014/main" id="{97FA32EE-CC92-4880-9B06-8B5C6B746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7789" y="247404"/>
            <a:ext cx="2231449" cy="280134"/>
          </a:xfrm>
        </p:spPr>
        <p:txBody>
          <a:bodyPr>
            <a:noAutofit/>
          </a:bodyPr>
          <a:lstStyle/>
          <a:p>
            <a:pPr algn="r" eaLnBrk="1" hangingPunct="1"/>
            <a:r>
              <a:rPr lang="en-US" altLang="en-US" sz="1800" dirty="0">
                <a:latin typeface="Playfair Display" charset="0"/>
                <a:ea typeface="ＭＳ Ｐゴシック" panose="020B0600070205080204" pitchFamily="34" charset="-128"/>
              </a:rPr>
              <a:t>Go, change the world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EF9A172-63C0-42C9-A11E-A6042D818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87A1-3809-4008-A0D3-21E1188E4B00}" type="datetime1">
              <a:rPr lang="en-IN" smtClean="0"/>
              <a:t>13/04/2023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ACC32AB-6EA9-47E1-AD32-A2E9C8116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IQAC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143E890-DE2E-4426-A4C4-A9E1CA41E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5EC6-655E-4D9B-B7D6-9B3D4DCE689E}" type="slidenum">
              <a:rPr lang="en-IN" smtClean="0"/>
              <a:t>2</a:t>
            </a:fld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859" y="966140"/>
            <a:ext cx="8034727" cy="492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01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5223331-66E5-4382-A84D-81AF1ACA62D7}"/>
              </a:ext>
            </a:extLst>
          </p:cNvPr>
          <p:cNvSpPr/>
          <p:nvPr/>
        </p:nvSpPr>
        <p:spPr>
          <a:xfrm>
            <a:off x="428" y="-57614"/>
            <a:ext cx="12191572" cy="6858000"/>
          </a:xfrm>
          <a:prstGeom prst="rect">
            <a:avLst/>
          </a:prstGeom>
          <a:solidFill>
            <a:schemeClr val="lt1">
              <a:alpha val="99000"/>
            </a:schemeClr>
          </a:solidFill>
          <a:ln w="76200">
            <a:solidFill>
              <a:srgbClr val="295E9D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IN" sz="1092" dirty="0">
              <a:solidFill>
                <a:srgbClr val="295E9D"/>
              </a:solidFill>
            </a:endParaRPr>
          </a:p>
        </p:txBody>
      </p:sp>
      <p:sp>
        <p:nvSpPr>
          <p:cNvPr id="8195" name="object 4">
            <a:extLst>
              <a:ext uri="{FF2B5EF4-FFF2-40B4-BE49-F238E27FC236}">
                <a16:creationId xmlns="" xmlns:a16="http://schemas.microsoft.com/office/drawing/2014/main" id="{DE37AA12-5E04-476A-B578-5E1B79677996}"/>
              </a:ext>
            </a:extLst>
          </p:cNvPr>
          <p:cNvSpPr>
            <a:spLocks/>
          </p:cNvSpPr>
          <p:nvPr/>
        </p:nvSpPr>
        <p:spPr bwMode="auto">
          <a:xfrm>
            <a:off x="611718" y="722959"/>
            <a:ext cx="11235221" cy="0"/>
          </a:xfrm>
          <a:custGeom>
            <a:avLst/>
            <a:gdLst>
              <a:gd name="T0" fmla="*/ 0 w 18527395"/>
              <a:gd name="T1" fmla="*/ 18531297 w 1852739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527395">
                <a:moveTo>
                  <a:pt x="0" y="0"/>
                </a:moveTo>
                <a:lnTo>
                  <a:pt x="18526859" y="0"/>
                </a:lnTo>
              </a:path>
            </a:pathLst>
          </a:custGeom>
          <a:noFill/>
          <a:ln w="15706">
            <a:solidFill>
              <a:srgbClr val="295E9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 sz="1092"/>
          </a:p>
        </p:txBody>
      </p:sp>
      <p:sp>
        <p:nvSpPr>
          <p:cNvPr id="8196" name="object 5">
            <a:extLst>
              <a:ext uri="{FF2B5EF4-FFF2-40B4-BE49-F238E27FC236}">
                <a16:creationId xmlns="" xmlns:a16="http://schemas.microsoft.com/office/drawing/2014/main" id="{7372203B-4F55-4D5D-BCEC-55AE48BA1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793" y="182906"/>
            <a:ext cx="429347" cy="43031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092"/>
          </a:p>
        </p:txBody>
      </p:sp>
      <p:sp>
        <p:nvSpPr>
          <p:cNvPr id="8197" name="object 6">
            <a:extLst>
              <a:ext uri="{FF2B5EF4-FFF2-40B4-BE49-F238E27FC236}">
                <a16:creationId xmlns="" xmlns:a16="http://schemas.microsoft.com/office/drawing/2014/main" id="{56261674-76E1-40B6-9C2E-5105C16B4132}"/>
              </a:ext>
            </a:extLst>
          </p:cNvPr>
          <p:cNvSpPr>
            <a:spLocks/>
          </p:cNvSpPr>
          <p:nvPr/>
        </p:nvSpPr>
        <p:spPr bwMode="auto">
          <a:xfrm>
            <a:off x="1881468" y="439936"/>
            <a:ext cx="34656" cy="34656"/>
          </a:xfrm>
          <a:custGeom>
            <a:avLst/>
            <a:gdLst>
              <a:gd name="T0" fmla="*/ 32918 w 56514"/>
              <a:gd name="T1" fmla="*/ 0 h 56515"/>
              <a:gd name="T2" fmla="*/ 20119 w 56514"/>
              <a:gd name="T3" fmla="*/ 2581 h 56515"/>
              <a:gd name="T4" fmla="*/ 9652 w 56514"/>
              <a:gd name="T5" fmla="*/ 9621 h 56515"/>
              <a:gd name="T6" fmla="*/ 2591 w 56514"/>
              <a:gd name="T7" fmla="*/ 20062 h 56515"/>
              <a:gd name="T8" fmla="*/ 0 w 56514"/>
              <a:gd name="T9" fmla="*/ 32850 h 56515"/>
              <a:gd name="T10" fmla="*/ 2591 w 56514"/>
              <a:gd name="T11" fmla="*/ 45649 h 56515"/>
              <a:gd name="T12" fmla="*/ 9652 w 56514"/>
              <a:gd name="T13" fmla="*/ 56111 h 56515"/>
              <a:gd name="T14" fmla="*/ 20119 w 56514"/>
              <a:gd name="T15" fmla="*/ 63171 h 56515"/>
              <a:gd name="T16" fmla="*/ 32918 w 56514"/>
              <a:gd name="T17" fmla="*/ 65763 h 56515"/>
              <a:gd name="T18" fmla="*/ 45699 w 56514"/>
              <a:gd name="T19" fmla="*/ 63171 h 56515"/>
              <a:gd name="T20" fmla="*/ 48894 w 56514"/>
              <a:gd name="T21" fmla="*/ 61010 h 56515"/>
              <a:gd name="T22" fmla="*/ 32918 w 56514"/>
              <a:gd name="T23" fmla="*/ 61010 h 56515"/>
              <a:gd name="T24" fmla="*/ 21946 w 56514"/>
              <a:gd name="T25" fmla="*/ 58794 h 56515"/>
              <a:gd name="T26" fmla="*/ 12993 w 56514"/>
              <a:gd name="T27" fmla="*/ 52752 h 56515"/>
              <a:gd name="T28" fmla="*/ 6962 w 56514"/>
              <a:gd name="T29" fmla="*/ 43799 h 56515"/>
              <a:gd name="T30" fmla="*/ 4751 w 56514"/>
              <a:gd name="T31" fmla="*/ 32850 h 56515"/>
              <a:gd name="T32" fmla="*/ 6962 w 56514"/>
              <a:gd name="T33" fmla="*/ 21892 h 56515"/>
              <a:gd name="T34" fmla="*/ 12993 w 56514"/>
              <a:gd name="T35" fmla="*/ 12923 h 56515"/>
              <a:gd name="T36" fmla="*/ 21946 w 56514"/>
              <a:gd name="T37" fmla="*/ 6864 h 56515"/>
              <a:gd name="T38" fmla="*/ 32918 w 56514"/>
              <a:gd name="T39" fmla="*/ 4641 h 56515"/>
              <a:gd name="T40" fmla="*/ 48756 w 56514"/>
              <a:gd name="T41" fmla="*/ 4641 h 56515"/>
              <a:gd name="T42" fmla="*/ 45699 w 56514"/>
              <a:gd name="T43" fmla="*/ 2581 h 56515"/>
              <a:gd name="T44" fmla="*/ 32918 w 56514"/>
              <a:gd name="T45" fmla="*/ 0 h 56515"/>
              <a:gd name="T46" fmla="*/ 48756 w 56514"/>
              <a:gd name="T47" fmla="*/ 4641 h 56515"/>
              <a:gd name="T48" fmla="*/ 32918 w 56514"/>
              <a:gd name="T49" fmla="*/ 4641 h 56515"/>
              <a:gd name="T50" fmla="*/ 43893 w 56514"/>
              <a:gd name="T51" fmla="*/ 6864 h 56515"/>
              <a:gd name="T52" fmla="*/ 52845 w 56514"/>
              <a:gd name="T53" fmla="*/ 12923 h 56515"/>
              <a:gd name="T54" fmla="*/ 58877 w 56514"/>
              <a:gd name="T55" fmla="*/ 21892 h 56515"/>
              <a:gd name="T56" fmla="*/ 61088 w 56514"/>
              <a:gd name="T57" fmla="*/ 32850 h 56515"/>
              <a:gd name="T58" fmla="*/ 58877 w 56514"/>
              <a:gd name="T59" fmla="*/ 43799 h 56515"/>
              <a:gd name="T60" fmla="*/ 52845 w 56514"/>
              <a:gd name="T61" fmla="*/ 52752 h 56515"/>
              <a:gd name="T62" fmla="*/ 43893 w 56514"/>
              <a:gd name="T63" fmla="*/ 58794 h 56515"/>
              <a:gd name="T64" fmla="*/ 32918 w 56514"/>
              <a:gd name="T65" fmla="*/ 61010 h 56515"/>
              <a:gd name="T66" fmla="*/ 48894 w 56514"/>
              <a:gd name="T67" fmla="*/ 61010 h 56515"/>
              <a:gd name="T68" fmla="*/ 56146 w 56514"/>
              <a:gd name="T69" fmla="*/ 56111 h 56515"/>
              <a:gd name="T70" fmla="*/ 63202 w 56514"/>
              <a:gd name="T71" fmla="*/ 45649 h 56515"/>
              <a:gd name="T72" fmla="*/ 65789 w 56514"/>
              <a:gd name="T73" fmla="*/ 32850 h 56515"/>
              <a:gd name="T74" fmla="*/ 63202 w 56514"/>
              <a:gd name="T75" fmla="*/ 20062 h 56515"/>
              <a:gd name="T76" fmla="*/ 56146 w 56514"/>
              <a:gd name="T77" fmla="*/ 9621 h 56515"/>
              <a:gd name="T78" fmla="*/ 48756 w 56514"/>
              <a:gd name="T79" fmla="*/ 4641 h 5651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6514" h="56515">
                <a:moveTo>
                  <a:pt x="28145" y="0"/>
                </a:moveTo>
                <a:lnTo>
                  <a:pt x="17201" y="2207"/>
                </a:lnTo>
                <a:lnTo>
                  <a:pt x="8253" y="8227"/>
                </a:lnTo>
                <a:lnTo>
                  <a:pt x="2215" y="17157"/>
                </a:lnTo>
                <a:lnTo>
                  <a:pt x="0" y="28093"/>
                </a:lnTo>
                <a:lnTo>
                  <a:pt x="2215" y="39037"/>
                </a:lnTo>
                <a:lnTo>
                  <a:pt x="8253" y="47985"/>
                </a:lnTo>
                <a:lnTo>
                  <a:pt x="17201" y="54023"/>
                </a:lnTo>
                <a:lnTo>
                  <a:pt x="28145" y="56239"/>
                </a:lnTo>
                <a:lnTo>
                  <a:pt x="39070" y="54023"/>
                </a:lnTo>
                <a:lnTo>
                  <a:pt x="41803" y="52176"/>
                </a:lnTo>
                <a:lnTo>
                  <a:pt x="28145" y="52176"/>
                </a:lnTo>
                <a:lnTo>
                  <a:pt x="18763" y="50280"/>
                </a:lnTo>
                <a:lnTo>
                  <a:pt x="11109" y="45113"/>
                </a:lnTo>
                <a:lnTo>
                  <a:pt x="5952" y="37457"/>
                </a:lnTo>
                <a:lnTo>
                  <a:pt x="4062" y="28093"/>
                </a:lnTo>
                <a:lnTo>
                  <a:pt x="5952" y="18722"/>
                </a:lnTo>
                <a:lnTo>
                  <a:pt x="11109" y="11052"/>
                </a:lnTo>
                <a:lnTo>
                  <a:pt x="18763" y="5870"/>
                </a:lnTo>
                <a:lnTo>
                  <a:pt x="28145" y="3968"/>
                </a:lnTo>
                <a:lnTo>
                  <a:pt x="41684" y="3968"/>
                </a:lnTo>
                <a:lnTo>
                  <a:pt x="39070" y="2207"/>
                </a:lnTo>
                <a:lnTo>
                  <a:pt x="28145" y="0"/>
                </a:lnTo>
                <a:close/>
              </a:path>
              <a:path w="56514" h="56515">
                <a:moveTo>
                  <a:pt x="41684" y="3968"/>
                </a:moveTo>
                <a:lnTo>
                  <a:pt x="28145" y="3968"/>
                </a:lnTo>
                <a:lnTo>
                  <a:pt x="37527" y="5870"/>
                </a:lnTo>
                <a:lnTo>
                  <a:pt x="45181" y="11052"/>
                </a:lnTo>
                <a:lnTo>
                  <a:pt x="50338" y="18722"/>
                </a:lnTo>
                <a:lnTo>
                  <a:pt x="52228" y="28093"/>
                </a:lnTo>
                <a:lnTo>
                  <a:pt x="50338" y="37457"/>
                </a:lnTo>
                <a:lnTo>
                  <a:pt x="45181" y="45113"/>
                </a:lnTo>
                <a:lnTo>
                  <a:pt x="37527" y="50280"/>
                </a:lnTo>
                <a:lnTo>
                  <a:pt x="28145" y="52176"/>
                </a:lnTo>
                <a:lnTo>
                  <a:pt x="41803" y="52176"/>
                </a:lnTo>
                <a:lnTo>
                  <a:pt x="48005" y="47985"/>
                </a:lnTo>
                <a:lnTo>
                  <a:pt x="54036" y="39037"/>
                </a:lnTo>
                <a:lnTo>
                  <a:pt x="56249" y="28093"/>
                </a:lnTo>
                <a:lnTo>
                  <a:pt x="54036" y="17157"/>
                </a:lnTo>
                <a:lnTo>
                  <a:pt x="48005" y="8227"/>
                </a:lnTo>
                <a:lnTo>
                  <a:pt x="41684" y="3968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 sz="1092"/>
          </a:p>
        </p:txBody>
      </p:sp>
      <p:sp>
        <p:nvSpPr>
          <p:cNvPr id="8198" name="object 7">
            <a:extLst>
              <a:ext uri="{FF2B5EF4-FFF2-40B4-BE49-F238E27FC236}">
                <a16:creationId xmlns="" xmlns:a16="http://schemas.microsoft.com/office/drawing/2014/main" id="{575EA58F-1388-454E-931E-848D68EC3A63}"/>
              </a:ext>
            </a:extLst>
          </p:cNvPr>
          <p:cNvSpPr>
            <a:spLocks/>
          </p:cNvSpPr>
          <p:nvPr/>
        </p:nvSpPr>
        <p:spPr bwMode="auto">
          <a:xfrm>
            <a:off x="1891095" y="452451"/>
            <a:ext cx="15403" cy="19253"/>
          </a:xfrm>
          <a:custGeom>
            <a:avLst/>
            <a:gdLst>
              <a:gd name="T0" fmla="*/ 11999 w 25400"/>
              <a:gd name="T1" fmla="*/ 0 h 31750"/>
              <a:gd name="T2" fmla="*/ 0 w 25400"/>
              <a:gd name="T3" fmla="*/ 0 h 31750"/>
              <a:gd name="T4" fmla="*/ 0 w 25400"/>
              <a:gd name="T5" fmla="*/ 31423 h 31750"/>
              <a:gd name="T6" fmla="*/ 5675 w 25400"/>
              <a:gd name="T7" fmla="*/ 31423 h 31750"/>
              <a:gd name="T8" fmla="*/ 5675 w 25400"/>
              <a:gd name="T9" fmla="*/ 18292 h 31750"/>
              <a:gd name="T10" fmla="*/ 16472 w 25400"/>
              <a:gd name="T11" fmla="*/ 18292 h 31750"/>
              <a:gd name="T12" fmla="*/ 15633 w 25400"/>
              <a:gd name="T13" fmla="*/ 17570 h 31750"/>
              <a:gd name="T14" fmla="*/ 21266 w 25400"/>
              <a:gd name="T15" fmla="*/ 14669 h 31750"/>
              <a:gd name="T16" fmla="*/ 21701 w 25400"/>
              <a:gd name="T17" fmla="*/ 13277 h 31750"/>
              <a:gd name="T18" fmla="*/ 5675 w 25400"/>
              <a:gd name="T19" fmla="*/ 13277 h 31750"/>
              <a:gd name="T20" fmla="*/ 5675 w 25400"/>
              <a:gd name="T21" fmla="*/ 5329 h 31750"/>
              <a:gd name="T22" fmla="*/ 22239 w 25400"/>
              <a:gd name="T23" fmla="*/ 5329 h 31750"/>
              <a:gd name="T24" fmla="*/ 21884 w 25400"/>
              <a:gd name="T25" fmla="*/ 3863 h 31750"/>
              <a:gd name="T26" fmla="*/ 18564 w 25400"/>
              <a:gd name="T27" fmla="*/ 848 h 31750"/>
              <a:gd name="T28" fmla="*/ 11999 w 25400"/>
              <a:gd name="T29" fmla="*/ 0 h 31750"/>
              <a:gd name="T30" fmla="*/ 16472 w 25400"/>
              <a:gd name="T31" fmla="*/ 18292 h 31750"/>
              <a:gd name="T32" fmla="*/ 6837 w 25400"/>
              <a:gd name="T33" fmla="*/ 18292 h 31750"/>
              <a:gd name="T34" fmla="*/ 9727 w 25400"/>
              <a:gd name="T35" fmla="*/ 18680 h 31750"/>
              <a:gd name="T36" fmla="*/ 11465 w 25400"/>
              <a:gd name="T37" fmla="*/ 19999 h 31750"/>
              <a:gd name="T38" fmla="*/ 14470 w 25400"/>
              <a:gd name="T39" fmla="*/ 24596 h 31750"/>
              <a:gd name="T40" fmla="*/ 18564 w 25400"/>
              <a:gd name="T41" fmla="*/ 31423 h 31750"/>
              <a:gd name="T42" fmla="*/ 25402 w 25400"/>
              <a:gd name="T43" fmla="*/ 31423 h 31750"/>
              <a:gd name="T44" fmla="*/ 21967 w 25400"/>
              <a:gd name="T45" fmla="*/ 25318 h 31750"/>
              <a:gd name="T46" fmla="*/ 18721 w 25400"/>
              <a:gd name="T47" fmla="*/ 20229 h 31750"/>
              <a:gd name="T48" fmla="*/ 16472 w 25400"/>
              <a:gd name="T49" fmla="*/ 18292 h 31750"/>
              <a:gd name="T50" fmla="*/ 22239 w 25400"/>
              <a:gd name="T51" fmla="*/ 5329 h 31750"/>
              <a:gd name="T52" fmla="*/ 10156 w 25400"/>
              <a:gd name="T53" fmla="*/ 5329 h 31750"/>
              <a:gd name="T54" fmla="*/ 14324 w 25400"/>
              <a:gd name="T55" fmla="*/ 5444 h 31750"/>
              <a:gd name="T56" fmla="*/ 16449 w 25400"/>
              <a:gd name="T57" fmla="*/ 6638 h 31750"/>
              <a:gd name="T58" fmla="*/ 17224 w 25400"/>
              <a:gd name="T59" fmla="*/ 9224 h 31750"/>
              <a:gd name="T60" fmla="*/ 16638 w 25400"/>
              <a:gd name="T61" fmla="*/ 11580 h 31750"/>
              <a:gd name="T62" fmla="*/ 15057 w 25400"/>
              <a:gd name="T63" fmla="*/ 12889 h 31750"/>
              <a:gd name="T64" fmla="*/ 9926 w 25400"/>
              <a:gd name="T65" fmla="*/ 13277 h 31750"/>
              <a:gd name="T66" fmla="*/ 21701 w 25400"/>
              <a:gd name="T67" fmla="*/ 13277 h 31750"/>
              <a:gd name="T68" fmla="*/ 23088 w 25400"/>
              <a:gd name="T69" fmla="*/ 8837 h 31750"/>
              <a:gd name="T70" fmla="*/ 22239 w 25400"/>
              <a:gd name="T71" fmla="*/ 5329 h 3175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5400" h="31750">
                <a:moveTo>
                  <a:pt x="11999" y="0"/>
                </a:moveTo>
                <a:lnTo>
                  <a:pt x="0" y="0"/>
                </a:lnTo>
                <a:lnTo>
                  <a:pt x="0" y="31423"/>
                </a:lnTo>
                <a:lnTo>
                  <a:pt x="5675" y="31423"/>
                </a:lnTo>
                <a:lnTo>
                  <a:pt x="5675" y="18292"/>
                </a:lnTo>
                <a:lnTo>
                  <a:pt x="16472" y="18292"/>
                </a:lnTo>
                <a:lnTo>
                  <a:pt x="15633" y="17570"/>
                </a:lnTo>
                <a:lnTo>
                  <a:pt x="21266" y="14669"/>
                </a:lnTo>
                <a:lnTo>
                  <a:pt x="21701" y="13277"/>
                </a:lnTo>
                <a:lnTo>
                  <a:pt x="5675" y="13277"/>
                </a:lnTo>
                <a:lnTo>
                  <a:pt x="5675" y="5329"/>
                </a:lnTo>
                <a:lnTo>
                  <a:pt x="22239" y="5329"/>
                </a:lnTo>
                <a:lnTo>
                  <a:pt x="21884" y="3863"/>
                </a:lnTo>
                <a:lnTo>
                  <a:pt x="18564" y="848"/>
                </a:lnTo>
                <a:lnTo>
                  <a:pt x="11999" y="0"/>
                </a:lnTo>
                <a:close/>
              </a:path>
              <a:path w="25400" h="31750">
                <a:moveTo>
                  <a:pt x="16472" y="18292"/>
                </a:moveTo>
                <a:lnTo>
                  <a:pt x="6837" y="18292"/>
                </a:lnTo>
                <a:lnTo>
                  <a:pt x="9727" y="18680"/>
                </a:lnTo>
                <a:lnTo>
                  <a:pt x="11465" y="19999"/>
                </a:lnTo>
                <a:lnTo>
                  <a:pt x="14470" y="24596"/>
                </a:lnTo>
                <a:lnTo>
                  <a:pt x="18564" y="31423"/>
                </a:lnTo>
                <a:lnTo>
                  <a:pt x="25402" y="31423"/>
                </a:lnTo>
                <a:lnTo>
                  <a:pt x="21967" y="25318"/>
                </a:lnTo>
                <a:lnTo>
                  <a:pt x="18721" y="20229"/>
                </a:lnTo>
                <a:lnTo>
                  <a:pt x="16472" y="18292"/>
                </a:lnTo>
                <a:close/>
              </a:path>
              <a:path w="25400" h="31750">
                <a:moveTo>
                  <a:pt x="22239" y="5329"/>
                </a:moveTo>
                <a:lnTo>
                  <a:pt x="10156" y="5329"/>
                </a:lnTo>
                <a:lnTo>
                  <a:pt x="14324" y="5444"/>
                </a:lnTo>
                <a:lnTo>
                  <a:pt x="16449" y="6638"/>
                </a:lnTo>
                <a:lnTo>
                  <a:pt x="17224" y="9224"/>
                </a:lnTo>
                <a:lnTo>
                  <a:pt x="16638" y="11580"/>
                </a:lnTo>
                <a:lnTo>
                  <a:pt x="15057" y="12889"/>
                </a:lnTo>
                <a:lnTo>
                  <a:pt x="9926" y="13277"/>
                </a:lnTo>
                <a:lnTo>
                  <a:pt x="21701" y="13277"/>
                </a:lnTo>
                <a:lnTo>
                  <a:pt x="23088" y="8837"/>
                </a:lnTo>
                <a:lnTo>
                  <a:pt x="22239" y="532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 sz="1092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F97E441F-5AA0-42A6-8806-41B9D8285100}"/>
              </a:ext>
            </a:extLst>
          </p:cNvPr>
          <p:cNvSpPr txBox="1"/>
          <p:nvPr/>
        </p:nvSpPr>
        <p:spPr>
          <a:xfrm>
            <a:off x="1105564" y="265695"/>
            <a:ext cx="1839646" cy="305451"/>
          </a:xfrm>
          <a:prstGeom prst="rect">
            <a:avLst/>
          </a:prstGeom>
        </p:spPr>
        <p:txBody>
          <a:bodyPr lIns="0" tIns="10397" rIns="0" bIns="0">
            <a:spAutoFit/>
          </a:bodyPr>
          <a:lstStyle/>
          <a:p>
            <a:pPr marL="7701">
              <a:lnSpc>
                <a:spcPts val="1082"/>
              </a:lnSpc>
              <a:spcBef>
                <a:spcPts val="82"/>
              </a:spcBef>
              <a:defRPr/>
            </a:pPr>
            <a:r>
              <a:rPr lang="en-IN" sz="970" b="1" spc="3" dirty="0">
                <a:solidFill>
                  <a:srgbClr val="231F20"/>
                </a:solidFill>
                <a:latin typeface="Helvetica-Bold"/>
                <a:cs typeface="Helvetica-Bold"/>
              </a:rPr>
              <a:t>RV Institute of</a:t>
            </a:r>
          </a:p>
          <a:p>
            <a:pPr marL="7701">
              <a:lnSpc>
                <a:spcPts val="1082"/>
              </a:lnSpc>
              <a:spcBef>
                <a:spcPts val="82"/>
              </a:spcBef>
              <a:defRPr/>
            </a:pPr>
            <a:r>
              <a:rPr lang="en-IN" sz="970" b="1" spc="3" dirty="0">
                <a:solidFill>
                  <a:srgbClr val="231F20"/>
                </a:solidFill>
                <a:latin typeface="Helvetica-Bold"/>
                <a:cs typeface="Helvetica-Bold"/>
              </a:rPr>
              <a:t>Management</a:t>
            </a:r>
          </a:p>
        </p:txBody>
      </p:sp>
      <p:sp>
        <p:nvSpPr>
          <p:cNvPr id="8200" name="object 9">
            <a:extLst>
              <a:ext uri="{FF2B5EF4-FFF2-40B4-BE49-F238E27FC236}">
                <a16:creationId xmlns="" xmlns:a16="http://schemas.microsoft.com/office/drawing/2014/main" id="{111FA5A0-78D8-4B46-BB9D-25F1F4667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390" y="614982"/>
            <a:ext cx="11235220" cy="616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316" rIns="0" bIns="0">
            <a:spAutoFit/>
          </a:bodyPr>
          <a:lstStyle>
            <a:lvl1pPr marL="127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61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Agenda Point : 7</a:t>
            </a:r>
          </a:p>
          <a:p>
            <a:pPr lvl="0" algn="ctr">
              <a:spcBef>
                <a:spcPts val="61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discuss about the new quality initiatives adopted by the institute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0" indent="-342900">
              <a:spcBef>
                <a:spcPts val="61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Launching of certificate course in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Predictive Analytics using 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association with Boston IT Solutions India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Pvt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Ltd. The duration is 2 months including Capstone Project</a:t>
            </a:r>
          </a:p>
          <a:p>
            <a:pPr marL="355600" lvl="0" indent="-342900">
              <a:spcBef>
                <a:spcPts val="61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Institutional funding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research proposals wherein faculty members are encouraged to submit minor research proposals for a duration of six months and research grants will be sanctioned to those proposals which are approved by the RAC.</a:t>
            </a:r>
          </a:p>
          <a:p>
            <a:pPr marL="355600" lvl="0" indent="-342900">
              <a:spcBef>
                <a:spcPts val="61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 with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NSMART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get exposure to live stock trading. Accordingly, 33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licenses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 subscribed.</a:t>
            </a:r>
          </a:p>
          <a:p>
            <a:pPr marL="355600" lvl="0" indent="-342900">
              <a:spcBef>
                <a:spcPts val="61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Regular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industrial &amp; institutional visits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organized – Visit to IKEA, IIMB, IISC,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Commissioners Office,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0" indent="-342900">
              <a:spcBef>
                <a:spcPts val="61"/>
              </a:spcBef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Successfully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completed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Immersion Programme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II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students</a:t>
            </a:r>
          </a:p>
          <a:p>
            <a:pPr marL="355600" lvl="0" indent="-342900">
              <a:spcBef>
                <a:spcPts val="61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Successfully completed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Domain Specific Skill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by Mentor Mind- which helped in students working on real time projects from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companies called Menternships. MOU has been executed with Mentor Mind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0" indent="-342900">
              <a:spcBef>
                <a:spcPts val="61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Domain specific skill course enriched by offering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of AI &amp; ML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various functional domains like HR, Marketing &amp; Finance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0" indent="-342900">
              <a:spcBef>
                <a:spcPts val="61"/>
              </a:spcBef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have completed minimum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courses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maximum of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courses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Coursera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platform as part of open electives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61"/>
              </a:spcBef>
            </a:pPr>
            <a:endParaRPr lang="en-US" altLang="en-US" sz="2400" b="1" dirty="0">
              <a:solidFill>
                <a:srgbClr val="295E9D"/>
              </a:solidFill>
              <a:latin typeface="Playfair Display" charset="0"/>
            </a:endParaRPr>
          </a:p>
        </p:txBody>
      </p:sp>
      <p:sp>
        <p:nvSpPr>
          <p:cNvPr id="8201" name="Title 10">
            <a:extLst>
              <a:ext uri="{FF2B5EF4-FFF2-40B4-BE49-F238E27FC236}">
                <a16:creationId xmlns="" xmlns:a16="http://schemas.microsoft.com/office/drawing/2014/main" id="{97FA32EE-CC92-4880-9B06-8B5C6B746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7789" y="247404"/>
            <a:ext cx="2231449" cy="280134"/>
          </a:xfrm>
        </p:spPr>
        <p:txBody>
          <a:bodyPr>
            <a:noAutofit/>
          </a:bodyPr>
          <a:lstStyle/>
          <a:p>
            <a:pPr algn="r" eaLnBrk="1" hangingPunct="1"/>
            <a:r>
              <a:rPr lang="en-US" altLang="en-US" sz="1800" dirty="0">
                <a:latin typeface="Playfair Display" charset="0"/>
                <a:ea typeface="ＭＳ Ｐゴシック" panose="020B0600070205080204" pitchFamily="34" charset="-128"/>
              </a:rPr>
              <a:t>Go, change the world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EF9A172-63C0-42C9-A11E-A6042D818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5638E-EB5D-45E1-B64A-F2E482D3E096}" type="datetime1">
              <a:rPr lang="en-IN" smtClean="0"/>
              <a:t>13/04/2023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ACC32AB-6EA9-47E1-AD32-A2E9C8116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IQAC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143E890-DE2E-4426-A4C4-A9E1CA41E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5EC6-655E-4D9B-B7D6-9B3D4DCE689E}" type="slidenum">
              <a:rPr lang="en-IN" smtClean="0"/>
              <a:t>20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3782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5223331-66E5-4382-A84D-81AF1ACA62D7}"/>
              </a:ext>
            </a:extLst>
          </p:cNvPr>
          <p:cNvSpPr/>
          <p:nvPr/>
        </p:nvSpPr>
        <p:spPr>
          <a:xfrm>
            <a:off x="428" y="-57614"/>
            <a:ext cx="12191572" cy="6858000"/>
          </a:xfrm>
          <a:prstGeom prst="rect">
            <a:avLst/>
          </a:prstGeom>
          <a:solidFill>
            <a:schemeClr val="lt1">
              <a:alpha val="99000"/>
            </a:schemeClr>
          </a:solidFill>
          <a:ln w="76200">
            <a:solidFill>
              <a:srgbClr val="295E9D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IN" sz="1092" dirty="0">
              <a:solidFill>
                <a:srgbClr val="295E9D"/>
              </a:solidFill>
            </a:endParaRPr>
          </a:p>
        </p:txBody>
      </p:sp>
      <p:sp>
        <p:nvSpPr>
          <p:cNvPr id="8195" name="object 4">
            <a:extLst>
              <a:ext uri="{FF2B5EF4-FFF2-40B4-BE49-F238E27FC236}">
                <a16:creationId xmlns="" xmlns:a16="http://schemas.microsoft.com/office/drawing/2014/main" id="{DE37AA12-5E04-476A-B578-5E1B79677996}"/>
              </a:ext>
            </a:extLst>
          </p:cNvPr>
          <p:cNvSpPr>
            <a:spLocks/>
          </p:cNvSpPr>
          <p:nvPr/>
        </p:nvSpPr>
        <p:spPr bwMode="auto">
          <a:xfrm>
            <a:off x="611718" y="722959"/>
            <a:ext cx="11235221" cy="0"/>
          </a:xfrm>
          <a:custGeom>
            <a:avLst/>
            <a:gdLst>
              <a:gd name="T0" fmla="*/ 0 w 18527395"/>
              <a:gd name="T1" fmla="*/ 18531297 w 1852739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527395">
                <a:moveTo>
                  <a:pt x="0" y="0"/>
                </a:moveTo>
                <a:lnTo>
                  <a:pt x="18526859" y="0"/>
                </a:lnTo>
              </a:path>
            </a:pathLst>
          </a:custGeom>
          <a:noFill/>
          <a:ln w="15706">
            <a:solidFill>
              <a:srgbClr val="295E9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 sz="1092"/>
          </a:p>
        </p:txBody>
      </p:sp>
      <p:sp>
        <p:nvSpPr>
          <p:cNvPr id="8196" name="object 5">
            <a:extLst>
              <a:ext uri="{FF2B5EF4-FFF2-40B4-BE49-F238E27FC236}">
                <a16:creationId xmlns="" xmlns:a16="http://schemas.microsoft.com/office/drawing/2014/main" id="{7372203B-4F55-4D5D-BCEC-55AE48BA1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793" y="182906"/>
            <a:ext cx="429347" cy="43031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092"/>
          </a:p>
        </p:txBody>
      </p:sp>
      <p:sp>
        <p:nvSpPr>
          <p:cNvPr id="8197" name="object 6">
            <a:extLst>
              <a:ext uri="{FF2B5EF4-FFF2-40B4-BE49-F238E27FC236}">
                <a16:creationId xmlns="" xmlns:a16="http://schemas.microsoft.com/office/drawing/2014/main" id="{56261674-76E1-40B6-9C2E-5105C16B4132}"/>
              </a:ext>
            </a:extLst>
          </p:cNvPr>
          <p:cNvSpPr>
            <a:spLocks/>
          </p:cNvSpPr>
          <p:nvPr/>
        </p:nvSpPr>
        <p:spPr bwMode="auto">
          <a:xfrm>
            <a:off x="1881468" y="439936"/>
            <a:ext cx="34656" cy="34656"/>
          </a:xfrm>
          <a:custGeom>
            <a:avLst/>
            <a:gdLst>
              <a:gd name="T0" fmla="*/ 32918 w 56514"/>
              <a:gd name="T1" fmla="*/ 0 h 56515"/>
              <a:gd name="T2" fmla="*/ 20119 w 56514"/>
              <a:gd name="T3" fmla="*/ 2581 h 56515"/>
              <a:gd name="T4" fmla="*/ 9652 w 56514"/>
              <a:gd name="T5" fmla="*/ 9621 h 56515"/>
              <a:gd name="T6" fmla="*/ 2591 w 56514"/>
              <a:gd name="T7" fmla="*/ 20062 h 56515"/>
              <a:gd name="T8" fmla="*/ 0 w 56514"/>
              <a:gd name="T9" fmla="*/ 32850 h 56515"/>
              <a:gd name="T10" fmla="*/ 2591 w 56514"/>
              <a:gd name="T11" fmla="*/ 45649 h 56515"/>
              <a:gd name="T12" fmla="*/ 9652 w 56514"/>
              <a:gd name="T13" fmla="*/ 56111 h 56515"/>
              <a:gd name="T14" fmla="*/ 20119 w 56514"/>
              <a:gd name="T15" fmla="*/ 63171 h 56515"/>
              <a:gd name="T16" fmla="*/ 32918 w 56514"/>
              <a:gd name="T17" fmla="*/ 65763 h 56515"/>
              <a:gd name="T18" fmla="*/ 45699 w 56514"/>
              <a:gd name="T19" fmla="*/ 63171 h 56515"/>
              <a:gd name="T20" fmla="*/ 48894 w 56514"/>
              <a:gd name="T21" fmla="*/ 61010 h 56515"/>
              <a:gd name="T22" fmla="*/ 32918 w 56514"/>
              <a:gd name="T23" fmla="*/ 61010 h 56515"/>
              <a:gd name="T24" fmla="*/ 21946 w 56514"/>
              <a:gd name="T25" fmla="*/ 58794 h 56515"/>
              <a:gd name="T26" fmla="*/ 12993 w 56514"/>
              <a:gd name="T27" fmla="*/ 52752 h 56515"/>
              <a:gd name="T28" fmla="*/ 6962 w 56514"/>
              <a:gd name="T29" fmla="*/ 43799 h 56515"/>
              <a:gd name="T30" fmla="*/ 4751 w 56514"/>
              <a:gd name="T31" fmla="*/ 32850 h 56515"/>
              <a:gd name="T32" fmla="*/ 6962 w 56514"/>
              <a:gd name="T33" fmla="*/ 21892 h 56515"/>
              <a:gd name="T34" fmla="*/ 12993 w 56514"/>
              <a:gd name="T35" fmla="*/ 12923 h 56515"/>
              <a:gd name="T36" fmla="*/ 21946 w 56514"/>
              <a:gd name="T37" fmla="*/ 6864 h 56515"/>
              <a:gd name="T38" fmla="*/ 32918 w 56514"/>
              <a:gd name="T39" fmla="*/ 4641 h 56515"/>
              <a:gd name="T40" fmla="*/ 48756 w 56514"/>
              <a:gd name="T41" fmla="*/ 4641 h 56515"/>
              <a:gd name="T42" fmla="*/ 45699 w 56514"/>
              <a:gd name="T43" fmla="*/ 2581 h 56515"/>
              <a:gd name="T44" fmla="*/ 32918 w 56514"/>
              <a:gd name="T45" fmla="*/ 0 h 56515"/>
              <a:gd name="T46" fmla="*/ 48756 w 56514"/>
              <a:gd name="T47" fmla="*/ 4641 h 56515"/>
              <a:gd name="T48" fmla="*/ 32918 w 56514"/>
              <a:gd name="T49" fmla="*/ 4641 h 56515"/>
              <a:gd name="T50" fmla="*/ 43893 w 56514"/>
              <a:gd name="T51" fmla="*/ 6864 h 56515"/>
              <a:gd name="T52" fmla="*/ 52845 w 56514"/>
              <a:gd name="T53" fmla="*/ 12923 h 56515"/>
              <a:gd name="T54" fmla="*/ 58877 w 56514"/>
              <a:gd name="T55" fmla="*/ 21892 h 56515"/>
              <a:gd name="T56" fmla="*/ 61088 w 56514"/>
              <a:gd name="T57" fmla="*/ 32850 h 56515"/>
              <a:gd name="T58" fmla="*/ 58877 w 56514"/>
              <a:gd name="T59" fmla="*/ 43799 h 56515"/>
              <a:gd name="T60" fmla="*/ 52845 w 56514"/>
              <a:gd name="T61" fmla="*/ 52752 h 56515"/>
              <a:gd name="T62" fmla="*/ 43893 w 56514"/>
              <a:gd name="T63" fmla="*/ 58794 h 56515"/>
              <a:gd name="T64" fmla="*/ 32918 w 56514"/>
              <a:gd name="T65" fmla="*/ 61010 h 56515"/>
              <a:gd name="T66" fmla="*/ 48894 w 56514"/>
              <a:gd name="T67" fmla="*/ 61010 h 56515"/>
              <a:gd name="T68" fmla="*/ 56146 w 56514"/>
              <a:gd name="T69" fmla="*/ 56111 h 56515"/>
              <a:gd name="T70" fmla="*/ 63202 w 56514"/>
              <a:gd name="T71" fmla="*/ 45649 h 56515"/>
              <a:gd name="T72" fmla="*/ 65789 w 56514"/>
              <a:gd name="T73" fmla="*/ 32850 h 56515"/>
              <a:gd name="T74" fmla="*/ 63202 w 56514"/>
              <a:gd name="T75" fmla="*/ 20062 h 56515"/>
              <a:gd name="T76" fmla="*/ 56146 w 56514"/>
              <a:gd name="T77" fmla="*/ 9621 h 56515"/>
              <a:gd name="T78" fmla="*/ 48756 w 56514"/>
              <a:gd name="T79" fmla="*/ 4641 h 5651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6514" h="56515">
                <a:moveTo>
                  <a:pt x="28145" y="0"/>
                </a:moveTo>
                <a:lnTo>
                  <a:pt x="17201" y="2207"/>
                </a:lnTo>
                <a:lnTo>
                  <a:pt x="8253" y="8227"/>
                </a:lnTo>
                <a:lnTo>
                  <a:pt x="2215" y="17157"/>
                </a:lnTo>
                <a:lnTo>
                  <a:pt x="0" y="28093"/>
                </a:lnTo>
                <a:lnTo>
                  <a:pt x="2215" y="39037"/>
                </a:lnTo>
                <a:lnTo>
                  <a:pt x="8253" y="47985"/>
                </a:lnTo>
                <a:lnTo>
                  <a:pt x="17201" y="54023"/>
                </a:lnTo>
                <a:lnTo>
                  <a:pt x="28145" y="56239"/>
                </a:lnTo>
                <a:lnTo>
                  <a:pt x="39070" y="54023"/>
                </a:lnTo>
                <a:lnTo>
                  <a:pt x="41803" y="52176"/>
                </a:lnTo>
                <a:lnTo>
                  <a:pt x="28145" y="52176"/>
                </a:lnTo>
                <a:lnTo>
                  <a:pt x="18763" y="50280"/>
                </a:lnTo>
                <a:lnTo>
                  <a:pt x="11109" y="45113"/>
                </a:lnTo>
                <a:lnTo>
                  <a:pt x="5952" y="37457"/>
                </a:lnTo>
                <a:lnTo>
                  <a:pt x="4062" y="28093"/>
                </a:lnTo>
                <a:lnTo>
                  <a:pt x="5952" y="18722"/>
                </a:lnTo>
                <a:lnTo>
                  <a:pt x="11109" y="11052"/>
                </a:lnTo>
                <a:lnTo>
                  <a:pt x="18763" y="5870"/>
                </a:lnTo>
                <a:lnTo>
                  <a:pt x="28145" y="3968"/>
                </a:lnTo>
                <a:lnTo>
                  <a:pt x="41684" y="3968"/>
                </a:lnTo>
                <a:lnTo>
                  <a:pt x="39070" y="2207"/>
                </a:lnTo>
                <a:lnTo>
                  <a:pt x="28145" y="0"/>
                </a:lnTo>
                <a:close/>
              </a:path>
              <a:path w="56514" h="56515">
                <a:moveTo>
                  <a:pt x="41684" y="3968"/>
                </a:moveTo>
                <a:lnTo>
                  <a:pt x="28145" y="3968"/>
                </a:lnTo>
                <a:lnTo>
                  <a:pt x="37527" y="5870"/>
                </a:lnTo>
                <a:lnTo>
                  <a:pt x="45181" y="11052"/>
                </a:lnTo>
                <a:lnTo>
                  <a:pt x="50338" y="18722"/>
                </a:lnTo>
                <a:lnTo>
                  <a:pt x="52228" y="28093"/>
                </a:lnTo>
                <a:lnTo>
                  <a:pt x="50338" y="37457"/>
                </a:lnTo>
                <a:lnTo>
                  <a:pt x="45181" y="45113"/>
                </a:lnTo>
                <a:lnTo>
                  <a:pt x="37527" y="50280"/>
                </a:lnTo>
                <a:lnTo>
                  <a:pt x="28145" y="52176"/>
                </a:lnTo>
                <a:lnTo>
                  <a:pt x="41803" y="52176"/>
                </a:lnTo>
                <a:lnTo>
                  <a:pt x="48005" y="47985"/>
                </a:lnTo>
                <a:lnTo>
                  <a:pt x="54036" y="39037"/>
                </a:lnTo>
                <a:lnTo>
                  <a:pt x="56249" y="28093"/>
                </a:lnTo>
                <a:lnTo>
                  <a:pt x="54036" y="17157"/>
                </a:lnTo>
                <a:lnTo>
                  <a:pt x="48005" y="8227"/>
                </a:lnTo>
                <a:lnTo>
                  <a:pt x="41684" y="3968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 sz="1092"/>
          </a:p>
        </p:txBody>
      </p:sp>
      <p:sp>
        <p:nvSpPr>
          <p:cNvPr id="8198" name="object 7">
            <a:extLst>
              <a:ext uri="{FF2B5EF4-FFF2-40B4-BE49-F238E27FC236}">
                <a16:creationId xmlns="" xmlns:a16="http://schemas.microsoft.com/office/drawing/2014/main" id="{575EA58F-1388-454E-931E-848D68EC3A63}"/>
              </a:ext>
            </a:extLst>
          </p:cNvPr>
          <p:cNvSpPr>
            <a:spLocks/>
          </p:cNvSpPr>
          <p:nvPr/>
        </p:nvSpPr>
        <p:spPr bwMode="auto">
          <a:xfrm>
            <a:off x="1891095" y="452451"/>
            <a:ext cx="15403" cy="19253"/>
          </a:xfrm>
          <a:custGeom>
            <a:avLst/>
            <a:gdLst>
              <a:gd name="T0" fmla="*/ 11999 w 25400"/>
              <a:gd name="T1" fmla="*/ 0 h 31750"/>
              <a:gd name="T2" fmla="*/ 0 w 25400"/>
              <a:gd name="T3" fmla="*/ 0 h 31750"/>
              <a:gd name="T4" fmla="*/ 0 w 25400"/>
              <a:gd name="T5" fmla="*/ 31423 h 31750"/>
              <a:gd name="T6" fmla="*/ 5675 w 25400"/>
              <a:gd name="T7" fmla="*/ 31423 h 31750"/>
              <a:gd name="T8" fmla="*/ 5675 w 25400"/>
              <a:gd name="T9" fmla="*/ 18292 h 31750"/>
              <a:gd name="T10" fmla="*/ 16472 w 25400"/>
              <a:gd name="T11" fmla="*/ 18292 h 31750"/>
              <a:gd name="T12" fmla="*/ 15633 w 25400"/>
              <a:gd name="T13" fmla="*/ 17570 h 31750"/>
              <a:gd name="T14" fmla="*/ 21266 w 25400"/>
              <a:gd name="T15" fmla="*/ 14669 h 31750"/>
              <a:gd name="T16" fmla="*/ 21701 w 25400"/>
              <a:gd name="T17" fmla="*/ 13277 h 31750"/>
              <a:gd name="T18" fmla="*/ 5675 w 25400"/>
              <a:gd name="T19" fmla="*/ 13277 h 31750"/>
              <a:gd name="T20" fmla="*/ 5675 w 25400"/>
              <a:gd name="T21" fmla="*/ 5329 h 31750"/>
              <a:gd name="T22" fmla="*/ 22239 w 25400"/>
              <a:gd name="T23" fmla="*/ 5329 h 31750"/>
              <a:gd name="T24" fmla="*/ 21884 w 25400"/>
              <a:gd name="T25" fmla="*/ 3863 h 31750"/>
              <a:gd name="T26" fmla="*/ 18564 w 25400"/>
              <a:gd name="T27" fmla="*/ 848 h 31750"/>
              <a:gd name="T28" fmla="*/ 11999 w 25400"/>
              <a:gd name="T29" fmla="*/ 0 h 31750"/>
              <a:gd name="T30" fmla="*/ 16472 w 25400"/>
              <a:gd name="T31" fmla="*/ 18292 h 31750"/>
              <a:gd name="T32" fmla="*/ 6837 w 25400"/>
              <a:gd name="T33" fmla="*/ 18292 h 31750"/>
              <a:gd name="T34" fmla="*/ 9727 w 25400"/>
              <a:gd name="T35" fmla="*/ 18680 h 31750"/>
              <a:gd name="T36" fmla="*/ 11465 w 25400"/>
              <a:gd name="T37" fmla="*/ 19999 h 31750"/>
              <a:gd name="T38" fmla="*/ 14470 w 25400"/>
              <a:gd name="T39" fmla="*/ 24596 h 31750"/>
              <a:gd name="T40" fmla="*/ 18564 w 25400"/>
              <a:gd name="T41" fmla="*/ 31423 h 31750"/>
              <a:gd name="T42" fmla="*/ 25402 w 25400"/>
              <a:gd name="T43" fmla="*/ 31423 h 31750"/>
              <a:gd name="T44" fmla="*/ 21967 w 25400"/>
              <a:gd name="T45" fmla="*/ 25318 h 31750"/>
              <a:gd name="T46" fmla="*/ 18721 w 25400"/>
              <a:gd name="T47" fmla="*/ 20229 h 31750"/>
              <a:gd name="T48" fmla="*/ 16472 w 25400"/>
              <a:gd name="T49" fmla="*/ 18292 h 31750"/>
              <a:gd name="T50" fmla="*/ 22239 w 25400"/>
              <a:gd name="T51" fmla="*/ 5329 h 31750"/>
              <a:gd name="T52" fmla="*/ 10156 w 25400"/>
              <a:gd name="T53" fmla="*/ 5329 h 31750"/>
              <a:gd name="T54" fmla="*/ 14324 w 25400"/>
              <a:gd name="T55" fmla="*/ 5444 h 31750"/>
              <a:gd name="T56" fmla="*/ 16449 w 25400"/>
              <a:gd name="T57" fmla="*/ 6638 h 31750"/>
              <a:gd name="T58" fmla="*/ 17224 w 25400"/>
              <a:gd name="T59" fmla="*/ 9224 h 31750"/>
              <a:gd name="T60" fmla="*/ 16638 w 25400"/>
              <a:gd name="T61" fmla="*/ 11580 h 31750"/>
              <a:gd name="T62" fmla="*/ 15057 w 25400"/>
              <a:gd name="T63" fmla="*/ 12889 h 31750"/>
              <a:gd name="T64" fmla="*/ 9926 w 25400"/>
              <a:gd name="T65" fmla="*/ 13277 h 31750"/>
              <a:gd name="T66" fmla="*/ 21701 w 25400"/>
              <a:gd name="T67" fmla="*/ 13277 h 31750"/>
              <a:gd name="T68" fmla="*/ 23088 w 25400"/>
              <a:gd name="T69" fmla="*/ 8837 h 31750"/>
              <a:gd name="T70" fmla="*/ 22239 w 25400"/>
              <a:gd name="T71" fmla="*/ 5329 h 3175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5400" h="31750">
                <a:moveTo>
                  <a:pt x="11999" y="0"/>
                </a:moveTo>
                <a:lnTo>
                  <a:pt x="0" y="0"/>
                </a:lnTo>
                <a:lnTo>
                  <a:pt x="0" y="31423"/>
                </a:lnTo>
                <a:lnTo>
                  <a:pt x="5675" y="31423"/>
                </a:lnTo>
                <a:lnTo>
                  <a:pt x="5675" y="18292"/>
                </a:lnTo>
                <a:lnTo>
                  <a:pt x="16472" y="18292"/>
                </a:lnTo>
                <a:lnTo>
                  <a:pt x="15633" y="17570"/>
                </a:lnTo>
                <a:lnTo>
                  <a:pt x="21266" y="14669"/>
                </a:lnTo>
                <a:lnTo>
                  <a:pt x="21701" y="13277"/>
                </a:lnTo>
                <a:lnTo>
                  <a:pt x="5675" y="13277"/>
                </a:lnTo>
                <a:lnTo>
                  <a:pt x="5675" y="5329"/>
                </a:lnTo>
                <a:lnTo>
                  <a:pt x="22239" y="5329"/>
                </a:lnTo>
                <a:lnTo>
                  <a:pt x="21884" y="3863"/>
                </a:lnTo>
                <a:lnTo>
                  <a:pt x="18564" y="848"/>
                </a:lnTo>
                <a:lnTo>
                  <a:pt x="11999" y="0"/>
                </a:lnTo>
                <a:close/>
              </a:path>
              <a:path w="25400" h="31750">
                <a:moveTo>
                  <a:pt x="16472" y="18292"/>
                </a:moveTo>
                <a:lnTo>
                  <a:pt x="6837" y="18292"/>
                </a:lnTo>
                <a:lnTo>
                  <a:pt x="9727" y="18680"/>
                </a:lnTo>
                <a:lnTo>
                  <a:pt x="11465" y="19999"/>
                </a:lnTo>
                <a:lnTo>
                  <a:pt x="14470" y="24596"/>
                </a:lnTo>
                <a:lnTo>
                  <a:pt x="18564" y="31423"/>
                </a:lnTo>
                <a:lnTo>
                  <a:pt x="25402" y="31423"/>
                </a:lnTo>
                <a:lnTo>
                  <a:pt x="21967" y="25318"/>
                </a:lnTo>
                <a:lnTo>
                  <a:pt x="18721" y="20229"/>
                </a:lnTo>
                <a:lnTo>
                  <a:pt x="16472" y="18292"/>
                </a:lnTo>
                <a:close/>
              </a:path>
              <a:path w="25400" h="31750">
                <a:moveTo>
                  <a:pt x="22239" y="5329"/>
                </a:moveTo>
                <a:lnTo>
                  <a:pt x="10156" y="5329"/>
                </a:lnTo>
                <a:lnTo>
                  <a:pt x="14324" y="5444"/>
                </a:lnTo>
                <a:lnTo>
                  <a:pt x="16449" y="6638"/>
                </a:lnTo>
                <a:lnTo>
                  <a:pt x="17224" y="9224"/>
                </a:lnTo>
                <a:lnTo>
                  <a:pt x="16638" y="11580"/>
                </a:lnTo>
                <a:lnTo>
                  <a:pt x="15057" y="12889"/>
                </a:lnTo>
                <a:lnTo>
                  <a:pt x="9926" y="13277"/>
                </a:lnTo>
                <a:lnTo>
                  <a:pt x="21701" y="13277"/>
                </a:lnTo>
                <a:lnTo>
                  <a:pt x="23088" y="8837"/>
                </a:lnTo>
                <a:lnTo>
                  <a:pt x="22239" y="532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 sz="1092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F97E441F-5AA0-42A6-8806-41B9D8285100}"/>
              </a:ext>
            </a:extLst>
          </p:cNvPr>
          <p:cNvSpPr txBox="1"/>
          <p:nvPr/>
        </p:nvSpPr>
        <p:spPr>
          <a:xfrm>
            <a:off x="1105564" y="265695"/>
            <a:ext cx="1839646" cy="305451"/>
          </a:xfrm>
          <a:prstGeom prst="rect">
            <a:avLst/>
          </a:prstGeom>
        </p:spPr>
        <p:txBody>
          <a:bodyPr lIns="0" tIns="10397" rIns="0" bIns="0">
            <a:spAutoFit/>
          </a:bodyPr>
          <a:lstStyle/>
          <a:p>
            <a:pPr marL="7701">
              <a:lnSpc>
                <a:spcPts val="1082"/>
              </a:lnSpc>
              <a:spcBef>
                <a:spcPts val="82"/>
              </a:spcBef>
              <a:defRPr/>
            </a:pPr>
            <a:r>
              <a:rPr lang="en-IN" sz="970" b="1" spc="3" dirty="0">
                <a:solidFill>
                  <a:srgbClr val="231F20"/>
                </a:solidFill>
                <a:latin typeface="Helvetica-Bold"/>
                <a:cs typeface="Helvetica-Bold"/>
              </a:rPr>
              <a:t>RV Institute of</a:t>
            </a:r>
          </a:p>
          <a:p>
            <a:pPr marL="7701">
              <a:lnSpc>
                <a:spcPts val="1082"/>
              </a:lnSpc>
              <a:spcBef>
                <a:spcPts val="82"/>
              </a:spcBef>
              <a:defRPr/>
            </a:pPr>
            <a:r>
              <a:rPr lang="en-IN" sz="970" b="1" spc="3" dirty="0">
                <a:solidFill>
                  <a:srgbClr val="231F20"/>
                </a:solidFill>
                <a:latin typeface="Helvetica-Bold"/>
                <a:cs typeface="Helvetica-Bold"/>
              </a:rPr>
              <a:t>Management</a:t>
            </a:r>
          </a:p>
        </p:txBody>
      </p:sp>
      <p:sp>
        <p:nvSpPr>
          <p:cNvPr id="8200" name="object 9">
            <a:extLst>
              <a:ext uri="{FF2B5EF4-FFF2-40B4-BE49-F238E27FC236}">
                <a16:creationId xmlns="" xmlns:a16="http://schemas.microsoft.com/office/drawing/2014/main" id="{111FA5A0-78D8-4B46-BB9D-25F1F4667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360" y="744006"/>
            <a:ext cx="11235220" cy="1141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316" rIns="0" bIns="0">
            <a:spAutoFit/>
          </a:bodyPr>
          <a:lstStyle>
            <a:lvl1pPr marL="127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61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Agenda Point : 7</a:t>
            </a:r>
          </a:p>
          <a:p>
            <a:pPr lvl="0" algn="ctr">
              <a:spcBef>
                <a:spcPts val="61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ew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 initiatives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Contd.. 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61"/>
              </a:spcBef>
            </a:pPr>
            <a:endParaRPr lang="en-US" altLang="en-US" sz="2400" b="1" dirty="0">
              <a:solidFill>
                <a:srgbClr val="295E9D"/>
              </a:solidFill>
              <a:latin typeface="Playfair Display" charset="0"/>
            </a:endParaRPr>
          </a:p>
        </p:txBody>
      </p:sp>
      <p:sp>
        <p:nvSpPr>
          <p:cNvPr id="8201" name="Title 10">
            <a:extLst>
              <a:ext uri="{FF2B5EF4-FFF2-40B4-BE49-F238E27FC236}">
                <a16:creationId xmlns="" xmlns:a16="http://schemas.microsoft.com/office/drawing/2014/main" id="{97FA32EE-CC92-4880-9B06-8B5C6B746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7789" y="247404"/>
            <a:ext cx="2231449" cy="280134"/>
          </a:xfrm>
        </p:spPr>
        <p:txBody>
          <a:bodyPr>
            <a:noAutofit/>
          </a:bodyPr>
          <a:lstStyle/>
          <a:p>
            <a:pPr algn="r" eaLnBrk="1" hangingPunct="1"/>
            <a:r>
              <a:rPr lang="en-US" altLang="en-US" sz="1800" dirty="0">
                <a:latin typeface="Playfair Display" charset="0"/>
                <a:ea typeface="ＭＳ Ｐゴシック" panose="020B0600070205080204" pitchFamily="34" charset="-128"/>
              </a:rPr>
              <a:t>Go, change the world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EF9A172-63C0-42C9-A11E-A6042D818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5638E-EB5D-45E1-B64A-F2E482D3E096}" type="datetime1">
              <a:rPr lang="en-IN" smtClean="0"/>
              <a:t>13/04/2023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ACC32AB-6EA9-47E1-AD32-A2E9C8116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IQAC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143E890-DE2E-4426-A4C4-A9E1CA41E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5EC6-655E-4D9B-B7D6-9B3D4DCE689E}" type="slidenum">
              <a:rPr lang="en-IN" smtClean="0"/>
              <a:t>21</a:t>
            </a:fld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217563" y="1647369"/>
            <a:ext cx="116293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Institution has becoming </a:t>
            </a:r>
            <a:r>
              <a:rPr lang="en-IN" sz="2000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life time member of BMA </a:t>
            </a:r>
            <a:r>
              <a:rPr lang="en-IN" sz="20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so as to facilitate conducting major events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One Day FDP by </a:t>
            </a:r>
            <a:r>
              <a:rPr lang="en-IN" sz="2000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Talent Matrix </a:t>
            </a:r>
            <a:r>
              <a:rPr lang="en-IN" sz="20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and Five faculty members got </a:t>
            </a:r>
            <a:r>
              <a:rPr lang="en-IN" sz="2000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CBMA certification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Encouraging students to </a:t>
            </a:r>
            <a:r>
              <a:rPr lang="en-IN" sz="2000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present and  publish their papers </a:t>
            </a:r>
            <a:r>
              <a:rPr lang="en-IN" sz="20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( from SIP and BIP) in National and International conferences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Institution has becoming </a:t>
            </a:r>
            <a:r>
              <a:rPr lang="en-IN" sz="2000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Associate Centre of Indian Yoga Association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Institution has becoming life member of </a:t>
            </a:r>
            <a:r>
              <a:rPr lang="en-IN" sz="2000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Analytics Society of India, IIMB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Recognition of </a:t>
            </a:r>
            <a:r>
              <a:rPr lang="en-IN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faculty and student champions </a:t>
            </a:r>
            <a:r>
              <a:rPr lang="en-IN" sz="20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by </a:t>
            </a:r>
            <a:r>
              <a:rPr lang="en-IN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QUIKLRN LMS </a:t>
            </a:r>
            <a:r>
              <a:rPr lang="en-IN" sz="20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for maximum usage of the platform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Working on launching on </a:t>
            </a:r>
            <a:r>
              <a:rPr lang="en-IN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2 certificate courses </a:t>
            </a:r>
            <a:r>
              <a:rPr lang="en-IN" sz="20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– Story telling and Data Visualisation using Tableau and Machine Learning using Python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Planning to offer </a:t>
            </a:r>
            <a:r>
              <a:rPr lang="en-IN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Outbound training programs </a:t>
            </a:r>
            <a:r>
              <a:rPr lang="en-IN" sz="20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to the 1</a:t>
            </a:r>
            <a:r>
              <a:rPr lang="en-IN" sz="2000" baseline="300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st</a:t>
            </a:r>
            <a:r>
              <a:rPr lang="en-IN" sz="20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IN" sz="2000" dirty="0" err="1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Sem</a:t>
            </a:r>
            <a:r>
              <a:rPr lang="en-IN" sz="20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students as part of Principles of Management</a:t>
            </a:r>
            <a:endParaRPr lang="en-IN" sz="20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24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5223331-66E5-4382-A84D-81AF1ACA62D7}"/>
              </a:ext>
            </a:extLst>
          </p:cNvPr>
          <p:cNvSpPr/>
          <p:nvPr/>
        </p:nvSpPr>
        <p:spPr>
          <a:xfrm>
            <a:off x="428" y="0"/>
            <a:ext cx="12191572" cy="6858000"/>
          </a:xfrm>
          <a:prstGeom prst="rect">
            <a:avLst/>
          </a:prstGeom>
          <a:solidFill>
            <a:schemeClr val="lt1">
              <a:alpha val="99000"/>
            </a:schemeClr>
          </a:solidFill>
          <a:ln w="76200">
            <a:solidFill>
              <a:srgbClr val="295E9D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IN" sz="1092" dirty="0">
              <a:solidFill>
                <a:srgbClr val="295E9D"/>
              </a:solidFill>
            </a:endParaRPr>
          </a:p>
        </p:txBody>
      </p:sp>
      <p:sp>
        <p:nvSpPr>
          <p:cNvPr id="8195" name="object 4">
            <a:extLst>
              <a:ext uri="{FF2B5EF4-FFF2-40B4-BE49-F238E27FC236}">
                <a16:creationId xmlns="" xmlns:a16="http://schemas.microsoft.com/office/drawing/2014/main" id="{DE37AA12-5E04-476A-B578-5E1B79677996}"/>
              </a:ext>
            </a:extLst>
          </p:cNvPr>
          <p:cNvSpPr>
            <a:spLocks/>
          </p:cNvSpPr>
          <p:nvPr/>
        </p:nvSpPr>
        <p:spPr bwMode="auto">
          <a:xfrm>
            <a:off x="611718" y="722959"/>
            <a:ext cx="11235221" cy="0"/>
          </a:xfrm>
          <a:custGeom>
            <a:avLst/>
            <a:gdLst>
              <a:gd name="T0" fmla="*/ 0 w 18527395"/>
              <a:gd name="T1" fmla="*/ 18531297 w 1852739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527395">
                <a:moveTo>
                  <a:pt x="0" y="0"/>
                </a:moveTo>
                <a:lnTo>
                  <a:pt x="18526859" y="0"/>
                </a:lnTo>
              </a:path>
            </a:pathLst>
          </a:custGeom>
          <a:noFill/>
          <a:ln w="15706">
            <a:solidFill>
              <a:srgbClr val="295E9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 sz="1092"/>
          </a:p>
        </p:txBody>
      </p:sp>
      <p:sp>
        <p:nvSpPr>
          <p:cNvPr id="8196" name="object 5">
            <a:extLst>
              <a:ext uri="{FF2B5EF4-FFF2-40B4-BE49-F238E27FC236}">
                <a16:creationId xmlns="" xmlns:a16="http://schemas.microsoft.com/office/drawing/2014/main" id="{7372203B-4F55-4D5D-BCEC-55AE48BA1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793" y="182906"/>
            <a:ext cx="429347" cy="43031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092"/>
          </a:p>
        </p:txBody>
      </p:sp>
      <p:sp>
        <p:nvSpPr>
          <p:cNvPr id="8197" name="object 6">
            <a:extLst>
              <a:ext uri="{FF2B5EF4-FFF2-40B4-BE49-F238E27FC236}">
                <a16:creationId xmlns="" xmlns:a16="http://schemas.microsoft.com/office/drawing/2014/main" id="{56261674-76E1-40B6-9C2E-5105C16B4132}"/>
              </a:ext>
            </a:extLst>
          </p:cNvPr>
          <p:cNvSpPr>
            <a:spLocks/>
          </p:cNvSpPr>
          <p:nvPr/>
        </p:nvSpPr>
        <p:spPr bwMode="auto">
          <a:xfrm>
            <a:off x="1881468" y="439936"/>
            <a:ext cx="34656" cy="34656"/>
          </a:xfrm>
          <a:custGeom>
            <a:avLst/>
            <a:gdLst>
              <a:gd name="T0" fmla="*/ 32918 w 56514"/>
              <a:gd name="T1" fmla="*/ 0 h 56515"/>
              <a:gd name="T2" fmla="*/ 20119 w 56514"/>
              <a:gd name="T3" fmla="*/ 2581 h 56515"/>
              <a:gd name="T4" fmla="*/ 9652 w 56514"/>
              <a:gd name="T5" fmla="*/ 9621 h 56515"/>
              <a:gd name="T6" fmla="*/ 2591 w 56514"/>
              <a:gd name="T7" fmla="*/ 20062 h 56515"/>
              <a:gd name="T8" fmla="*/ 0 w 56514"/>
              <a:gd name="T9" fmla="*/ 32850 h 56515"/>
              <a:gd name="T10" fmla="*/ 2591 w 56514"/>
              <a:gd name="T11" fmla="*/ 45649 h 56515"/>
              <a:gd name="T12" fmla="*/ 9652 w 56514"/>
              <a:gd name="T13" fmla="*/ 56111 h 56515"/>
              <a:gd name="T14" fmla="*/ 20119 w 56514"/>
              <a:gd name="T15" fmla="*/ 63171 h 56515"/>
              <a:gd name="T16" fmla="*/ 32918 w 56514"/>
              <a:gd name="T17" fmla="*/ 65763 h 56515"/>
              <a:gd name="T18" fmla="*/ 45699 w 56514"/>
              <a:gd name="T19" fmla="*/ 63171 h 56515"/>
              <a:gd name="T20" fmla="*/ 48894 w 56514"/>
              <a:gd name="T21" fmla="*/ 61010 h 56515"/>
              <a:gd name="T22" fmla="*/ 32918 w 56514"/>
              <a:gd name="T23" fmla="*/ 61010 h 56515"/>
              <a:gd name="T24" fmla="*/ 21946 w 56514"/>
              <a:gd name="T25" fmla="*/ 58794 h 56515"/>
              <a:gd name="T26" fmla="*/ 12993 w 56514"/>
              <a:gd name="T27" fmla="*/ 52752 h 56515"/>
              <a:gd name="T28" fmla="*/ 6962 w 56514"/>
              <a:gd name="T29" fmla="*/ 43799 h 56515"/>
              <a:gd name="T30" fmla="*/ 4751 w 56514"/>
              <a:gd name="T31" fmla="*/ 32850 h 56515"/>
              <a:gd name="T32" fmla="*/ 6962 w 56514"/>
              <a:gd name="T33" fmla="*/ 21892 h 56515"/>
              <a:gd name="T34" fmla="*/ 12993 w 56514"/>
              <a:gd name="T35" fmla="*/ 12923 h 56515"/>
              <a:gd name="T36" fmla="*/ 21946 w 56514"/>
              <a:gd name="T37" fmla="*/ 6864 h 56515"/>
              <a:gd name="T38" fmla="*/ 32918 w 56514"/>
              <a:gd name="T39" fmla="*/ 4641 h 56515"/>
              <a:gd name="T40" fmla="*/ 48756 w 56514"/>
              <a:gd name="T41" fmla="*/ 4641 h 56515"/>
              <a:gd name="T42" fmla="*/ 45699 w 56514"/>
              <a:gd name="T43" fmla="*/ 2581 h 56515"/>
              <a:gd name="T44" fmla="*/ 32918 w 56514"/>
              <a:gd name="T45" fmla="*/ 0 h 56515"/>
              <a:gd name="T46" fmla="*/ 48756 w 56514"/>
              <a:gd name="T47" fmla="*/ 4641 h 56515"/>
              <a:gd name="T48" fmla="*/ 32918 w 56514"/>
              <a:gd name="T49" fmla="*/ 4641 h 56515"/>
              <a:gd name="T50" fmla="*/ 43893 w 56514"/>
              <a:gd name="T51" fmla="*/ 6864 h 56515"/>
              <a:gd name="T52" fmla="*/ 52845 w 56514"/>
              <a:gd name="T53" fmla="*/ 12923 h 56515"/>
              <a:gd name="T54" fmla="*/ 58877 w 56514"/>
              <a:gd name="T55" fmla="*/ 21892 h 56515"/>
              <a:gd name="T56" fmla="*/ 61088 w 56514"/>
              <a:gd name="T57" fmla="*/ 32850 h 56515"/>
              <a:gd name="T58" fmla="*/ 58877 w 56514"/>
              <a:gd name="T59" fmla="*/ 43799 h 56515"/>
              <a:gd name="T60" fmla="*/ 52845 w 56514"/>
              <a:gd name="T61" fmla="*/ 52752 h 56515"/>
              <a:gd name="T62" fmla="*/ 43893 w 56514"/>
              <a:gd name="T63" fmla="*/ 58794 h 56515"/>
              <a:gd name="T64" fmla="*/ 32918 w 56514"/>
              <a:gd name="T65" fmla="*/ 61010 h 56515"/>
              <a:gd name="T66" fmla="*/ 48894 w 56514"/>
              <a:gd name="T67" fmla="*/ 61010 h 56515"/>
              <a:gd name="T68" fmla="*/ 56146 w 56514"/>
              <a:gd name="T69" fmla="*/ 56111 h 56515"/>
              <a:gd name="T70" fmla="*/ 63202 w 56514"/>
              <a:gd name="T71" fmla="*/ 45649 h 56515"/>
              <a:gd name="T72" fmla="*/ 65789 w 56514"/>
              <a:gd name="T73" fmla="*/ 32850 h 56515"/>
              <a:gd name="T74" fmla="*/ 63202 w 56514"/>
              <a:gd name="T75" fmla="*/ 20062 h 56515"/>
              <a:gd name="T76" fmla="*/ 56146 w 56514"/>
              <a:gd name="T77" fmla="*/ 9621 h 56515"/>
              <a:gd name="T78" fmla="*/ 48756 w 56514"/>
              <a:gd name="T79" fmla="*/ 4641 h 5651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6514" h="56515">
                <a:moveTo>
                  <a:pt x="28145" y="0"/>
                </a:moveTo>
                <a:lnTo>
                  <a:pt x="17201" y="2207"/>
                </a:lnTo>
                <a:lnTo>
                  <a:pt x="8253" y="8227"/>
                </a:lnTo>
                <a:lnTo>
                  <a:pt x="2215" y="17157"/>
                </a:lnTo>
                <a:lnTo>
                  <a:pt x="0" y="28093"/>
                </a:lnTo>
                <a:lnTo>
                  <a:pt x="2215" y="39037"/>
                </a:lnTo>
                <a:lnTo>
                  <a:pt x="8253" y="47985"/>
                </a:lnTo>
                <a:lnTo>
                  <a:pt x="17201" y="54023"/>
                </a:lnTo>
                <a:lnTo>
                  <a:pt x="28145" y="56239"/>
                </a:lnTo>
                <a:lnTo>
                  <a:pt x="39070" y="54023"/>
                </a:lnTo>
                <a:lnTo>
                  <a:pt x="41803" y="52176"/>
                </a:lnTo>
                <a:lnTo>
                  <a:pt x="28145" y="52176"/>
                </a:lnTo>
                <a:lnTo>
                  <a:pt x="18763" y="50280"/>
                </a:lnTo>
                <a:lnTo>
                  <a:pt x="11109" y="45113"/>
                </a:lnTo>
                <a:lnTo>
                  <a:pt x="5952" y="37457"/>
                </a:lnTo>
                <a:lnTo>
                  <a:pt x="4062" y="28093"/>
                </a:lnTo>
                <a:lnTo>
                  <a:pt x="5952" y="18722"/>
                </a:lnTo>
                <a:lnTo>
                  <a:pt x="11109" y="11052"/>
                </a:lnTo>
                <a:lnTo>
                  <a:pt x="18763" y="5870"/>
                </a:lnTo>
                <a:lnTo>
                  <a:pt x="28145" y="3968"/>
                </a:lnTo>
                <a:lnTo>
                  <a:pt x="41684" y="3968"/>
                </a:lnTo>
                <a:lnTo>
                  <a:pt x="39070" y="2207"/>
                </a:lnTo>
                <a:lnTo>
                  <a:pt x="28145" y="0"/>
                </a:lnTo>
                <a:close/>
              </a:path>
              <a:path w="56514" h="56515">
                <a:moveTo>
                  <a:pt x="41684" y="3968"/>
                </a:moveTo>
                <a:lnTo>
                  <a:pt x="28145" y="3968"/>
                </a:lnTo>
                <a:lnTo>
                  <a:pt x="37527" y="5870"/>
                </a:lnTo>
                <a:lnTo>
                  <a:pt x="45181" y="11052"/>
                </a:lnTo>
                <a:lnTo>
                  <a:pt x="50338" y="18722"/>
                </a:lnTo>
                <a:lnTo>
                  <a:pt x="52228" y="28093"/>
                </a:lnTo>
                <a:lnTo>
                  <a:pt x="50338" y="37457"/>
                </a:lnTo>
                <a:lnTo>
                  <a:pt x="45181" y="45113"/>
                </a:lnTo>
                <a:lnTo>
                  <a:pt x="37527" y="50280"/>
                </a:lnTo>
                <a:lnTo>
                  <a:pt x="28145" y="52176"/>
                </a:lnTo>
                <a:lnTo>
                  <a:pt x="41803" y="52176"/>
                </a:lnTo>
                <a:lnTo>
                  <a:pt x="48005" y="47985"/>
                </a:lnTo>
                <a:lnTo>
                  <a:pt x="54036" y="39037"/>
                </a:lnTo>
                <a:lnTo>
                  <a:pt x="56249" y="28093"/>
                </a:lnTo>
                <a:lnTo>
                  <a:pt x="54036" y="17157"/>
                </a:lnTo>
                <a:lnTo>
                  <a:pt x="48005" y="8227"/>
                </a:lnTo>
                <a:lnTo>
                  <a:pt x="41684" y="3968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 sz="1092"/>
          </a:p>
        </p:txBody>
      </p:sp>
      <p:sp>
        <p:nvSpPr>
          <p:cNvPr id="8198" name="object 7">
            <a:extLst>
              <a:ext uri="{FF2B5EF4-FFF2-40B4-BE49-F238E27FC236}">
                <a16:creationId xmlns="" xmlns:a16="http://schemas.microsoft.com/office/drawing/2014/main" id="{575EA58F-1388-454E-931E-848D68EC3A63}"/>
              </a:ext>
            </a:extLst>
          </p:cNvPr>
          <p:cNvSpPr>
            <a:spLocks/>
          </p:cNvSpPr>
          <p:nvPr/>
        </p:nvSpPr>
        <p:spPr bwMode="auto">
          <a:xfrm>
            <a:off x="1891095" y="452451"/>
            <a:ext cx="15403" cy="19253"/>
          </a:xfrm>
          <a:custGeom>
            <a:avLst/>
            <a:gdLst>
              <a:gd name="T0" fmla="*/ 11999 w 25400"/>
              <a:gd name="T1" fmla="*/ 0 h 31750"/>
              <a:gd name="T2" fmla="*/ 0 w 25400"/>
              <a:gd name="T3" fmla="*/ 0 h 31750"/>
              <a:gd name="T4" fmla="*/ 0 w 25400"/>
              <a:gd name="T5" fmla="*/ 31423 h 31750"/>
              <a:gd name="T6" fmla="*/ 5675 w 25400"/>
              <a:gd name="T7" fmla="*/ 31423 h 31750"/>
              <a:gd name="T8" fmla="*/ 5675 w 25400"/>
              <a:gd name="T9" fmla="*/ 18292 h 31750"/>
              <a:gd name="T10" fmla="*/ 16472 w 25400"/>
              <a:gd name="T11" fmla="*/ 18292 h 31750"/>
              <a:gd name="T12" fmla="*/ 15633 w 25400"/>
              <a:gd name="T13" fmla="*/ 17570 h 31750"/>
              <a:gd name="T14" fmla="*/ 21266 w 25400"/>
              <a:gd name="T15" fmla="*/ 14669 h 31750"/>
              <a:gd name="T16" fmla="*/ 21701 w 25400"/>
              <a:gd name="T17" fmla="*/ 13277 h 31750"/>
              <a:gd name="T18" fmla="*/ 5675 w 25400"/>
              <a:gd name="T19" fmla="*/ 13277 h 31750"/>
              <a:gd name="T20" fmla="*/ 5675 w 25400"/>
              <a:gd name="T21" fmla="*/ 5329 h 31750"/>
              <a:gd name="T22" fmla="*/ 22239 w 25400"/>
              <a:gd name="T23" fmla="*/ 5329 h 31750"/>
              <a:gd name="T24" fmla="*/ 21884 w 25400"/>
              <a:gd name="T25" fmla="*/ 3863 h 31750"/>
              <a:gd name="T26" fmla="*/ 18564 w 25400"/>
              <a:gd name="T27" fmla="*/ 848 h 31750"/>
              <a:gd name="T28" fmla="*/ 11999 w 25400"/>
              <a:gd name="T29" fmla="*/ 0 h 31750"/>
              <a:gd name="T30" fmla="*/ 16472 w 25400"/>
              <a:gd name="T31" fmla="*/ 18292 h 31750"/>
              <a:gd name="T32" fmla="*/ 6837 w 25400"/>
              <a:gd name="T33" fmla="*/ 18292 h 31750"/>
              <a:gd name="T34" fmla="*/ 9727 w 25400"/>
              <a:gd name="T35" fmla="*/ 18680 h 31750"/>
              <a:gd name="T36" fmla="*/ 11465 w 25400"/>
              <a:gd name="T37" fmla="*/ 19999 h 31750"/>
              <a:gd name="T38" fmla="*/ 14470 w 25400"/>
              <a:gd name="T39" fmla="*/ 24596 h 31750"/>
              <a:gd name="T40" fmla="*/ 18564 w 25400"/>
              <a:gd name="T41" fmla="*/ 31423 h 31750"/>
              <a:gd name="T42" fmla="*/ 25402 w 25400"/>
              <a:gd name="T43" fmla="*/ 31423 h 31750"/>
              <a:gd name="T44" fmla="*/ 21967 w 25400"/>
              <a:gd name="T45" fmla="*/ 25318 h 31750"/>
              <a:gd name="T46" fmla="*/ 18721 w 25400"/>
              <a:gd name="T47" fmla="*/ 20229 h 31750"/>
              <a:gd name="T48" fmla="*/ 16472 w 25400"/>
              <a:gd name="T49" fmla="*/ 18292 h 31750"/>
              <a:gd name="T50" fmla="*/ 22239 w 25400"/>
              <a:gd name="T51" fmla="*/ 5329 h 31750"/>
              <a:gd name="T52" fmla="*/ 10156 w 25400"/>
              <a:gd name="T53" fmla="*/ 5329 h 31750"/>
              <a:gd name="T54" fmla="*/ 14324 w 25400"/>
              <a:gd name="T55" fmla="*/ 5444 h 31750"/>
              <a:gd name="T56" fmla="*/ 16449 w 25400"/>
              <a:gd name="T57" fmla="*/ 6638 h 31750"/>
              <a:gd name="T58" fmla="*/ 17224 w 25400"/>
              <a:gd name="T59" fmla="*/ 9224 h 31750"/>
              <a:gd name="T60" fmla="*/ 16638 w 25400"/>
              <a:gd name="T61" fmla="*/ 11580 h 31750"/>
              <a:gd name="T62" fmla="*/ 15057 w 25400"/>
              <a:gd name="T63" fmla="*/ 12889 h 31750"/>
              <a:gd name="T64" fmla="*/ 9926 w 25400"/>
              <a:gd name="T65" fmla="*/ 13277 h 31750"/>
              <a:gd name="T66" fmla="*/ 21701 w 25400"/>
              <a:gd name="T67" fmla="*/ 13277 h 31750"/>
              <a:gd name="T68" fmla="*/ 23088 w 25400"/>
              <a:gd name="T69" fmla="*/ 8837 h 31750"/>
              <a:gd name="T70" fmla="*/ 22239 w 25400"/>
              <a:gd name="T71" fmla="*/ 5329 h 3175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5400" h="31750">
                <a:moveTo>
                  <a:pt x="11999" y="0"/>
                </a:moveTo>
                <a:lnTo>
                  <a:pt x="0" y="0"/>
                </a:lnTo>
                <a:lnTo>
                  <a:pt x="0" y="31423"/>
                </a:lnTo>
                <a:lnTo>
                  <a:pt x="5675" y="31423"/>
                </a:lnTo>
                <a:lnTo>
                  <a:pt x="5675" y="18292"/>
                </a:lnTo>
                <a:lnTo>
                  <a:pt x="16472" y="18292"/>
                </a:lnTo>
                <a:lnTo>
                  <a:pt x="15633" y="17570"/>
                </a:lnTo>
                <a:lnTo>
                  <a:pt x="21266" y="14669"/>
                </a:lnTo>
                <a:lnTo>
                  <a:pt x="21701" y="13277"/>
                </a:lnTo>
                <a:lnTo>
                  <a:pt x="5675" y="13277"/>
                </a:lnTo>
                <a:lnTo>
                  <a:pt x="5675" y="5329"/>
                </a:lnTo>
                <a:lnTo>
                  <a:pt x="22239" y="5329"/>
                </a:lnTo>
                <a:lnTo>
                  <a:pt x="21884" y="3863"/>
                </a:lnTo>
                <a:lnTo>
                  <a:pt x="18564" y="848"/>
                </a:lnTo>
                <a:lnTo>
                  <a:pt x="11999" y="0"/>
                </a:lnTo>
                <a:close/>
              </a:path>
              <a:path w="25400" h="31750">
                <a:moveTo>
                  <a:pt x="16472" y="18292"/>
                </a:moveTo>
                <a:lnTo>
                  <a:pt x="6837" y="18292"/>
                </a:lnTo>
                <a:lnTo>
                  <a:pt x="9727" y="18680"/>
                </a:lnTo>
                <a:lnTo>
                  <a:pt x="11465" y="19999"/>
                </a:lnTo>
                <a:lnTo>
                  <a:pt x="14470" y="24596"/>
                </a:lnTo>
                <a:lnTo>
                  <a:pt x="18564" y="31423"/>
                </a:lnTo>
                <a:lnTo>
                  <a:pt x="25402" y="31423"/>
                </a:lnTo>
                <a:lnTo>
                  <a:pt x="21967" y="25318"/>
                </a:lnTo>
                <a:lnTo>
                  <a:pt x="18721" y="20229"/>
                </a:lnTo>
                <a:lnTo>
                  <a:pt x="16472" y="18292"/>
                </a:lnTo>
                <a:close/>
              </a:path>
              <a:path w="25400" h="31750">
                <a:moveTo>
                  <a:pt x="22239" y="5329"/>
                </a:moveTo>
                <a:lnTo>
                  <a:pt x="10156" y="5329"/>
                </a:lnTo>
                <a:lnTo>
                  <a:pt x="14324" y="5444"/>
                </a:lnTo>
                <a:lnTo>
                  <a:pt x="16449" y="6638"/>
                </a:lnTo>
                <a:lnTo>
                  <a:pt x="17224" y="9224"/>
                </a:lnTo>
                <a:lnTo>
                  <a:pt x="16638" y="11580"/>
                </a:lnTo>
                <a:lnTo>
                  <a:pt x="15057" y="12889"/>
                </a:lnTo>
                <a:lnTo>
                  <a:pt x="9926" y="13277"/>
                </a:lnTo>
                <a:lnTo>
                  <a:pt x="21701" y="13277"/>
                </a:lnTo>
                <a:lnTo>
                  <a:pt x="23088" y="8837"/>
                </a:lnTo>
                <a:lnTo>
                  <a:pt x="22239" y="532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 sz="1092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F97E441F-5AA0-42A6-8806-41B9D8285100}"/>
              </a:ext>
            </a:extLst>
          </p:cNvPr>
          <p:cNvSpPr txBox="1"/>
          <p:nvPr/>
        </p:nvSpPr>
        <p:spPr>
          <a:xfrm>
            <a:off x="1105564" y="265695"/>
            <a:ext cx="1839646" cy="305451"/>
          </a:xfrm>
          <a:prstGeom prst="rect">
            <a:avLst/>
          </a:prstGeom>
        </p:spPr>
        <p:txBody>
          <a:bodyPr lIns="0" tIns="10397" rIns="0" bIns="0">
            <a:spAutoFit/>
          </a:bodyPr>
          <a:lstStyle/>
          <a:p>
            <a:pPr marL="7701">
              <a:lnSpc>
                <a:spcPts val="1082"/>
              </a:lnSpc>
              <a:spcBef>
                <a:spcPts val="82"/>
              </a:spcBef>
              <a:defRPr/>
            </a:pPr>
            <a:r>
              <a:rPr lang="en-IN" sz="970" b="1" spc="3" dirty="0">
                <a:solidFill>
                  <a:srgbClr val="231F20"/>
                </a:solidFill>
                <a:latin typeface="Helvetica-Bold"/>
                <a:cs typeface="Helvetica-Bold"/>
              </a:rPr>
              <a:t>RV Institute of</a:t>
            </a:r>
          </a:p>
          <a:p>
            <a:pPr marL="7701">
              <a:lnSpc>
                <a:spcPts val="1082"/>
              </a:lnSpc>
              <a:spcBef>
                <a:spcPts val="82"/>
              </a:spcBef>
              <a:defRPr/>
            </a:pPr>
            <a:r>
              <a:rPr lang="en-IN" sz="970" b="1" spc="3" dirty="0">
                <a:solidFill>
                  <a:srgbClr val="231F20"/>
                </a:solidFill>
                <a:latin typeface="Helvetica-Bold"/>
                <a:cs typeface="Helvetica-Bold"/>
              </a:rPr>
              <a:t>Management</a:t>
            </a:r>
          </a:p>
        </p:txBody>
      </p:sp>
      <p:sp>
        <p:nvSpPr>
          <p:cNvPr id="8200" name="object 9">
            <a:extLst>
              <a:ext uri="{FF2B5EF4-FFF2-40B4-BE49-F238E27FC236}">
                <a16:creationId xmlns="" xmlns:a16="http://schemas.microsoft.com/office/drawing/2014/main" id="{111FA5A0-78D8-4B46-BB9D-25F1F4667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018" y="929007"/>
            <a:ext cx="11235220" cy="346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316" rIns="0" bIns="0">
            <a:spAutoFit/>
          </a:bodyPr>
          <a:lstStyle>
            <a:lvl1pPr marL="127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61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Agenda Point : 8</a:t>
            </a:r>
          </a:p>
          <a:p>
            <a:pPr algn="ctr">
              <a:spcBef>
                <a:spcPts val="61"/>
              </a:spcBef>
            </a:pP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1"/>
              </a:spcBef>
            </a:pP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1"/>
              </a:spcBef>
            </a:pP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1"/>
              </a:spcBef>
            </a:pP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present the details regarding programmes organized in the Institute during the previous quarter and the way forward.</a:t>
            </a:r>
          </a:p>
          <a:p>
            <a:pPr algn="ctr">
              <a:spcBef>
                <a:spcPts val="61"/>
              </a:spcBef>
            </a:pPr>
            <a:endParaRPr lang="en-US" altLang="en-US" sz="2400" b="1" dirty="0">
              <a:solidFill>
                <a:srgbClr val="295E9D"/>
              </a:solidFill>
              <a:latin typeface="Playfair Display" charset="0"/>
            </a:endParaRPr>
          </a:p>
        </p:txBody>
      </p:sp>
      <p:sp>
        <p:nvSpPr>
          <p:cNvPr id="8201" name="Title 10">
            <a:extLst>
              <a:ext uri="{FF2B5EF4-FFF2-40B4-BE49-F238E27FC236}">
                <a16:creationId xmlns="" xmlns:a16="http://schemas.microsoft.com/office/drawing/2014/main" id="{97FA32EE-CC92-4880-9B06-8B5C6B746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7789" y="247404"/>
            <a:ext cx="2231449" cy="280134"/>
          </a:xfrm>
        </p:spPr>
        <p:txBody>
          <a:bodyPr>
            <a:noAutofit/>
          </a:bodyPr>
          <a:lstStyle/>
          <a:p>
            <a:pPr algn="r" eaLnBrk="1" hangingPunct="1"/>
            <a:r>
              <a:rPr lang="en-US" altLang="en-US" sz="1800" dirty="0">
                <a:latin typeface="Playfair Display" charset="0"/>
                <a:ea typeface="ＭＳ Ｐゴシック" panose="020B0600070205080204" pitchFamily="34" charset="-128"/>
              </a:rPr>
              <a:t>Go, change the world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EF9A172-63C0-42C9-A11E-A6042D818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2E94-C7FE-4907-861C-FCFD58417F59}" type="datetime1">
              <a:rPr lang="en-IN" smtClean="0"/>
              <a:t>13/04/2023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ACC32AB-6EA9-47E1-AD32-A2E9C8116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IQAC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143E890-DE2E-4426-A4C4-A9E1CA41E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5EC6-655E-4D9B-B7D6-9B3D4DCE689E}" type="slidenum">
              <a:rPr lang="en-IN" smtClean="0"/>
              <a:t>22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6164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5223331-66E5-4382-A84D-81AF1ACA62D7}"/>
              </a:ext>
            </a:extLst>
          </p:cNvPr>
          <p:cNvSpPr/>
          <p:nvPr/>
        </p:nvSpPr>
        <p:spPr>
          <a:xfrm>
            <a:off x="428" y="13855"/>
            <a:ext cx="12191144" cy="6858000"/>
          </a:xfrm>
          <a:prstGeom prst="rect">
            <a:avLst/>
          </a:prstGeom>
          <a:solidFill>
            <a:schemeClr val="lt1">
              <a:alpha val="99000"/>
            </a:schemeClr>
          </a:solidFill>
          <a:ln w="76200">
            <a:solidFill>
              <a:srgbClr val="295E9D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92" b="0" i="0" u="none" strike="noStrike" kern="1200" cap="none" spc="0" normalizeH="0" baseline="0" noProof="0" dirty="0">
              <a:ln>
                <a:noFill/>
              </a:ln>
              <a:solidFill>
                <a:srgbClr val="295E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95" name="object 4">
            <a:extLst>
              <a:ext uri="{FF2B5EF4-FFF2-40B4-BE49-F238E27FC236}">
                <a16:creationId xmlns="" xmlns:a16="http://schemas.microsoft.com/office/drawing/2014/main" id="{DE37AA12-5E04-476A-B578-5E1B79677996}"/>
              </a:ext>
            </a:extLst>
          </p:cNvPr>
          <p:cNvSpPr>
            <a:spLocks/>
          </p:cNvSpPr>
          <p:nvPr/>
        </p:nvSpPr>
        <p:spPr bwMode="auto">
          <a:xfrm>
            <a:off x="611718" y="722959"/>
            <a:ext cx="11235221" cy="0"/>
          </a:xfrm>
          <a:custGeom>
            <a:avLst/>
            <a:gdLst>
              <a:gd name="T0" fmla="*/ 0 w 18527395"/>
              <a:gd name="T1" fmla="*/ 18531297 w 1852739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527395">
                <a:moveTo>
                  <a:pt x="0" y="0"/>
                </a:moveTo>
                <a:lnTo>
                  <a:pt x="18526859" y="0"/>
                </a:lnTo>
              </a:path>
            </a:pathLst>
          </a:custGeom>
          <a:noFill/>
          <a:ln w="15706">
            <a:solidFill>
              <a:srgbClr val="295E9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96" name="object 5">
            <a:extLst>
              <a:ext uri="{FF2B5EF4-FFF2-40B4-BE49-F238E27FC236}">
                <a16:creationId xmlns="" xmlns:a16="http://schemas.microsoft.com/office/drawing/2014/main" id="{7372203B-4F55-4D5D-BCEC-55AE48BA1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793" y="182906"/>
            <a:ext cx="429347" cy="43031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197" name="object 6">
            <a:extLst>
              <a:ext uri="{FF2B5EF4-FFF2-40B4-BE49-F238E27FC236}">
                <a16:creationId xmlns="" xmlns:a16="http://schemas.microsoft.com/office/drawing/2014/main" id="{56261674-76E1-40B6-9C2E-5105C16B4132}"/>
              </a:ext>
            </a:extLst>
          </p:cNvPr>
          <p:cNvSpPr>
            <a:spLocks/>
          </p:cNvSpPr>
          <p:nvPr/>
        </p:nvSpPr>
        <p:spPr bwMode="auto">
          <a:xfrm>
            <a:off x="1881468" y="439936"/>
            <a:ext cx="34656" cy="34656"/>
          </a:xfrm>
          <a:custGeom>
            <a:avLst/>
            <a:gdLst>
              <a:gd name="T0" fmla="*/ 32918 w 56514"/>
              <a:gd name="T1" fmla="*/ 0 h 56515"/>
              <a:gd name="T2" fmla="*/ 20119 w 56514"/>
              <a:gd name="T3" fmla="*/ 2581 h 56515"/>
              <a:gd name="T4" fmla="*/ 9652 w 56514"/>
              <a:gd name="T5" fmla="*/ 9621 h 56515"/>
              <a:gd name="T6" fmla="*/ 2591 w 56514"/>
              <a:gd name="T7" fmla="*/ 20062 h 56515"/>
              <a:gd name="T8" fmla="*/ 0 w 56514"/>
              <a:gd name="T9" fmla="*/ 32850 h 56515"/>
              <a:gd name="T10" fmla="*/ 2591 w 56514"/>
              <a:gd name="T11" fmla="*/ 45649 h 56515"/>
              <a:gd name="T12" fmla="*/ 9652 w 56514"/>
              <a:gd name="T13" fmla="*/ 56111 h 56515"/>
              <a:gd name="T14" fmla="*/ 20119 w 56514"/>
              <a:gd name="T15" fmla="*/ 63171 h 56515"/>
              <a:gd name="T16" fmla="*/ 32918 w 56514"/>
              <a:gd name="T17" fmla="*/ 65763 h 56515"/>
              <a:gd name="T18" fmla="*/ 45699 w 56514"/>
              <a:gd name="T19" fmla="*/ 63171 h 56515"/>
              <a:gd name="T20" fmla="*/ 48894 w 56514"/>
              <a:gd name="T21" fmla="*/ 61010 h 56515"/>
              <a:gd name="T22" fmla="*/ 32918 w 56514"/>
              <a:gd name="T23" fmla="*/ 61010 h 56515"/>
              <a:gd name="T24" fmla="*/ 21946 w 56514"/>
              <a:gd name="T25" fmla="*/ 58794 h 56515"/>
              <a:gd name="T26" fmla="*/ 12993 w 56514"/>
              <a:gd name="T27" fmla="*/ 52752 h 56515"/>
              <a:gd name="T28" fmla="*/ 6962 w 56514"/>
              <a:gd name="T29" fmla="*/ 43799 h 56515"/>
              <a:gd name="T30" fmla="*/ 4751 w 56514"/>
              <a:gd name="T31" fmla="*/ 32850 h 56515"/>
              <a:gd name="T32" fmla="*/ 6962 w 56514"/>
              <a:gd name="T33" fmla="*/ 21892 h 56515"/>
              <a:gd name="T34" fmla="*/ 12993 w 56514"/>
              <a:gd name="T35" fmla="*/ 12923 h 56515"/>
              <a:gd name="T36" fmla="*/ 21946 w 56514"/>
              <a:gd name="T37" fmla="*/ 6864 h 56515"/>
              <a:gd name="T38" fmla="*/ 32918 w 56514"/>
              <a:gd name="T39" fmla="*/ 4641 h 56515"/>
              <a:gd name="T40" fmla="*/ 48756 w 56514"/>
              <a:gd name="T41" fmla="*/ 4641 h 56515"/>
              <a:gd name="T42" fmla="*/ 45699 w 56514"/>
              <a:gd name="T43" fmla="*/ 2581 h 56515"/>
              <a:gd name="T44" fmla="*/ 32918 w 56514"/>
              <a:gd name="T45" fmla="*/ 0 h 56515"/>
              <a:gd name="T46" fmla="*/ 48756 w 56514"/>
              <a:gd name="T47" fmla="*/ 4641 h 56515"/>
              <a:gd name="T48" fmla="*/ 32918 w 56514"/>
              <a:gd name="T49" fmla="*/ 4641 h 56515"/>
              <a:gd name="T50" fmla="*/ 43893 w 56514"/>
              <a:gd name="T51" fmla="*/ 6864 h 56515"/>
              <a:gd name="T52" fmla="*/ 52845 w 56514"/>
              <a:gd name="T53" fmla="*/ 12923 h 56515"/>
              <a:gd name="T54" fmla="*/ 58877 w 56514"/>
              <a:gd name="T55" fmla="*/ 21892 h 56515"/>
              <a:gd name="T56" fmla="*/ 61088 w 56514"/>
              <a:gd name="T57" fmla="*/ 32850 h 56515"/>
              <a:gd name="T58" fmla="*/ 58877 w 56514"/>
              <a:gd name="T59" fmla="*/ 43799 h 56515"/>
              <a:gd name="T60" fmla="*/ 52845 w 56514"/>
              <a:gd name="T61" fmla="*/ 52752 h 56515"/>
              <a:gd name="T62" fmla="*/ 43893 w 56514"/>
              <a:gd name="T63" fmla="*/ 58794 h 56515"/>
              <a:gd name="T64" fmla="*/ 32918 w 56514"/>
              <a:gd name="T65" fmla="*/ 61010 h 56515"/>
              <a:gd name="T66" fmla="*/ 48894 w 56514"/>
              <a:gd name="T67" fmla="*/ 61010 h 56515"/>
              <a:gd name="T68" fmla="*/ 56146 w 56514"/>
              <a:gd name="T69" fmla="*/ 56111 h 56515"/>
              <a:gd name="T70" fmla="*/ 63202 w 56514"/>
              <a:gd name="T71" fmla="*/ 45649 h 56515"/>
              <a:gd name="T72" fmla="*/ 65789 w 56514"/>
              <a:gd name="T73" fmla="*/ 32850 h 56515"/>
              <a:gd name="T74" fmla="*/ 63202 w 56514"/>
              <a:gd name="T75" fmla="*/ 20062 h 56515"/>
              <a:gd name="T76" fmla="*/ 56146 w 56514"/>
              <a:gd name="T77" fmla="*/ 9621 h 56515"/>
              <a:gd name="T78" fmla="*/ 48756 w 56514"/>
              <a:gd name="T79" fmla="*/ 4641 h 5651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6514" h="56515">
                <a:moveTo>
                  <a:pt x="28145" y="0"/>
                </a:moveTo>
                <a:lnTo>
                  <a:pt x="17201" y="2207"/>
                </a:lnTo>
                <a:lnTo>
                  <a:pt x="8253" y="8227"/>
                </a:lnTo>
                <a:lnTo>
                  <a:pt x="2215" y="17157"/>
                </a:lnTo>
                <a:lnTo>
                  <a:pt x="0" y="28093"/>
                </a:lnTo>
                <a:lnTo>
                  <a:pt x="2215" y="39037"/>
                </a:lnTo>
                <a:lnTo>
                  <a:pt x="8253" y="47985"/>
                </a:lnTo>
                <a:lnTo>
                  <a:pt x="17201" y="54023"/>
                </a:lnTo>
                <a:lnTo>
                  <a:pt x="28145" y="56239"/>
                </a:lnTo>
                <a:lnTo>
                  <a:pt x="39070" y="54023"/>
                </a:lnTo>
                <a:lnTo>
                  <a:pt x="41803" y="52176"/>
                </a:lnTo>
                <a:lnTo>
                  <a:pt x="28145" y="52176"/>
                </a:lnTo>
                <a:lnTo>
                  <a:pt x="18763" y="50280"/>
                </a:lnTo>
                <a:lnTo>
                  <a:pt x="11109" y="45113"/>
                </a:lnTo>
                <a:lnTo>
                  <a:pt x="5952" y="37457"/>
                </a:lnTo>
                <a:lnTo>
                  <a:pt x="4062" y="28093"/>
                </a:lnTo>
                <a:lnTo>
                  <a:pt x="5952" y="18722"/>
                </a:lnTo>
                <a:lnTo>
                  <a:pt x="11109" y="11052"/>
                </a:lnTo>
                <a:lnTo>
                  <a:pt x="18763" y="5870"/>
                </a:lnTo>
                <a:lnTo>
                  <a:pt x="28145" y="3968"/>
                </a:lnTo>
                <a:lnTo>
                  <a:pt x="41684" y="3968"/>
                </a:lnTo>
                <a:lnTo>
                  <a:pt x="39070" y="2207"/>
                </a:lnTo>
                <a:lnTo>
                  <a:pt x="28145" y="0"/>
                </a:lnTo>
                <a:close/>
              </a:path>
              <a:path w="56514" h="56515">
                <a:moveTo>
                  <a:pt x="41684" y="3968"/>
                </a:moveTo>
                <a:lnTo>
                  <a:pt x="28145" y="3968"/>
                </a:lnTo>
                <a:lnTo>
                  <a:pt x="37527" y="5870"/>
                </a:lnTo>
                <a:lnTo>
                  <a:pt x="45181" y="11052"/>
                </a:lnTo>
                <a:lnTo>
                  <a:pt x="50338" y="18722"/>
                </a:lnTo>
                <a:lnTo>
                  <a:pt x="52228" y="28093"/>
                </a:lnTo>
                <a:lnTo>
                  <a:pt x="50338" y="37457"/>
                </a:lnTo>
                <a:lnTo>
                  <a:pt x="45181" y="45113"/>
                </a:lnTo>
                <a:lnTo>
                  <a:pt x="37527" y="50280"/>
                </a:lnTo>
                <a:lnTo>
                  <a:pt x="28145" y="52176"/>
                </a:lnTo>
                <a:lnTo>
                  <a:pt x="41803" y="52176"/>
                </a:lnTo>
                <a:lnTo>
                  <a:pt x="48005" y="47985"/>
                </a:lnTo>
                <a:lnTo>
                  <a:pt x="54036" y="39037"/>
                </a:lnTo>
                <a:lnTo>
                  <a:pt x="56249" y="28093"/>
                </a:lnTo>
                <a:lnTo>
                  <a:pt x="54036" y="17157"/>
                </a:lnTo>
                <a:lnTo>
                  <a:pt x="48005" y="8227"/>
                </a:lnTo>
                <a:lnTo>
                  <a:pt x="41684" y="3968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98" name="object 7">
            <a:extLst>
              <a:ext uri="{FF2B5EF4-FFF2-40B4-BE49-F238E27FC236}">
                <a16:creationId xmlns="" xmlns:a16="http://schemas.microsoft.com/office/drawing/2014/main" id="{575EA58F-1388-454E-931E-848D68EC3A63}"/>
              </a:ext>
            </a:extLst>
          </p:cNvPr>
          <p:cNvSpPr>
            <a:spLocks/>
          </p:cNvSpPr>
          <p:nvPr/>
        </p:nvSpPr>
        <p:spPr bwMode="auto">
          <a:xfrm>
            <a:off x="1891095" y="452451"/>
            <a:ext cx="15403" cy="19253"/>
          </a:xfrm>
          <a:custGeom>
            <a:avLst/>
            <a:gdLst>
              <a:gd name="T0" fmla="*/ 11999 w 25400"/>
              <a:gd name="T1" fmla="*/ 0 h 31750"/>
              <a:gd name="T2" fmla="*/ 0 w 25400"/>
              <a:gd name="T3" fmla="*/ 0 h 31750"/>
              <a:gd name="T4" fmla="*/ 0 w 25400"/>
              <a:gd name="T5" fmla="*/ 31423 h 31750"/>
              <a:gd name="T6" fmla="*/ 5675 w 25400"/>
              <a:gd name="T7" fmla="*/ 31423 h 31750"/>
              <a:gd name="T8" fmla="*/ 5675 w 25400"/>
              <a:gd name="T9" fmla="*/ 18292 h 31750"/>
              <a:gd name="T10" fmla="*/ 16472 w 25400"/>
              <a:gd name="T11" fmla="*/ 18292 h 31750"/>
              <a:gd name="T12" fmla="*/ 15633 w 25400"/>
              <a:gd name="T13" fmla="*/ 17570 h 31750"/>
              <a:gd name="T14" fmla="*/ 21266 w 25400"/>
              <a:gd name="T15" fmla="*/ 14669 h 31750"/>
              <a:gd name="T16" fmla="*/ 21701 w 25400"/>
              <a:gd name="T17" fmla="*/ 13277 h 31750"/>
              <a:gd name="T18" fmla="*/ 5675 w 25400"/>
              <a:gd name="T19" fmla="*/ 13277 h 31750"/>
              <a:gd name="T20" fmla="*/ 5675 w 25400"/>
              <a:gd name="T21" fmla="*/ 5329 h 31750"/>
              <a:gd name="T22" fmla="*/ 22239 w 25400"/>
              <a:gd name="T23" fmla="*/ 5329 h 31750"/>
              <a:gd name="T24" fmla="*/ 21884 w 25400"/>
              <a:gd name="T25" fmla="*/ 3863 h 31750"/>
              <a:gd name="T26" fmla="*/ 18564 w 25400"/>
              <a:gd name="T27" fmla="*/ 848 h 31750"/>
              <a:gd name="T28" fmla="*/ 11999 w 25400"/>
              <a:gd name="T29" fmla="*/ 0 h 31750"/>
              <a:gd name="T30" fmla="*/ 16472 w 25400"/>
              <a:gd name="T31" fmla="*/ 18292 h 31750"/>
              <a:gd name="T32" fmla="*/ 6837 w 25400"/>
              <a:gd name="T33" fmla="*/ 18292 h 31750"/>
              <a:gd name="T34" fmla="*/ 9727 w 25400"/>
              <a:gd name="T35" fmla="*/ 18680 h 31750"/>
              <a:gd name="T36" fmla="*/ 11465 w 25400"/>
              <a:gd name="T37" fmla="*/ 19999 h 31750"/>
              <a:gd name="T38" fmla="*/ 14470 w 25400"/>
              <a:gd name="T39" fmla="*/ 24596 h 31750"/>
              <a:gd name="T40" fmla="*/ 18564 w 25400"/>
              <a:gd name="T41" fmla="*/ 31423 h 31750"/>
              <a:gd name="T42" fmla="*/ 25402 w 25400"/>
              <a:gd name="T43" fmla="*/ 31423 h 31750"/>
              <a:gd name="T44" fmla="*/ 21967 w 25400"/>
              <a:gd name="T45" fmla="*/ 25318 h 31750"/>
              <a:gd name="T46" fmla="*/ 18721 w 25400"/>
              <a:gd name="T47" fmla="*/ 20229 h 31750"/>
              <a:gd name="T48" fmla="*/ 16472 w 25400"/>
              <a:gd name="T49" fmla="*/ 18292 h 31750"/>
              <a:gd name="T50" fmla="*/ 22239 w 25400"/>
              <a:gd name="T51" fmla="*/ 5329 h 31750"/>
              <a:gd name="T52" fmla="*/ 10156 w 25400"/>
              <a:gd name="T53" fmla="*/ 5329 h 31750"/>
              <a:gd name="T54" fmla="*/ 14324 w 25400"/>
              <a:gd name="T55" fmla="*/ 5444 h 31750"/>
              <a:gd name="T56" fmla="*/ 16449 w 25400"/>
              <a:gd name="T57" fmla="*/ 6638 h 31750"/>
              <a:gd name="T58" fmla="*/ 17224 w 25400"/>
              <a:gd name="T59" fmla="*/ 9224 h 31750"/>
              <a:gd name="T60" fmla="*/ 16638 w 25400"/>
              <a:gd name="T61" fmla="*/ 11580 h 31750"/>
              <a:gd name="T62" fmla="*/ 15057 w 25400"/>
              <a:gd name="T63" fmla="*/ 12889 h 31750"/>
              <a:gd name="T64" fmla="*/ 9926 w 25400"/>
              <a:gd name="T65" fmla="*/ 13277 h 31750"/>
              <a:gd name="T66" fmla="*/ 21701 w 25400"/>
              <a:gd name="T67" fmla="*/ 13277 h 31750"/>
              <a:gd name="T68" fmla="*/ 23088 w 25400"/>
              <a:gd name="T69" fmla="*/ 8837 h 31750"/>
              <a:gd name="T70" fmla="*/ 22239 w 25400"/>
              <a:gd name="T71" fmla="*/ 5329 h 3175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5400" h="31750">
                <a:moveTo>
                  <a:pt x="11999" y="0"/>
                </a:moveTo>
                <a:lnTo>
                  <a:pt x="0" y="0"/>
                </a:lnTo>
                <a:lnTo>
                  <a:pt x="0" y="31423"/>
                </a:lnTo>
                <a:lnTo>
                  <a:pt x="5675" y="31423"/>
                </a:lnTo>
                <a:lnTo>
                  <a:pt x="5675" y="18292"/>
                </a:lnTo>
                <a:lnTo>
                  <a:pt x="16472" y="18292"/>
                </a:lnTo>
                <a:lnTo>
                  <a:pt x="15633" y="17570"/>
                </a:lnTo>
                <a:lnTo>
                  <a:pt x="21266" y="14669"/>
                </a:lnTo>
                <a:lnTo>
                  <a:pt x="21701" y="13277"/>
                </a:lnTo>
                <a:lnTo>
                  <a:pt x="5675" y="13277"/>
                </a:lnTo>
                <a:lnTo>
                  <a:pt x="5675" y="5329"/>
                </a:lnTo>
                <a:lnTo>
                  <a:pt x="22239" y="5329"/>
                </a:lnTo>
                <a:lnTo>
                  <a:pt x="21884" y="3863"/>
                </a:lnTo>
                <a:lnTo>
                  <a:pt x="18564" y="848"/>
                </a:lnTo>
                <a:lnTo>
                  <a:pt x="11999" y="0"/>
                </a:lnTo>
                <a:close/>
              </a:path>
              <a:path w="25400" h="31750">
                <a:moveTo>
                  <a:pt x="16472" y="18292"/>
                </a:moveTo>
                <a:lnTo>
                  <a:pt x="6837" y="18292"/>
                </a:lnTo>
                <a:lnTo>
                  <a:pt x="9727" y="18680"/>
                </a:lnTo>
                <a:lnTo>
                  <a:pt x="11465" y="19999"/>
                </a:lnTo>
                <a:lnTo>
                  <a:pt x="14470" y="24596"/>
                </a:lnTo>
                <a:lnTo>
                  <a:pt x="18564" y="31423"/>
                </a:lnTo>
                <a:lnTo>
                  <a:pt x="25402" y="31423"/>
                </a:lnTo>
                <a:lnTo>
                  <a:pt x="21967" y="25318"/>
                </a:lnTo>
                <a:lnTo>
                  <a:pt x="18721" y="20229"/>
                </a:lnTo>
                <a:lnTo>
                  <a:pt x="16472" y="18292"/>
                </a:lnTo>
                <a:close/>
              </a:path>
              <a:path w="25400" h="31750">
                <a:moveTo>
                  <a:pt x="22239" y="5329"/>
                </a:moveTo>
                <a:lnTo>
                  <a:pt x="10156" y="5329"/>
                </a:lnTo>
                <a:lnTo>
                  <a:pt x="14324" y="5444"/>
                </a:lnTo>
                <a:lnTo>
                  <a:pt x="16449" y="6638"/>
                </a:lnTo>
                <a:lnTo>
                  <a:pt x="17224" y="9224"/>
                </a:lnTo>
                <a:lnTo>
                  <a:pt x="16638" y="11580"/>
                </a:lnTo>
                <a:lnTo>
                  <a:pt x="15057" y="12889"/>
                </a:lnTo>
                <a:lnTo>
                  <a:pt x="9926" y="13277"/>
                </a:lnTo>
                <a:lnTo>
                  <a:pt x="21701" y="13277"/>
                </a:lnTo>
                <a:lnTo>
                  <a:pt x="23088" y="8837"/>
                </a:lnTo>
                <a:lnTo>
                  <a:pt x="22239" y="532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F97E441F-5AA0-42A6-8806-41B9D8285100}"/>
              </a:ext>
            </a:extLst>
          </p:cNvPr>
          <p:cNvSpPr txBox="1"/>
          <p:nvPr/>
        </p:nvSpPr>
        <p:spPr>
          <a:xfrm>
            <a:off x="1105564" y="265695"/>
            <a:ext cx="1839646" cy="305451"/>
          </a:xfrm>
          <a:prstGeom prst="rect">
            <a:avLst/>
          </a:prstGeom>
        </p:spPr>
        <p:txBody>
          <a:bodyPr lIns="0" tIns="10397" rIns="0" bIns="0">
            <a:spAutoFit/>
          </a:bodyPr>
          <a:lstStyle/>
          <a:p>
            <a:pPr marL="7701" marR="0" lvl="0" indent="0" algn="l" defTabSz="914400" rtl="0" eaLnBrk="1" fontAlgn="auto" latinLnBrk="0" hangingPunct="1">
              <a:lnSpc>
                <a:spcPts val="1082"/>
              </a:lnSpc>
              <a:spcBef>
                <a:spcPts val="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970" b="1" i="0" u="none" strike="noStrike" kern="1200" cap="none" spc="3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Helvetica-Bold"/>
                <a:ea typeface="+mn-ea"/>
                <a:cs typeface="Helvetica-Bold"/>
              </a:rPr>
              <a:t>RV Institute of</a:t>
            </a:r>
          </a:p>
          <a:p>
            <a:pPr marL="7701" marR="0" lvl="0" indent="0" algn="l" defTabSz="914400" rtl="0" eaLnBrk="1" fontAlgn="auto" latinLnBrk="0" hangingPunct="1">
              <a:lnSpc>
                <a:spcPts val="1082"/>
              </a:lnSpc>
              <a:spcBef>
                <a:spcPts val="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970" b="1" i="0" u="none" strike="noStrike" kern="1200" cap="none" spc="3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Helvetica-Bold"/>
                <a:ea typeface="+mn-ea"/>
                <a:cs typeface="Helvetica-Bold"/>
              </a:rPr>
              <a:t>Management</a:t>
            </a:r>
          </a:p>
        </p:txBody>
      </p:sp>
      <p:sp>
        <p:nvSpPr>
          <p:cNvPr id="8200" name="object 9">
            <a:extLst>
              <a:ext uri="{FF2B5EF4-FFF2-40B4-BE49-F238E27FC236}">
                <a16:creationId xmlns="" xmlns:a16="http://schemas.microsoft.com/office/drawing/2014/main" id="{111FA5A0-78D8-4B46-BB9D-25F1F4667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468" y="374035"/>
            <a:ext cx="8443501" cy="378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316" rIns="0" bIns="0">
            <a:spAutoFit/>
          </a:bodyPr>
          <a:lstStyle>
            <a:lvl1pPr marL="127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57150" marR="0" lvl="0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Programmes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(FDP/MDP/Symposium/Workshops/CEP/Certificate courses) organized 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295E9D"/>
              </a:solidFill>
              <a:effectLst/>
              <a:uLnTx/>
              <a:uFillTx/>
              <a:latin typeface="Playfair Display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201" name="Title 10">
            <a:extLst>
              <a:ext uri="{FF2B5EF4-FFF2-40B4-BE49-F238E27FC236}">
                <a16:creationId xmlns="" xmlns:a16="http://schemas.microsoft.com/office/drawing/2014/main" id="{97FA32EE-CC92-4880-9B06-8B5C6B746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7789" y="247404"/>
            <a:ext cx="2231449" cy="280134"/>
          </a:xfrm>
        </p:spPr>
        <p:txBody>
          <a:bodyPr>
            <a:noAutofit/>
          </a:bodyPr>
          <a:lstStyle/>
          <a:p>
            <a:pPr algn="r" eaLnBrk="1" hangingPunct="1"/>
            <a:r>
              <a:rPr lang="en-US" altLang="en-US" sz="1800" dirty="0">
                <a:latin typeface="Playfair Display" charset="0"/>
                <a:ea typeface="ＭＳ Ｐゴシック" panose="020B0600070205080204" pitchFamily="34" charset="-128"/>
              </a:rPr>
              <a:t>Go, change the world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EF9A172-63C0-42C9-A11E-A6042D818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51F74F-D88F-42C2-A5E8-7EE9838ED6E1}" type="datetime1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13/04/2023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ACC32AB-6EA9-47E1-AD32-A2E9C8116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IQAC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143E890-DE2E-4426-A4C4-A9E1CA41E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A5EC6-655E-4D9B-B7D6-9B3D4DCE689E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384166"/>
              </p:ext>
            </p:extLst>
          </p:nvPr>
        </p:nvGraphicFramePr>
        <p:xfrm>
          <a:off x="386902" y="776743"/>
          <a:ext cx="11676018" cy="59447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8611">
                  <a:extLst>
                    <a:ext uri="{9D8B030D-6E8A-4147-A177-3AD203B41FA5}">
                      <a16:colId xmlns="" xmlns:a16="http://schemas.microsoft.com/office/drawing/2014/main" val="2884164905"/>
                    </a:ext>
                  </a:extLst>
                </a:gridCol>
                <a:gridCol w="2898263">
                  <a:extLst>
                    <a:ext uri="{9D8B030D-6E8A-4147-A177-3AD203B41FA5}">
                      <a16:colId xmlns="" xmlns:a16="http://schemas.microsoft.com/office/drawing/2014/main" val="3935901830"/>
                    </a:ext>
                  </a:extLst>
                </a:gridCol>
                <a:gridCol w="3842677">
                  <a:extLst>
                    <a:ext uri="{9D8B030D-6E8A-4147-A177-3AD203B41FA5}">
                      <a16:colId xmlns="" xmlns:a16="http://schemas.microsoft.com/office/drawing/2014/main" val="1180367546"/>
                    </a:ext>
                  </a:extLst>
                </a:gridCol>
                <a:gridCol w="4226467">
                  <a:extLst>
                    <a:ext uri="{9D8B030D-6E8A-4147-A177-3AD203B41FA5}">
                      <a16:colId xmlns="" xmlns:a16="http://schemas.microsoft.com/office/drawing/2014/main" val="1510144998"/>
                    </a:ext>
                  </a:extLst>
                </a:gridCol>
              </a:tblGrid>
              <a:tr h="472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SI.No</a:t>
                      </a:r>
                      <a:endParaRPr lang="en-US" sz="160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6" marR="9456" marT="945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Date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56" marR="9456" marT="945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Events/Activity Organized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56" marR="9456" marT="945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Resource Person/Designation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56" marR="9456" marT="9456" marB="0" anchor="ctr"/>
                </a:tc>
                <a:extLst>
                  <a:ext uri="{0D108BD9-81ED-4DB2-BD59-A6C34878D82A}">
                    <a16:rowId xmlns="" xmlns:a16="http://schemas.microsoft.com/office/drawing/2014/main" val="1380943615"/>
                  </a:ext>
                </a:extLst>
              </a:tr>
              <a:tr h="51559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456" marR="9456" marT="9456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14th October -2022</a:t>
                      </a: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Walkathon Financial Literacy Rally in association with </a:t>
                      </a: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CDSL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Mr. C.S </a:t>
                      </a:r>
                      <a:r>
                        <a:rPr lang="en-IN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Harisha</a:t>
                      </a:r>
                      <a:r>
                        <a:rPr lang="en-IN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(Regional Head- Karnataka), CDSL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="" xmlns:a16="http://schemas.microsoft.com/office/drawing/2014/main" val="3107836761"/>
                  </a:ext>
                </a:extLst>
              </a:tr>
              <a:tr h="51559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456" marR="9456" marT="9456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14th to 19th November 2022</a:t>
                      </a: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Conducted 1 week PGCET Crash course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Dr.</a:t>
                      </a:r>
                      <a:r>
                        <a:rPr lang="en-IN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Dileep</a:t>
                      </a:r>
                      <a:r>
                        <a:rPr lang="en-IN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&amp; </a:t>
                      </a:r>
                      <a:r>
                        <a:rPr lang="en-IN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Prof.</a:t>
                      </a:r>
                      <a:r>
                        <a:rPr lang="en-IN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Pooja T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="" xmlns:a16="http://schemas.microsoft.com/office/drawing/2014/main" val="2763570885"/>
                  </a:ext>
                </a:extLst>
              </a:tr>
              <a:tr h="146210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456" marR="9456" marT="945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en-IN" sz="1600" b="0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&amp;</a:t>
                      </a:r>
                      <a:r>
                        <a:rPr lang="en-IN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13</a:t>
                      </a:r>
                      <a:r>
                        <a:rPr lang="en-IN" sz="1600" b="0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IN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January</a:t>
                      </a:r>
                      <a:r>
                        <a:rPr lang="en-IN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2023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FDP on </a:t>
                      </a:r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Bibliometric Analysis</a:t>
                      </a:r>
                      <a:r>
                        <a:rPr lang="en-US" sz="16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Association with AIMA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Dr.Mathirajan</a:t>
                      </a:r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Chief Research Scientist, </a:t>
                      </a:r>
                      <a:r>
                        <a:rPr lang="en-IN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IISc</a:t>
                      </a:r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Bangalore.</a:t>
                      </a:r>
                    </a:p>
                    <a:p>
                      <a:pPr algn="l" fontAlgn="b"/>
                      <a:r>
                        <a:rPr lang="en-IN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Dr.Ashulekha</a:t>
                      </a:r>
                      <a:r>
                        <a:rPr lang="en-IN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Gupta, Professor, Graphic Era Deemed to be University, </a:t>
                      </a:r>
                    </a:p>
                    <a:p>
                      <a:pPr algn="l" fontAlgn="b"/>
                      <a:r>
                        <a:rPr lang="en-IN" sz="16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Dr.Bijay</a:t>
                      </a:r>
                      <a:r>
                        <a:rPr lang="en-IN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Prasad </a:t>
                      </a:r>
                      <a:r>
                        <a:rPr lang="en-IN" sz="16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Kushwaha</a:t>
                      </a:r>
                      <a:r>
                        <a:rPr lang="en-IN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IN" sz="16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Asst.Professor</a:t>
                      </a:r>
                      <a:r>
                        <a:rPr lang="en-IN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VIT University, Vellore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4139639281"/>
                  </a:ext>
                </a:extLst>
              </a:tr>
              <a:tr h="51559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456" marR="9456" marT="9456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IN" sz="1600" b="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IN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February,</a:t>
                      </a:r>
                      <a:r>
                        <a:rPr lang="en-IN" sz="16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2023 </a:t>
                      </a:r>
                      <a:endParaRPr lang="en-IN" sz="1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Session for 1st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Sem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Quiklrn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LMS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Mr.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Agniv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Ms.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Ashwini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="" xmlns:a16="http://schemas.microsoft.com/office/drawing/2014/main" val="3682132488"/>
                  </a:ext>
                </a:extLst>
              </a:tr>
              <a:tr h="51989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456" marR="9456" marT="9456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IN" sz="1600" b="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IN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February, 20203 </a:t>
                      </a: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Quiklrn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LMS – Digital Teaching Learning Champion Faculty Felicitation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Mr.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Agniv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Ms.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Ashwini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="" xmlns:a16="http://schemas.microsoft.com/office/drawing/2014/main" val="3973440108"/>
                  </a:ext>
                </a:extLst>
              </a:tr>
              <a:tr h="49158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6" marR="9456" marT="945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IN" sz="1600" b="0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March 2023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RVIM Challenge</a:t>
                      </a: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Union</a:t>
                      </a:r>
                      <a:r>
                        <a:rPr lang="en-US" sz="16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Budget 2023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Mr. Ravi Kumar</a:t>
                      </a:r>
                    </a:p>
                    <a:p>
                      <a:pPr algn="l" fontAlgn="b"/>
                      <a:r>
                        <a:rPr lang="en-IN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Mr.Chandra</a:t>
                      </a:r>
                      <a:r>
                        <a:rPr lang="en-IN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16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Shekar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3686092000"/>
                  </a:ext>
                </a:extLst>
              </a:tr>
              <a:tr h="4783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456" marR="9456" marT="9456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IN" sz="16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5th January-8th February 2023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IN" sz="16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Course o Individual Taxation(ITTC)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IN" sz="16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 </a:t>
                      </a:r>
                      <a:r>
                        <a:rPr lang="en-IN" sz="16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Padmini</a:t>
                      </a:r>
                      <a:r>
                        <a:rPr lang="en-IN" sz="16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="" xmlns:a16="http://schemas.microsoft.com/office/drawing/2014/main" val="2829240015"/>
                  </a:ext>
                </a:extLst>
              </a:tr>
              <a:tr h="4783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456" marR="9456" marT="9456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IN" sz="16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4th-28th March 2023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IN" sz="16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Course on Power BI(ITTC)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IN" sz="16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Prof.</a:t>
                      </a:r>
                      <a:r>
                        <a:rPr lang="en-IN" sz="16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16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Nagasubba</a:t>
                      </a:r>
                      <a:r>
                        <a:rPr lang="en-IN" sz="16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Reddy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="" xmlns:a16="http://schemas.microsoft.com/office/drawing/2014/main" val="787361641"/>
                  </a:ext>
                </a:extLst>
              </a:tr>
              <a:tr h="4783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456" marR="9456" marT="9456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IN" sz="16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15th February-3rd March 2023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IN" sz="16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Course on Corporate Tax(ITTC)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IN" sz="16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Dr.</a:t>
                      </a:r>
                      <a:r>
                        <a:rPr lang="en-IN" sz="16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16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Dileep</a:t>
                      </a:r>
                      <a:endParaRPr lang="en-IN" sz="16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="" xmlns:a16="http://schemas.microsoft.com/office/drawing/2014/main" val="776671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632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5223331-66E5-4382-A84D-81AF1ACA62D7}"/>
              </a:ext>
            </a:extLst>
          </p:cNvPr>
          <p:cNvSpPr/>
          <p:nvPr/>
        </p:nvSpPr>
        <p:spPr>
          <a:xfrm>
            <a:off x="856" y="87746"/>
            <a:ext cx="12191144" cy="6858000"/>
          </a:xfrm>
          <a:prstGeom prst="rect">
            <a:avLst/>
          </a:prstGeom>
          <a:solidFill>
            <a:schemeClr val="lt1">
              <a:alpha val="99000"/>
            </a:schemeClr>
          </a:solidFill>
          <a:ln w="76200">
            <a:solidFill>
              <a:srgbClr val="295E9D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92" b="0" i="0" u="none" strike="noStrike" kern="1200" cap="none" spc="0" normalizeH="0" baseline="0" noProof="0" dirty="0">
              <a:ln>
                <a:noFill/>
              </a:ln>
              <a:solidFill>
                <a:srgbClr val="295E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95" name="object 4">
            <a:extLst>
              <a:ext uri="{FF2B5EF4-FFF2-40B4-BE49-F238E27FC236}">
                <a16:creationId xmlns="" xmlns:a16="http://schemas.microsoft.com/office/drawing/2014/main" id="{DE37AA12-5E04-476A-B578-5E1B79677996}"/>
              </a:ext>
            </a:extLst>
          </p:cNvPr>
          <p:cNvSpPr>
            <a:spLocks/>
          </p:cNvSpPr>
          <p:nvPr/>
        </p:nvSpPr>
        <p:spPr bwMode="auto">
          <a:xfrm>
            <a:off x="611718" y="722959"/>
            <a:ext cx="11235221" cy="0"/>
          </a:xfrm>
          <a:custGeom>
            <a:avLst/>
            <a:gdLst>
              <a:gd name="T0" fmla="*/ 0 w 18527395"/>
              <a:gd name="T1" fmla="*/ 18531297 w 1852739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527395">
                <a:moveTo>
                  <a:pt x="0" y="0"/>
                </a:moveTo>
                <a:lnTo>
                  <a:pt x="18526859" y="0"/>
                </a:lnTo>
              </a:path>
            </a:pathLst>
          </a:custGeom>
          <a:noFill/>
          <a:ln w="15706">
            <a:solidFill>
              <a:srgbClr val="295E9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96" name="object 5">
            <a:extLst>
              <a:ext uri="{FF2B5EF4-FFF2-40B4-BE49-F238E27FC236}">
                <a16:creationId xmlns="" xmlns:a16="http://schemas.microsoft.com/office/drawing/2014/main" id="{7372203B-4F55-4D5D-BCEC-55AE48BA1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793" y="182906"/>
            <a:ext cx="429347" cy="43031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197" name="object 6">
            <a:extLst>
              <a:ext uri="{FF2B5EF4-FFF2-40B4-BE49-F238E27FC236}">
                <a16:creationId xmlns="" xmlns:a16="http://schemas.microsoft.com/office/drawing/2014/main" id="{56261674-76E1-40B6-9C2E-5105C16B4132}"/>
              </a:ext>
            </a:extLst>
          </p:cNvPr>
          <p:cNvSpPr>
            <a:spLocks/>
          </p:cNvSpPr>
          <p:nvPr/>
        </p:nvSpPr>
        <p:spPr bwMode="auto">
          <a:xfrm>
            <a:off x="1881468" y="439936"/>
            <a:ext cx="34656" cy="34656"/>
          </a:xfrm>
          <a:custGeom>
            <a:avLst/>
            <a:gdLst>
              <a:gd name="T0" fmla="*/ 32918 w 56514"/>
              <a:gd name="T1" fmla="*/ 0 h 56515"/>
              <a:gd name="T2" fmla="*/ 20119 w 56514"/>
              <a:gd name="T3" fmla="*/ 2581 h 56515"/>
              <a:gd name="T4" fmla="*/ 9652 w 56514"/>
              <a:gd name="T5" fmla="*/ 9621 h 56515"/>
              <a:gd name="T6" fmla="*/ 2591 w 56514"/>
              <a:gd name="T7" fmla="*/ 20062 h 56515"/>
              <a:gd name="T8" fmla="*/ 0 w 56514"/>
              <a:gd name="T9" fmla="*/ 32850 h 56515"/>
              <a:gd name="T10" fmla="*/ 2591 w 56514"/>
              <a:gd name="T11" fmla="*/ 45649 h 56515"/>
              <a:gd name="T12" fmla="*/ 9652 w 56514"/>
              <a:gd name="T13" fmla="*/ 56111 h 56515"/>
              <a:gd name="T14" fmla="*/ 20119 w 56514"/>
              <a:gd name="T15" fmla="*/ 63171 h 56515"/>
              <a:gd name="T16" fmla="*/ 32918 w 56514"/>
              <a:gd name="T17" fmla="*/ 65763 h 56515"/>
              <a:gd name="T18" fmla="*/ 45699 w 56514"/>
              <a:gd name="T19" fmla="*/ 63171 h 56515"/>
              <a:gd name="T20" fmla="*/ 48894 w 56514"/>
              <a:gd name="T21" fmla="*/ 61010 h 56515"/>
              <a:gd name="T22" fmla="*/ 32918 w 56514"/>
              <a:gd name="T23" fmla="*/ 61010 h 56515"/>
              <a:gd name="T24" fmla="*/ 21946 w 56514"/>
              <a:gd name="T25" fmla="*/ 58794 h 56515"/>
              <a:gd name="T26" fmla="*/ 12993 w 56514"/>
              <a:gd name="T27" fmla="*/ 52752 h 56515"/>
              <a:gd name="T28" fmla="*/ 6962 w 56514"/>
              <a:gd name="T29" fmla="*/ 43799 h 56515"/>
              <a:gd name="T30" fmla="*/ 4751 w 56514"/>
              <a:gd name="T31" fmla="*/ 32850 h 56515"/>
              <a:gd name="T32" fmla="*/ 6962 w 56514"/>
              <a:gd name="T33" fmla="*/ 21892 h 56515"/>
              <a:gd name="T34" fmla="*/ 12993 w 56514"/>
              <a:gd name="T35" fmla="*/ 12923 h 56515"/>
              <a:gd name="T36" fmla="*/ 21946 w 56514"/>
              <a:gd name="T37" fmla="*/ 6864 h 56515"/>
              <a:gd name="T38" fmla="*/ 32918 w 56514"/>
              <a:gd name="T39" fmla="*/ 4641 h 56515"/>
              <a:gd name="T40" fmla="*/ 48756 w 56514"/>
              <a:gd name="T41" fmla="*/ 4641 h 56515"/>
              <a:gd name="T42" fmla="*/ 45699 w 56514"/>
              <a:gd name="T43" fmla="*/ 2581 h 56515"/>
              <a:gd name="T44" fmla="*/ 32918 w 56514"/>
              <a:gd name="T45" fmla="*/ 0 h 56515"/>
              <a:gd name="T46" fmla="*/ 48756 w 56514"/>
              <a:gd name="T47" fmla="*/ 4641 h 56515"/>
              <a:gd name="T48" fmla="*/ 32918 w 56514"/>
              <a:gd name="T49" fmla="*/ 4641 h 56515"/>
              <a:gd name="T50" fmla="*/ 43893 w 56514"/>
              <a:gd name="T51" fmla="*/ 6864 h 56515"/>
              <a:gd name="T52" fmla="*/ 52845 w 56514"/>
              <a:gd name="T53" fmla="*/ 12923 h 56515"/>
              <a:gd name="T54" fmla="*/ 58877 w 56514"/>
              <a:gd name="T55" fmla="*/ 21892 h 56515"/>
              <a:gd name="T56" fmla="*/ 61088 w 56514"/>
              <a:gd name="T57" fmla="*/ 32850 h 56515"/>
              <a:gd name="T58" fmla="*/ 58877 w 56514"/>
              <a:gd name="T59" fmla="*/ 43799 h 56515"/>
              <a:gd name="T60" fmla="*/ 52845 w 56514"/>
              <a:gd name="T61" fmla="*/ 52752 h 56515"/>
              <a:gd name="T62" fmla="*/ 43893 w 56514"/>
              <a:gd name="T63" fmla="*/ 58794 h 56515"/>
              <a:gd name="T64" fmla="*/ 32918 w 56514"/>
              <a:gd name="T65" fmla="*/ 61010 h 56515"/>
              <a:gd name="T66" fmla="*/ 48894 w 56514"/>
              <a:gd name="T67" fmla="*/ 61010 h 56515"/>
              <a:gd name="T68" fmla="*/ 56146 w 56514"/>
              <a:gd name="T69" fmla="*/ 56111 h 56515"/>
              <a:gd name="T70" fmla="*/ 63202 w 56514"/>
              <a:gd name="T71" fmla="*/ 45649 h 56515"/>
              <a:gd name="T72" fmla="*/ 65789 w 56514"/>
              <a:gd name="T73" fmla="*/ 32850 h 56515"/>
              <a:gd name="T74" fmla="*/ 63202 w 56514"/>
              <a:gd name="T75" fmla="*/ 20062 h 56515"/>
              <a:gd name="T76" fmla="*/ 56146 w 56514"/>
              <a:gd name="T77" fmla="*/ 9621 h 56515"/>
              <a:gd name="T78" fmla="*/ 48756 w 56514"/>
              <a:gd name="T79" fmla="*/ 4641 h 5651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6514" h="56515">
                <a:moveTo>
                  <a:pt x="28145" y="0"/>
                </a:moveTo>
                <a:lnTo>
                  <a:pt x="17201" y="2207"/>
                </a:lnTo>
                <a:lnTo>
                  <a:pt x="8253" y="8227"/>
                </a:lnTo>
                <a:lnTo>
                  <a:pt x="2215" y="17157"/>
                </a:lnTo>
                <a:lnTo>
                  <a:pt x="0" y="28093"/>
                </a:lnTo>
                <a:lnTo>
                  <a:pt x="2215" y="39037"/>
                </a:lnTo>
                <a:lnTo>
                  <a:pt x="8253" y="47985"/>
                </a:lnTo>
                <a:lnTo>
                  <a:pt x="17201" y="54023"/>
                </a:lnTo>
                <a:lnTo>
                  <a:pt x="28145" y="56239"/>
                </a:lnTo>
                <a:lnTo>
                  <a:pt x="39070" y="54023"/>
                </a:lnTo>
                <a:lnTo>
                  <a:pt x="41803" y="52176"/>
                </a:lnTo>
                <a:lnTo>
                  <a:pt x="28145" y="52176"/>
                </a:lnTo>
                <a:lnTo>
                  <a:pt x="18763" y="50280"/>
                </a:lnTo>
                <a:lnTo>
                  <a:pt x="11109" y="45113"/>
                </a:lnTo>
                <a:lnTo>
                  <a:pt x="5952" y="37457"/>
                </a:lnTo>
                <a:lnTo>
                  <a:pt x="4062" y="28093"/>
                </a:lnTo>
                <a:lnTo>
                  <a:pt x="5952" y="18722"/>
                </a:lnTo>
                <a:lnTo>
                  <a:pt x="11109" y="11052"/>
                </a:lnTo>
                <a:lnTo>
                  <a:pt x="18763" y="5870"/>
                </a:lnTo>
                <a:lnTo>
                  <a:pt x="28145" y="3968"/>
                </a:lnTo>
                <a:lnTo>
                  <a:pt x="41684" y="3968"/>
                </a:lnTo>
                <a:lnTo>
                  <a:pt x="39070" y="2207"/>
                </a:lnTo>
                <a:lnTo>
                  <a:pt x="28145" y="0"/>
                </a:lnTo>
                <a:close/>
              </a:path>
              <a:path w="56514" h="56515">
                <a:moveTo>
                  <a:pt x="41684" y="3968"/>
                </a:moveTo>
                <a:lnTo>
                  <a:pt x="28145" y="3968"/>
                </a:lnTo>
                <a:lnTo>
                  <a:pt x="37527" y="5870"/>
                </a:lnTo>
                <a:lnTo>
                  <a:pt x="45181" y="11052"/>
                </a:lnTo>
                <a:lnTo>
                  <a:pt x="50338" y="18722"/>
                </a:lnTo>
                <a:lnTo>
                  <a:pt x="52228" y="28093"/>
                </a:lnTo>
                <a:lnTo>
                  <a:pt x="50338" y="37457"/>
                </a:lnTo>
                <a:lnTo>
                  <a:pt x="45181" y="45113"/>
                </a:lnTo>
                <a:lnTo>
                  <a:pt x="37527" y="50280"/>
                </a:lnTo>
                <a:lnTo>
                  <a:pt x="28145" y="52176"/>
                </a:lnTo>
                <a:lnTo>
                  <a:pt x="41803" y="52176"/>
                </a:lnTo>
                <a:lnTo>
                  <a:pt x="48005" y="47985"/>
                </a:lnTo>
                <a:lnTo>
                  <a:pt x="54036" y="39037"/>
                </a:lnTo>
                <a:lnTo>
                  <a:pt x="56249" y="28093"/>
                </a:lnTo>
                <a:lnTo>
                  <a:pt x="54036" y="17157"/>
                </a:lnTo>
                <a:lnTo>
                  <a:pt x="48005" y="8227"/>
                </a:lnTo>
                <a:lnTo>
                  <a:pt x="41684" y="3968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98" name="object 7">
            <a:extLst>
              <a:ext uri="{FF2B5EF4-FFF2-40B4-BE49-F238E27FC236}">
                <a16:creationId xmlns="" xmlns:a16="http://schemas.microsoft.com/office/drawing/2014/main" id="{575EA58F-1388-454E-931E-848D68EC3A63}"/>
              </a:ext>
            </a:extLst>
          </p:cNvPr>
          <p:cNvSpPr>
            <a:spLocks/>
          </p:cNvSpPr>
          <p:nvPr/>
        </p:nvSpPr>
        <p:spPr bwMode="auto">
          <a:xfrm>
            <a:off x="1891095" y="452451"/>
            <a:ext cx="15403" cy="19253"/>
          </a:xfrm>
          <a:custGeom>
            <a:avLst/>
            <a:gdLst>
              <a:gd name="T0" fmla="*/ 11999 w 25400"/>
              <a:gd name="T1" fmla="*/ 0 h 31750"/>
              <a:gd name="T2" fmla="*/ 0 w 25400"/>
              <a:gd name="T3" fmla="*/ 0 h 31750"/>
              <a:gd name="T4" fmla="*/ 0 w 25400"/>
              <a:gd name="T5" fmla="*/ 31423 h 31750"/>
              <a:gd name="T6" fmla="*/ 5675 w 25400"/>
              <a:gd name="T7" fmla="*/ 31423 h 31750"/>
              <a:gd name="T8" fmla="*/ 5675 w 25400"/>
              <a:gd name="T9" fmla="*/ 18292 h 31750"/>
              <a:gd name="T10" fmla="*/ 16472 w 25400"/>
              <a:gd name="T11" fmla="*/ 18292 h 31750"/>
              <a:gd name="T12" fmla="*/ 15633 w 25400"/>
              <a:gd name="T13" fmla="*/ 17570 h 31750"/>
              <a:gd name="T14" fmla="*/ 21266 w 25400"/>
              <a:gd name="T15" fmla="*/ 14669 h 31750"/>
              <a:gd name="T16" fmla="*/ 21701 w 25400"/>
              <a:gd name="T17" fmla="*/ 13277 h 31750"/>
              <a:gd name="T18" fmla="*/ 5675 w 25400"/>
              <a:gd name="T19" fmla="*/ 13277 h 31750"/>
              <a:gd name="T20" fmla="*/ 5675 w 25400"/>
              <a:gd name="T21" fmla="*/ 5329 h 31750"/>
              <a:gd name="T22" fmla="*/ 22239 w 25400"/>
              <a:gd name="T23" fmla="*/ 5329 h 31750"/>
              <a:gd name="T24" fmla="*/ 21884 w 25400"/>
              <a:gd name="T25" fmla="*/ 3863 h 31750"/>
              <a:gd name="T26" fmla="*/ 18564 w 25400"/>
              <a:gd name="T27" fmla="*/ 848 h 31750"/>
              <a:gd name="T28" fmla="*/ 11999 w 25400"/>
              <a:gd name="T29" fmla="*/ 0 h 31750"/>
              <a:gd name="T30" fmla="*/ 16472 w 25400"/>
              <a:gd name="T31" fmla="*/ 18292 h 31750"/>
              <a:gd name="T32" fmla="*/ 6837 w 25400"/>
              <a:gd name="T33" fmla="*/ 18292 h 31750"/>
              <a:gd name="T34" fmla="*/ 9727 w 25400"/>
              <a:gd name="T35" fmla="*/ 18680 h 31750"/>
              <a:gd name="T36" fmla="*/ 11465 w 25400"/>
              <a:gd name="T37" fmla="*/ 19999 h 31750"/>
              <a:gd name="T38" fmla="*/ 14470 w 25400"/>
              <a:gd name="T39" fmla="*/ 24596 h 31750"/>
              <a:gd name="T40" fmla="*/ 18564 w 25400"/>
              <a:gd name="T41" fmla="*/ 31423 h 31750"/>
              <a:gd name="T42" fmla="*/ 25402 w 25400"/>
              <a:gd name="T43" fmla="*/ 31423 h 31750"/>
              <a:gd name="T44" fmla="*/ 21967 w 25400"/>
              <a:gd name="T45" fmla="*/ 25318 h 31750"/>
              <a:gd name="T46" fmla="*/ 18721 w 25400"/>
              <a:gd name="T47" fmla="*/ 20229 h 31750"/>
              <a:gd name="T48" fmla="*/ 16472 w 25400"/>
              <a:gd name="T49" fmla="*/ 18292 h 31750"/>
              <a:gd name="T50" fmla="*/ 22239 w 25400"/>
              <a:gd name="T51" fmla="*/ 5329 h 31750"/>
              <a:gd name="T52" fmla="*/ 10156 w 25400"/>
              <a:gd name="T53" fmla="*/ 5329 h 31750"/>
              <a:gd name="T54" fmla="*/ 14324 w 25400"/>
              <a:gd name="T55" fmla="*/ 5444 h 31750"/>
              <a:gd name="T56" fmla="*/ 16449 w 25400"/>
              <a:gd name="T57" fmla="*/ 6638 h 31750"/>
              <a:gd name="T58" fmla="*/ 17224 w 25400"/>
              <a:gd name="T59" fmla="*/ 9224 h 31750"/>
              <a:gd name="T60" fmla="*/ 16638 w 25400"/>
              <a:gd name="T61" fmla="*/ 11580 h 31750"/>
              <a:gd name="T62" fmla="*/ 15057 w 25400"/>
              <a:gd name="T63" fmla="*/ 12889 h 31750"/>
              <a:gd name="T64" fmla="*/ 9926 w 25400"/>
              <a:gd name="T65" fmla="*/ 13277 h 31750"/>
              <a:gd name="T66" fmla="*/ 21701 w 25400"/>
              <a:gd name="T67" fmla="*/ 13277 h 31750"/>
              <a:gd name="T68" fmla="*/ 23088 w 25400"/>
              <a:gd name="T69" fmla="*/ 8837 h 31750"/>
              <a:gd name="T70" fmla="*/ 22239 w 25400"/>
              <a:gd name="T71" fmla="*/ 5329 h 3175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5400" h="31750">
                <a:moveTo>
                  <a:pt x="11999" y="0"/>
                </a:moveTo>
                <a:lnTo>
                  <a:pt x="0" y="0"/>
                </a:lnTo>
                <a:lnTo>
                  <a:pt x="0" y="31423"/>
                </a:lnTo>
                <a:lnTo>
                  <a:pt x="5675" y="31423"/>
                </a:lnTo>
                <a:lnTo>
                  <a:pt x="5675" y="18292"/>
                </a:lnTo>
                <a:lnTo>
                  <a:pt x="16472" y="18292"/>
                </a:lnTo>
                <a:lnTo>
                  <a:pt x="15633" y="17570"/>
                </a:lnTo>
                <a:lnTo>
                  <a:pt x="21266" y="14669"/>
                </a:lnTo>
                <a:lnTo>
                  <a:pt x="21701" y="13277"/>
                </a:lnTo>
                <a:lnTo>
                  <a:pt x="5675" y="13277"/>
                </a:lnTo>
                <a:lnTo>
                  <a:pt x="5675" y="5329"/>
                </a:lnTo>
                <a:lnTo>
                  <a:pt x="22239" y="5329"/>
                </a:lnTo>
                <a:lnTo>
                  <a:pt x="21884" y="3863"/>
                </a:lnTo>
                <a:lnTo>
                  <a:pt x="18564" y="848"/>
                </a:lnTo>
                <a:lnTo>
                  <a:pt x="11999" y="0"/>
                </a:lnTo>
                <a:close/>
              </a:path>
              <a:path w="25400" h="31750">
                <a:moveTo>
                  <a:pt x="16472" y="18292"/>
                </a:moveTo>
                <a:lnTo>
                  <a:pt x="6837" y="18292"/>
                </a:lnTo>
                <a:lnTo>
                  <a:pt x="9727" y="18680"/>
                </a:lnTo>
                <a:lnTo>
                  <a:pt x="11465" y="19999"/>
                </a:lnTo>
                <a:lnTo>
                  <a:pt x="14470" y="24596"/>
                </a:lnTo>
                <a:lnTo>
                  <a:pt x="18564" y="31423"/>
                </a:lnTo>
                <a:lnTo>
                  <a:pt x="25402" y="31423"/>
                </a:lnTo>
                <a:lnTo>
                  <a:pt x="21967" y="25318"/>
                </a:lnTo>
                <a:lnTo>
                  <a:pt x="18721" y="20229"/>
                </a:lnTo>
                <a:lnTo>
                  <a:pt x="16472" y="18292"/>
                </a:lnTo>
                <a:close/>
              </a:path>
              <a:path w="25400" h="31750">
                <a:moveTo>
                  <a:pt x="22239" y="5329"/>
                </a:moveTo>
                <a:lnTo>
                  <a:pt x="10156" y="5329"/>
                </a:lnTo>
                <a:lnTo>
                  <a:pt x="14324" y="5444"/>
                </a:lnTo>
                <a:lnTo>
                  <a:pt x="16449" y="6638"/>
                </a:lnTo>
                <a:lnTo>
                  <a:pt x="17224" y="9224"/>
                </a:lnTo>
                <a:lnTo>
                  <a:pt x="16638" y="11580"/>
                </a:lnTo>
                <a:lnTo>
                  <a:pt x="15057" y="12889"/>
                </a:lnTo>
                <a:lnTo>
                  <a:pt x="9926" y="13277"/>
                </a:lnTo>
                <a:lnTo>
                  <a:pt x="21701" y="13277"/>
                </a:lnTo>
                <a:lnTo>
                  <a:pt x="23088" y="8837"/>
                </a:lnTo>
                <a:lnTo>
                  <a:pt x="22239" y="532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F97E441F-5AA0-42A6-8806-41B9D8285100}"/>
              </a:ext>
            </a:extLst>
          </p:cNvPr>
          <p:cNvSpPr txBox="1"/>
          <p:nvPr/>
        </p:nvSpPr>
        <p:spPr>
          <a:xfrm>
            <a:off x="1105564" y="265695"/>
            <a:ext cx="1839646" cy="305451"/>
          </a:xfrm>
          <a:prstGeom prst="rect">
            <a:avLst/>
          </a:prstGeom>
        </p:spPr>
        <p:txBody>
          <a:bodyPr lIns="0" tIns="10397" rIns="0" bIns="0">
            <a:spAutoFit/>
          </a:bodyPr>
          <a:lstStyle/>
          <a:p>
            <a:pPr marL="7701" marR="0" lvl="0" indent="0" algn="l" defTabSz="914400" rtl="0" eaLnBrk="1" fontAlgn="auto" latinLnBrk="0" hangingPunct="1">
              <a:lnSpc>
                <a:spcPts val="1082"/>
              </a:lnSpc>
              <a:spcBef>
                <a:spcPts val="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970" b="1" i="0" u="none" strike="noStrike" kern="1200" cap="none" spc="3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Helvetica-Bold"/>
                <a:ea typeface="+mn-ea"/>
                <a:cs typeface="Helvetica-Bold"/>
              </a:rPr>
              <a:t>RV Institute of</a:t>
            </a:r>
          </a:p>
          <a:p>
            <a:pPr marL="7701" marR="0" lvl="0" indent="0" algn="l" defTabSz="914400" rtl="0" eaLnBrk="1" fontAlgn="auto" latinLnBrk="0" hangingPunct="1">
              <a:lnSpc>
                <a:spcPts val="1082"/>
              </a:lnSpc>
              <a:spcBef>
                <a:spcPts val="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970" b="1" i="0" u="none" strike="noStrike" kern="1200" cap="none" spc="3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Helvetica-Bold"/>
                <a:ea typeface="+mn-ea"/>
                <a:cs typeface="Helvetica-Bold"/>
              </a:rPr>
              <a:t>Management</a:t>
            </a:r>
          </a:p>
        </p:txBody>
      </p:sp>
      <p:sp>
        <p:nvSpPr>
          <p:cNvPr id="8200" name="object 9">
            <a:extLst>
              <a:ext uri="{FF2B5EF4-FFF2-40B4-BE49-F238E27FC236}">
                <a16:creationId xmlns="" xmlns:a16="http://schemas.microsoft.com/office/drawing/2014/main" id="{111FA5A0-78D8-4B46-BB9D-25F1F4667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1869" y="359821"/>
            <a:ext cx="8459386" cy="378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316" rIns="0" bIns="0">
            <a:spAutoFit/>
          </a:bodyPr>
          <a:lstStyle>
            <a:lvl1pPr marL="127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57150" marR="0" lvl="0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Programmes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(FDP/MDP/Symposium/Workshops/CEP/Certificate courses) organized 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295E9D"/>
              </a:solidFill>
              <a:effectLst/>
              <a:uLnTx/>
              <a:uFillTx/>
              <a:latin typeface="Playfair Display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201" name="Title 10">
            <a:extLst>
              <a:ext uri="{FF2B5EF4-FFF2-40B4-BE49-F238E27FC236}">
                <a16:creationId xmlns="" xmlns:a16="http://schemas.microsoft.com/office/drawing/2014/main" id="{97FA32EE-CC92-4880-9B06-8B5C6B746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7789" y="247404"/>
            <a:ext cx="2231449" cy="280134"/>
          </a:xfrm>
        </p:spPr>
        <p:txBody>
          <a:bodyPr>
            <a:noAutofit/>
          </a:bodyPr>
          <a:lstStyle/>
          <a:p>
            <a:pPr algn="r" eaLnBrk="1" hangingPunct="1"/>
            <a:r>
              <a:rPr lang="en-US" altLang="en-US" sz="1800" dirty="0">
                <a:latin typeface="Playfair Display" charset="0"/>
                <a:ea typeface="ＭＳ Ｐゴシック" panose="020B0600070205080204" pitchFamily="34" charset="-128"/>
              </a:rPr>
              <a:t>Go, change the world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EF9A172-63C0-42C9-A11E-A6042D818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51F74F-D88F-42C2-A5E8-7EE9838ED6E1}" type="datetime1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13/04/2023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ACC32AB-6EA9-47E1-AD32-A2E9C8116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IQAC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143E890-DE2E-4426-A4C4-A9E1CA41E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A5EC6-655E-4D9B-B7D6-9B3D4DCE689E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510341"/>
              </p:ext>
            </p:extLst>
          </p:nvPr>
        </p:nvGraphicFramePr>
        <p:xfrm>
          <a:off x="391319" y="787457"/>
          <a:ext cx="11676018" cy="54591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4002">
                  <a:extLst>
                    <a:ext uri="{9D8B030D-6E8A-4147-A177-3AD203B41FA5}">
                      <a16:colId xmlns="" xmlns:a16="http://schemas.microsoft.com/office/drawing/2014/main" val="2884164905"/>
                    </a:ext>
                  </a:extLst>
                </a:gridCol>
                <a:gridCol w="2542521">
                  <a:extLst>
                    <a:ext uri="{9D8B030D-6E8A-4147-A177-3AD203B41FA5}">
                      <a16:colId xmlns="" xmlns:a16="http://schemas.microsoft.com/office/drawing/2014/main" val="3935901830"/>
                    </a:ext>
                  </a:extLst>
                </a:gridCol>
                <a:gridCol w="4240994">
                  <a:extLst>
                    <a:ext uri="{9D8B030D-6E8A-4147-A177-3AD203B41FA5}">
                      <a16:colId xmlns="" xmlns:a16="http://schemas.microsoft.com/office/drawing/2014/main" val="1180367546"/>
                    </a:ext>
                  </a:extLst>
                </a:gridCol>
                <a:gridCol w="3828501">
                  <a:extLst>
                    <a:ext uri="{9D8B030D-6E8A-4147-A177-3AD203B41FA5}">
                      <a16:colId xmlns="" xmlns:a16="http://schemas.microsoft.com/office/drawing/2014/main" val="1510144998"/>
                    </a:ext>
                  </a:extLst>
                </a:gridCol>
              </a:tblGrid>
              <a:tr h="2617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SI.No</a:t>
                      </a:r>
                      <a:endParaRPr lang="en-US" sz="160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6" marR="9456" marT="945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Date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56" marR="9456" marT="945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Events/Activity Organized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56" marR="9456" marT="945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Resource Person/Designation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56" marR="9456" marT="9456" marB="0" anchor="ctr"/>
                </a:tc>
                <a:extLst>
                  <a:ext uri="{0D108BD9-81ED-4DB2-BD59-A6C34878D82A}">
                    <a16:rowId xmlns="" xmlns:a16="http://schemas.microsoft.com/office/drawing/2014/main" val="1380943615"/>
                  </a:ext>
                </a:extLst>
              </a:tr>
              <a:tr h="53545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456" marR="9456" marT="9456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6th August, 2022</a:t>
                      </a: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#Entrepreneurship Webinar on "How did I get Investment?" Panel Discussion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Sheik Shamuillah, Shiroi Lily Shazia, Vikrant Pandey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="" xmlns:a16="http://schemas.microsoft.com/office/drawing/2014/main" val="3107836761"/>
                  </a:ext>
                </a:extLst>
              </a:tr>
              <a:tr h="53545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456" marR="9456" marT="9456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1st October, 2022</a:t>
                      </a: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#Entrepreneurship Webinar on "Journey of Entrepreneur", Jaipur Rugs 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Shri, Nandkishore Cahidhary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="" xmlns:a16="http://schemas.microsoft.com/office/drawing/2014/main" val="2763570885"/>
                  </a:ext>
                </a:extLst>
              </a:tr>
              <a:tr h="53545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456" marR="9456" marT="9456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November 14, 15, 2022</a:t>
                      </a: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6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Venture Fest 4.0 2k22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Mr. Kishore, Ms Thirtha Uttappa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="" xmlns:a16="http://schemas.microsoft.com/office/drawing/2014/main" val="4139639281"/>
                  </a:ext>
                </a:extLst>
              </a:tr>
              <a:tr h="53545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9456" marR="9456" marT="9456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November 18th, 19th, 2022</a:t>
                      </a: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6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SEE Doctoral </a:t>
                      </a:r>
                      <a:r>
                        <a:rPr lang="en-IN" sz="1600" b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Colloquium </a:t>
                      </a:r>
                      <a:endParaRPr lang="en-IN" sz="16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SEE, </a:t>
                      </a:r>
                      <a:r>
                        <a:rPr lang="en-IN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Dr.</a:t>
                      </a:r>
                      <a:r>
                        <a:rPr lang="en-IN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Satyajit</a:t>
                      </a:r>
                      <a:r>
                        <a:rPr lang="en-IN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Majumdar</a:t>
                      </a:r>
                      <a:r>
                        <a:rPr lang="en-IN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IN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Dr.</a:t>
                      </a:r>
                      <a:r>
                        <a:rPr lang="en-IN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Mathew </a:t>
                      </a:r>
                      <a:r>
                        <a:rPr lang="en-IN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Manimala</a:t>
                      </a:r>
                      <a:r>
                        <a:rPr lang="en-IN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IN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Dr.</a:t>
                      </a:r>
                      <a:r>
                        <a:rPr lang="en-IN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Suresh </a:t>
                      </a:r>
                      <a:r>
                        <a:rPr lang="en-IN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Bhagawantulla</a:t>
                      </a:r>
                      <a:endParaRPr lang="en-IN" sz="1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="" xmlns:a16="http://schemas.microsoft.com/office/drawing/2014/main" val="3682132488"/>
                  </a:ext>
                </a:extLst>
              </a:tr>
              <a:tr h="62034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9456" marR="9456" marT="9456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10th March, 2023</a:t>
                      </a: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Business Plan Poster Making </a:t>
                      </a:r>
                      <a:r>
                        <a:rPr lang="en-US" sz="16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Competetion</a:t>
                      </a:r>
                      <a:r>
                        <a:rPr lang="en-US" sz="16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Mr.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Giridhar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Soundararajan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Founder, Barrel Motors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2034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9456" marR="9456" marT="9456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6th August, 2022</a:t>
                      </a: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#Entrepreneurship Webinar on "How did I get Investment?" Panel Discussion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Sheik </a:t>
                      </a:r>
                      <a:r>
                        <a:rPr lang="en-IN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Shamuillah</a:t>
                      </a:r>
                      <a:r>
                        <a:rPr lang="en-IN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IN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Shiroi</a:t>
                      </a:r>
                      <a:r>
                        <a:rPr lang="en-IN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Lily </a:t>
                      </a:r>
                      <a:r>
                        <a:rPr lang="en-IN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Shazia</a:t>
                      </a:r>
                      <a:r>
                        <a:rPr lang="en-IN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Vikrant Pandey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6063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9456" marR="9456" marT="9456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IN" sz="16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10th October 2022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IN" sz="16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Meet the Executive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IN" sz="1600" b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Mr. Supreeth Y S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="" xmlns:a16="http://schemas.microsoft.com/office/drawing/2014/main" val="366416014"/>
                  </a:ext>
                </a:extLst>
              </a:tr>
              <a:tr h="46063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9456" marR="9456" marT="9456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IN" sz="16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28th September 2022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IN" sz="16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Meet the Executive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IN" sz="16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Dr.</a:t>
                      </a:r>
                      <a:r>
                        <a:rPr lang="en-IN" sz="16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Vijay </a:t>
                      </a:r>
                      <a:r>
                        <a:rPr lang="en-IN" sz="16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Padaguri</a:t>
                      </a:r>
                      <a:r>
                        <a:rPr lang="en-IN" sz="16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(Alumni)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="" xmlns:a16="http://schemas.microsoft.com/office/drawing/2014/main" val="1279135651"/>
                  </a:ext>
                </a:extLst>
              </a:tr>
              <a:tr h="2732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9456" marR="9456" marT="9456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IN" sz="16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28th September 2022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IN" sz="16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Estate Planning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IN" sz="16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Mr. Vijay Upendra, Consultant, </a:t>
                      </a:r>
                      <a:r>
                        <a:rPr lang="en-IN" sz="16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Propseva</a:t>
                      </a:r>
                      <a:endParaRPr lang="en-IN" sz="16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="" xmlns:a16="http://schemas.microsoft.com/office/drawing/2014/main" val="261285615"/>
                  </a:ext>
                </a:extLst>
              </a:tr>
              <a:tr h="62034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9456" marR="9456" marT="9456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IN" sz="1600" b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2nd September 2022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IN" sz="16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Meet the Executive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IN" sz="16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Mr. </a:t>
                      </a:r>
                      <a:r>
                        <a:rPr lang="en-IN" sz="16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Pawan</a:t>
                      </a:r>
                      <a:r>
                        <a:rPr lang="en-IN" sz="16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Shetty (Alumni)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="" xmlns:a16="http://schemas.microsoft.com/office/drawing/2014/main" val="647108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823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5223331-66E5-4382-A84D-81AF1ACA62D7}"/>
              </a:ext>
            </a:extLst>
          </p:cNvPr>
          <p:cNvSpPr/>
          <p:nvPr/>
        </p:nvSpPr>
        <p:spPr>
          <a:xfrm>
            <a:off x="428" y="13855"/>
            <a:ext cx="12191144" cy="6858000"/>
          </a:xfrm>
          <a:prstGeom prst="rect">
            <a:avLst/>
          </a:prstGeom>
          <a:solidFill>
            <a:schemeClr val="lt1">
              <a:alpha val="99000"/>
            </a:schemeClr>
          </a:solidFill>
          <a:ln w="76200">
            <a:solidFill>
              <a:srgbClr val="295E9D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92" b="0" i="0" u="none" strike="noStrike" kern="1200" cap="none" spc="0" normalizeH="0" baseline="0" noProof="0" dirty="0">
              <a:ln>
                <a:noFill/>
              </a:ln>
              <a:solidFill>
                <a:srgbClr val="295E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95" name="object 4">
            <a:extLst>
              <a:ext uri="{FF2B5EF4-FFF2-40B4-BE49-F238E27FC236}">
                <a16:creationId xmlns="" xmlns:a16="http://schemas.microsoft.com/office/drawing/2014/main" id="{DE37AA12-5E04-476A-B578-5E1B79677996}"/>
              </a:ext>
            </a:extLst>
          </p:cNvPr>
          <p:cNvSpPr>
            <a:spLocks/>
          </p:cNvSpPr>
          <p:nvPr/>
        </p:nvSpPr>
        <p:spPr bwMode="auto">
          <a:xfrm>
            <a:off x="611718" y="722959"/>
            <a:ext cx="11235221" cy="0"/>
          </a:xfrm>
          <a:custGeom>
            <a:avLst/>
            <a:gdLst>
              <a:gd name="T0" fmla="*/ 0 w 18527395"/>
              <a:gd name="T1" fmla="*/ 18531297 w 1852739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527395">
                <a:moveTo>
                  <a:pt x="0" y="0"/>
                </a:moveTo>
                <a:lnTo>
                  <a:pt x="18526859" y="0"/>
                </a:lnTo>
              </a:path>
            </a:pathLst>
          </a:custGeom>
          <a:noFill/>
          <a:ln w="15706">
            <a:solidFill>
              <a:srgbClr val="295E9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96" name="object 5">
            <a:extLst>
              <a:ext uri="{FF2B5EF4-FFF2-40B4-BE49-F238E27FC236}">
                <a16:creationId xmlns="" xmlns:a16="http://schemas.microsoft.com/office/drawing/2014/main" id="{7372203B-4F55-4D5D-BCEC-55AE48BA1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793" y="182906"/>
            <a:ext cx="429347" cy="43031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197" name="object 6">
            <a:extLst>
              <a:ext uri="{FF2B5EF4-FFF2-40B4-BE49-F238E27FC236}">
                <a16:creationId xmlns="" xmlns:a16="http://schemas.microsoft.com/office/drawing/2014/main" id="{56261674-76E1-40B6-9C2E-5105C16B4132}"/>
              </a:ext>
            </a:extLst>
          </p:cNvPr>
          <p:cNvSpPr>
            <a:spLocks/>
          </p:cNvSpPr>
          <p:nvPr/>
        </p:nvSpPr>
        <p:spPr bwMode="auto">
          <a:xfrm>
            <a:off x="1881468" y="439936"/>
            <a:ext cx="34656" cy="34656"/>
          </a:xfrm>
          <a:custGeom>
            <a:avLst/>
            <a:gdLst>
              <a:gd name="T0" fmla="*/ 32918 w 56514"/>
              <a:gd name="T1" fmla="*/ 0 h 56515"/>
              <a:gd name="T2" fmla="*/ 20119 w 56514"/>
              <a:gd name="T3" fmla="*/ 2581 h 56515"/>
              <a:gd name="T4" fmla="*/ 9652 w 56514"/>
              <a:gd name="T5" fmla="*/ 9621 h 56515"/>
              <a:gd name="T6" fmla="*/ 2591 w 56514"/>
              <a:gd name="T7" fmla="*/ 20062 h 56515"/>
              <a:gd name="T8" fmla="*/ 0 w 56514"/>
              <a:gd name="T9" fmla="*/ 32850 h 56515"/>
              <a:gd name="T10" fmla="*/ 2591 w 56514"/>
              <a:gd name="T11" fmla="*/ 45649 h 56515"/>
              <a:gd name="T12" fmla="*/ 9652 w 56514"/>
              <a:gd name="T13" fmla="*/ 56111 h 56515"/>
              <a:gd name="T14" fmla="*/ 20119 w 56514"/>
              <a:gd name="T15" fmla="*/ 63171 h 56515"/>
              <a:gd name="T16" fmla="*/ 32918 w 56514"/>
              <a:gd name="T17" fmla="*/ 65763 h 56515"/>
              <a:gd name="T18" fmla="*/ 45699 w 56514"/>
              <a:gd name="T19" fmla="*/ 63171 h 56515"/>
              <a:gd name="T20" fmla="*/ 48894 w 56514"/>
              <a:gd name="T21" fmla="*/ 61010 h 56515"/>
              <a:gd name="T22" fmla="*/ 32918 w 56514"/>
              <a:gd name="T23" fmla="*/ 61010 h 56515"/>
              <a:gd name="T24" fmla="*/ 21946 w 56514"/>
              <a:gd name="T25" fmla="*/ 58794 h 56515"/>
              <a:gd name="T26" fmla="*/ 12993 w 56514"/>
              <a:gd name="T27" fmla="*/ 52752 h 56515"/>
              <a:gd name="T28" fmla="*/ 6962 w 56514"/>
              <a:gd name="T29" fmla="*/ 43799 h 56515"/>
              <a:gd name="T30" fmla="*/ 4751 w 56514"/>
              <a:gd name="T31" fmla="*/ 32850 h 56515"/>
              <a:gd name="T32" fmla="*/ 6962 w 56514"/>
              <a:gd name="T33" fmla="*/ 21892 h 56515"/>
              <a:gd name="T34" fmla="*/ 12993 w 56514"/>
              <a:gd name="T35" fmla="*/ 12923 h 56515"/>
              <a:gd name="T36" fmla="*/ 21946 w 56514"/>
              <a:gd name="T37" fmla="*/ 6864 h 56515"/>
              <a:gd name="T38" fmla="*/ 32918 w 56514"/>
              <a:gd name="T39" fmla="*/ 4641 h 56515"/>
              <a:gd name="T40" fmla="*/ 48756 w 56514"/>
              <a:gd name="T41" fmla="*/ 4641 h 56515"/>
              <a:gd name="T42" fmla="*/ 45699 w 56514"/>
              <a:gd name="T43" fmla="*/ 2581 h 56515"/>
              <a:gd name="T44" fmla="*/ 32918 w 56514"/>
              <a:gd name="T45" fmla="*/ 0 h 56515"/>
              <a:gd name="T46" fmla="*/ 48756 w 56514"/>
              <a:gd name="T47" fmla="*/ 4641 h 56515"/>
              <a:gd name="T48" fmla="*/ 32918 w 56514"/>
              <a:gd name="T49" fmla="*/ 4641 h 56515"/>
              <a:gd name="T50" fmla="*/ 43893 w 56514"/>
              <a:gd name="T51" fmla="*/ 6864 h 56515"/>
              <a:gd name="T52" fmla="*/ 52845 w 56514"/>
              <a:gd name="T53" fmla="*/ 12923 h 56515"/>
              <a:gd name="T54" fmla="*/ 58877 w 56514"/>
              <a:gd name="T55" fmla="*/ 21892 h 56515"/>
              <a:gd name="T56" fmla="*/ 61088 w 56514"/>
              <a:gd name="T57" fmla="*/ 32850 h 56515"/>
              <a:gd name="T58" fmla="*/ 58877 w 56514"/>
              <a:gd name="T59" fmla="*/ 43799 h 56515"/>
              <a:gd name="T60" fmla="*/ 52845 w 56514"/>
              <a:gd name="T61" fmla="*/ 52752 h 56515"/>
              <a:gd name="T62" fmla="*/ 43893 w 56514"/>
              <a:gd name="T63" fmla="*/ 58794 h 56515"/>
              <a:gd name="T64" fmla="*/ 32918 w 56514"/>
              <a:gd name="T65" fmla="*/ 61010 h 56515"/>
              <a:gd name="T66" fmla="*/ 48894 w 56514"/>
              <a:gd name="T67" fmla="*/ 61010 h 56515"/>
              <a:gd name="T68" fmla="*/ 56146 w 56514"/>
              <a:gd name="T69" fmla="*/ 56111 h 56515"/>
              <a:gd name="T70" fmla="*/ 63202 w 56514"/>
              <a:gd name="T71" fmla="*/ 45649 h 56515"/>
              <a:gd name="T72" fmla="*/ 65789 w 56514"/>
              <a:gd name="T73" fmla="*/ 32850 h 56515"/>
              <a:gd name="T74" fmla="*/ 63202 w 56514"/>
              <a:gd name="T75" fmla="*/ 20062 h 56515"/>
              <a:gd name="T76" fmla="*/ 56146 w 56514"/>
              <a:gd name="T77" fmla="*/ 9621 h 56515"/>
              <a:gd name="T78" fmla="*/ 48756 w 56514"/>
              <a:gd name="T79" fmla="*/ 4641 h 5651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6514" h="56515">
                <a:moveTo>
                  <a:pt x="28145" y="0"/>
                </a:moveTo>
                <a:lnTo>
                  <a:pt x="17201" y="2207"/>
                </a:lnTo>
                <a:lnTo>
                  <a:pt x="8253" y="8227"/>
                </a:lnTo>
                <a:lnTo>
                  <a:pt x="2215" y="17157"/>
                </a:lnTo>
                <a:lnTo>
                  <a:pt x="0" y="28093"/>
                </a:lnTo>
                <a:lnTo>
                  <a:pt x="2215" y="39037"/>
                </a:lnTo>
                <a:lnTo>
                  <a:pt x="8253" y="47985"/>
                </a:lnTo>
                <a:lnTo>
                  <a:pt x="17201" y="54023"/>
                </a:lnTo>
                <a:lnTo>
                  <a:pt x="28145" y="56239"/>
                </a:lnTo>
                <a:lnTo>
                  <a:pt x="39070" y="54023"/>
                </a:lnTo>
                <a:lnTo>
                  <a:pt x="41803" y="52176"/>
                </a:lnTo>
                <a:lnTo>
                  <a:pt x="28145" y="52176"/>
                </a:lnTo>
                <a:lnTo>
                  <a:pt x="18763" y="50280"/>
                </a:lnTo>
                <a:lnTo>
                  <a:pt x="11109" y="45113"/>
                </a:lnTo>
                <a:lnTo>
                  <a:pt x="5952" y="37457"/>
                </a:lnTo>
                <a:lnTo>
                  <a:pt x="4062" y="28093"/>
                </a:lnTo>
                <a:lnTo>
                  <a:pt x="5952" y="18722"/>
                </a:lnTo>
                <a:lnTo>
                  <a:pt x="11109" y="11052"/>
                </a:lnTo>
                <a:lnTo>
                  <a:pt x="18763" y="5870"/>
                </a:lnTo>
                <a:lnTo>
                  <a:pt x="28145" y="3968"/>
                </a:lnTo>
                <a:lnTo>
                  <a:pt x="41684" y="3968"/>
                </a:lnTo>
                <a:lnTo>
                  <a:pt x="39070" y="2207"/>
                </a:lnTo>
                <a:lnTo>
                  <a:pt x="28145" y="0"/>
                </a:lnTo>
                <a:close/>
              </a:path>
              <a:path w="56514" h="56515">
                <a:moveTo>
                  <a:pt x="41684" y="3968"/>
                </a:moveTo>
                <a:lnTo>
                  <a:pt x="28145" y="3968"/>
                </a:lnTo>
                <a:lnTo>
                  <a:pt x="37527" y="5870"/>
                </a:lnTo>
                <a:lnTo>
                  <a:pt x="45181" y="11052"/>
                </a:lnTo>
                <a:lnTo>
                  <a:pt x="50338" y="18722"/>
                </a:lnTo>
                <a:lnTo>
                  <a:pt x="52228" y="28093"/>
                </a:lnTo>
                <a:lnTo>
                  <a:pt x="50338" y="37457"/>
                </a:lnTo>
                <a:lnTo>
                  <a:pt x="45181" y="45113"/>
                </a:lnTo>
                <a:lnTo>
                  <a:pt x="37527" y="50280"/>
                </a:lnTo>
                <a:lnTo>
                  <a:pt x="28145" y="52176"/>
                </a:lnTo>
                <a:lnTo>
                  <a:pt x="41803" y="52176"/>
                </a:lnTo>
                <a:lnTo>
                  <a:pt x="48005" y="47985"/>
                </a:lnTo>
                <a:lnTo>
                  <a:pt x="54036" y="39037"/>
                </a:lnTo>
                <a:lnTo>
                  <a:pt x="56249" y="28093"/>
                </a:lnTo>
                <a:lnTo>
                  <a:pt x="54036" y="17157"/>
                </a:lnTo>
                <a:lnTo>
                  <a:pt x="48005" y="8227"/>
                </a:lnTo>
                <a:lnTo>
                  <a:pt x="41684" y="3968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98" name="object 7">
            <a:extLst>
              <a:ext uri="{FF2B5EF4-FFF2-40B4-BE49-F238E27FC236}">
                <a16:creationId xmlns="" xmlns:a16="http://schemas.microsoft.com/office/drawing/2014/main" id="{575EA58F-1388-454E-931E-848D68EC3A63}"/>
              </a:ext>
            </a:extLst>
          </p:cNvPr>
          <p:cNvSpPr>
            <a:spLocks/>
          </p:cNvSpPr>
          <p:nvPr/>
        </p:nvSpPr>
        <p:spPr bwMode="auto">
          <a:xfrm>
            <a:off x="1891095" y="452451"/>
            <a:ext cx="15403" cy="19253"/>
          </a:xfrm>
          <a:custGeom>
            <a:avLst/>
            <a:gdLst>
              <a:gd name="T0" fmla="*/ 11999 w 25400"/>
              <a:gd name="T1" fmla="*/ 0 h 31750"/>
              <a:gd name="T2" fmla="*/ 0 w 25400"/>
              <a:gd name="T3" fmla="*/ 0 h 31750"/>
              <a:gd name="T4" fmla="*/ 0 w 25400"/>
              <a:gd name="T5" fmla="*/ 31423 h 31750"/>
              <a:gd name="T6" fmla="*/ 5675 w 25400"/>
              <a:gd name="T7" fmla="*/ 31423 h 31750"/>
              <a:gd name="T8" fmla="*/ 5675 w 25400"/>
              <a:gd name="T9" fmla="*/ 18292 h 31750"/>
              <a:gd name="T10" fmla="*/ 16472 w 25400"/>
              <a:gd name="T11" fmla="*/ 18292 h 31750"/>
              <a:gd name="T12" fmla="*/ 15633 w 25400"/>
              <a:gd name="T13" fmla="*/ 17570 h 31750"/>
              <a:gd name="T14" fmla="*/ 21266 w 25400"/>
              <a:gd name="T15" fmla="*/ 14669 h 31750"/>
              <a:gd name="T16" fmla="*/ 21701 w 25400"/>
              <a:gd name="T17" fmla="*/ 13277 h 31750"/>
              <a:gd name="T18" fmla="*/ 5675 w 25400"/>
              <a:gd name="T19" fmla="*/ 13277 h 31750"/>
              <a:gd name="T20" fmla="*/ 5675 w 25400"/>
              <a:gd name="T21" fmla="*/ 5329 h 31750"/>
              <a:gd name="T22" fmla="*/ 22239 w 25400"/>
              <a:gd name="T23" fmla="*/ 5329 h 31750"/>
              <a:gd name="T24" fmla="*/ 21884 w 25400"/>
              <a:gd name="T25" fmla="*/ 3863 h 31750"/>
              <a:gd name="T26" fmla="*/ 18564 w 25400"/>
              <a:gd name="T27" fmla="*/ 848 h 31750"/>
              <a:gd name="T28" fmla="*/ 11999 w 25400"/>
              <a:gd name="T29" fmla="*/ 0 h 31750"/>
              <a:gd name="T30" fmla="*/ 16472 w 25400"/>
              <a:gd name="T31" fmla="*/ 18292 h 31750"/>
              <a:gd name="T32" fmla="*/ 6837 w 25400"/>
              <a:gd name="T33" fmla="*/ 18292 h 31750"/>
              <a:gd name="T34" fmla="*/ 9727 w 25400"/>
              <a:gd name="T35" fmla="*/ 18680 h 31750"/>
              <a:gd name="T36" fmla="*/ 11465 w 25400"/>
              <a:gd name="T37" fmla="*/ 19999 h 31750"/>
              <a:gd name="T38" fmla="*/ 14470 w 25400"/>
              <a:gd name="T39" fmla="*/ 24596 h 31750"/>
              <a:gd name="T40" fmla="*/ 18564 w 25400"/>
              <a:gd name="T41" fmla="*/ 31423 h 31750"/>
              <a:gd name="T42" fmla="*/ 25402 w 25400"/>
              <a:gd name="T43" fmla="*/ 31423 h 31750"/>
              <a:gd name="T44" fmla="*/ 21967 w 25400"/>
              <a:gd name="T45" fmla="*/ 25318 h 31750"/>
              <a:gd name="T46" fmla="*/ 18721 w 25400"/>
              <a:gd name="T47" fmla="*/ 20229 h 31750"/>
              <a:gd name="T48" fmla="*/ 16472 w 25400"/>
              <a:gd name="T49" fmla="*/ 18292 h 31750"/>
              <a:gd name="T50" fmla="*/ 22239 w 25400"/>
              <a:gd name="T51" fmla="*/ 5329 h 31750"/>
              <a:gd name="T52" fmla="*/ 10156 w 25400"/>
              <a:gd name="T53" fmla="*/ 5329 h 31750"/>
              <a:gd name="T54" fmla="*/ 14324 w 25400"/>
              <a:gd name="T55" fmla="*/ 5444 h 31750"/>
              <a:gd name="T56" fmla="*/ 16449 w 25400"/>
              <a:gd name="T57" fmla="*/ 6638 h 31750"/>
              <a:gd name="T58" fmla="*/ 17224 w 25400"/>
              <a:gd name="T59" fmla="*/ 9224 h 31750"/>
              <a:gd name="T60" fmla="*/ 16638 w 25400"/>
              <a:gd name="T61" fmla="*/ 11580 h 31750"/>
              <a:gd name="T62" fmla="*/ 15057 w 25400"/>
              <a:gd name="T63" fmla="*/ 12889 h 31750"/>
              <a:gd name="T64" fmla="*/ 9926 w 25400"/>
              <a:gd name="T65" fmla="*/ 13277 h 31750"/>
              <a:gd name="T66" fmla="*/ 21701 w 25400"/>
              <a:gd name="T67" fmla="*/ 13277 h 31750"/>
              <a:gd name="T68" fmla="*/ 23088 w 25400"/>
              <a:gd name="T69" fmla="*/ 8837 h 31750"/>
              <a:gd name="T70" fmla="*/ 22239 w 25400"/>
              <a:gd name="T71" fmla="*/ 5329 h 3175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5400" h="31750">
                <a:moveTo>
                  <a:pt x="11999" y="0"/>
                </a:moveTo>
                <a:lnTo>
                  <a:pt x="0" y="0"/>
                </a:lnTo>
                <a:lnTo>
                  <a:pt x="0" y="31423"/>
                </a:lnTo>
                <a:lnTo>
                  <a:pt x="5675" y="31423"/>
                </a:lnTo>
                <a:lnTo>
                  <a:pt x="5675" y="18292"/>
                </a:lnTo>
                <a:lnTo>
                  <a:pt x="16472" y="18292"/>
                </a:lnTo>
                <a:lnTo>
                  <a:pt x="15633" y="17570"/>
                </a:lnTo>
                <a:lnTo>
                  <a:pt x="21266" y="14669"/>
                </a:lnTo>
                <a:lnTo>
                  <a:pt x="21701" y="13277"/>
                </a:lnTo>
                <a:lnTo>
                  <a:pt x="5675" y="13277"/>
                </a:lnTo>
                <a:lnTo>
                  <a:pt x="5675" y="5329"/>
                </a:lnTo>
                <a:lnTo>
                  <a:pt x="22239" y="5329"/>
                </a:lnTo>
                <a:lnTo>
                  <a:pt x="21884" y="3863"/>
                </a:lnTo>
                <a:lnTo>
                  <a:pt x="18564" y="848"/>
                </a:lnTo>
                <a:lnTo>
                  <a:pt x="11999" y="0"/>
                </a:lnTo>
                <a:close/>
              </a:path>
              <a:path w="25400" h="31750">
                <a:moveTo>
                  <a:pt x="16472" y="18292"/>
                </a:moveTo>
                <a:lnTo>
                  <a:pt x="6837" y="18292"/>
                </a:lnTo>
                <a:lnTo>
                  <a:pt x="9727" y="18680"/>
                </a:lnTo>
                <a:lnTo>
                  <a:pt x="11465" y="19999"/>
                </a:lnTo>
                <a:lnTo>
                  <a:pt x="14470" y="24596"/>
                </a:lnTo>
                <a:lnTo>
                  <a:pt x="18564" y="31423"/>
                </a:lnTo>
                <a:lnTo>
                  <a:pt x="25402" y="31423"/>
                </a:lnTo>
                <a:lnTo>
                  <a:pt x="21967" y="25318"/>
                </a:lnTo>
                <a:lnTo>
                  <a:pt x="18721" y="20229"/>
                </a:lnTo>
                <a:lnTo>
                  <a:pt x="16472" y="18292"/>
                </a:lnTo>
                <a:close/>
              </a:path>
              <a:path w="25400" h="31750">
                <a:moveTo>
                  <a:pt x="22239" y="5329"/>
                </a:moveTo>
                <a:lnTo>
                  <a:pt x="10156" y="5329"/>
                </a:lnTo>
                <a:lnTo>
                  <a:pt x="14324" y="5444"/>
                </a:lnTo>
                <a:lnTo>
                  <a:pt x="16449" y="6638"/>
                </a:lnTo>
                <a:lnTo>
                  <a:pt x="17224" y="9224"/>
                </a:lnTo>
                <a:lnTo>
                  <a:pt x="16638" y="11580"/>
                </a:lnTo>
                <a:lnTo>
                  <a:pt x="15057" y="12889"/>
                </a:lnTo>
                <a:lnTo>
                  <a:pt x="9926" y="13277"/>
                </a:lnTo>
                <a:lnTo>
                  <a:pt x="21701" y="13277"/>
                </a:lnTo>
                <a:lnTo>
                  <a:pt x="23088" y="8837"/>
                </a:lnTo>
                <a:lnTo>
                  <a:pt x="22239" y="532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F97E441F-5AA0-42A6-8806-41B9D8285100}"/>
              </a:ext>
            </a:extLst>
          </p:cNvPr>
          <p:cNvSpPr txBox="1"/>
          <p:nvPr/>
        </p:nvSpPr>
        <p:spPr>
          <a:xfrm>
            <a:off x="1105564" y="265695"/>
            <a:ext cx="1839646" cy="305451"/>
          </a:xfrm>
          <a:prstGeom prst="rect">
            <a:avLst/>
          </a:prstGeom>
        </p:spPr>
        <p:txBody>
          <a:bodyPr lIns="0" tIns="10397" rIns="0" bIns="0">
            <a:spAutoFit/>
          </a:bodyPr>
          <a:lstStyle/>
          <a:p>
            <a:pPr marL="7701" marR="0" lvl="0" indent="0" algn="l" defTabSz="914400" rtl="0" eaLnBrk="1" fontAlgn="auto" latinLnBrk="0" hangingPunct="1">
              <a:lnSpc>
                <a:spcPts val="1082"/>
              </a:lnSpc>
              <a:spcBef>
                <a:spcPts val="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970" b="1" i="0" u="none" strike="noStrike" kern="1200" cap="none" spc="3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Helvetica-Bold"/>
                <a:ea typeface="+mn-ea"/>
                <a:cs typeface="Helvetica-Bold"/>
              </a:rPr>
              <a:t>RV Institute of</a:t>
            </a:r>
          </a:p>
          <a:p>
            <a:pPr marL="7701" marR="0" lvl="0" indent="0" algn="l" defTabSz="914400" rtl="0" eaLnBrk="1" fontAlgn="auto" latinLnBrk="0" hangingPunct="1">
              <a:lnSpc>
                <a:spcPts val="1082"/>
              </a:lnSpc>
              <a:spcBef>
                <a:spcPts val="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970" b="1" i="0" u="none" strike="noStrike" kern="1200" cap="none" spc="3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Helvetica-Bold"/>
                <a:ea typeface="+mn-ea"/>
                <a:cs typeface="Helvetica-Bold"/>
              </a:rPr>
              <a:t>Management</a:t>
            </a:r>
          </a:p>
        </p:txBody>
      </p:sp>
      <p:sp>
        <p:nvSpPr>
          <p:cNvPr id="8200" name="object 9">
            <a:extLst>
              <a:ext uri="{FF2B5EF4-FFF2-40B4-BE49-F238E27FC236}">
                <a16:creationId xmlns="" xmlns:a16="http://schemas.microsoft.com/office/drawing/2014/main" id="{111FA5A0-78D8-4B46-BB9D-25F1F4667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1006" y="294999"/>
            <a:ext cx="8404913" cy="378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316" rIns="0" bIns="0">
            <a:spAutoFit/>
          </a:bodyPr>
          <a:lstStyle>
            <a:lvl1pPr marL="127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57150" marR="0" lvl="0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Programmes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(FDP/MDP/Symposium/Workshops/CEP/Certificate courses) organized 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295E9D"/>
              </a:solidFill>
              <a:effectLst/>
              <a:uLnTx/>
              <a:uFillTx/>
              <a:latin typeface="Playfair Display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201" name="Title 10">
            <a:extLst>
              <a:ext uri="{FF2B5EF4-FFF2-40B4-BE49-F238E27FC236}">
                <a16:creationId xmlns="" xmlns:a16="http://schemas.microsoft.com/office/drawing/2014/main" id="{97FA32EE-CC92-4880-9B06-8B5C6B746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7789" y="247404"/>
            <a:ext cx="2231449" cy="280134"/>
          </a:xfrm>
        </p:spPr>
        <p:txBody>
          <a:bodyPr>
            <a:noAutofit/>
          </a:bodyPr>
          <a:lstStyle/>
          <a:p>
            <a:pPr algn="r" eaLnBrk="1" hangingPunct="1"/>
            <a:r>
              <a:rPr lang="en-US" altLang="en-US" sz="1800" dirty="0">
                <a:latin typeface="Playfair Display" charset="0"/>
                <a:ea typeface="ＭＳ Ｐゴシック" panose="020B0600070205080204" pitchFamily="34" charset="-128"/>
              </a:rPr>
              <a:t>Go, change the world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EF9A172-63C0-42C9-A11E-A6042D818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51F74F-D88F-42C2-A5E8-7EE9838ED6E1}" type="datetime1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13/04/2023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ACC32AB-6EA9-47E1-AD32-A2E9C8116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IQAC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143E890-DE2E-4426-A4C4-A9E1CA41E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A5EC6-655E-4D9B-B7D6-9B3D4DCE689E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888546"/>
              </p:ext>
            </p:extLst>
          </p:nvPr>
        </p:nvGraphicFramePr>
        <p:xfrm>
          <a:off x="391319" y="765029"/>
          <a:ext cx="11676018" cy="54039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4002">
                  <a:extLst>
                    <a:ext uri="{9D8B030D-6E8A-4147-A177-3AD203B41FA5}">
                      <a16:colId xmlns="" xmlns:a16="http://schemas.microsoft.com/office/drawing/2014/main" val="2884164905"/>
                    </a:ext>
                  </a:extLst>
                </a:gridCol>
                <a:gridCol w="2408005">
                  <a:extLst>
                    <a:ext uri="{9D8B030D-6E8A-4147-A177-3AD203B41FA5}">
                      <a16:colId xmlns="" xmlns:a16="http://schemas.microsoft.com/office/drawing/2014/main" val="3935901830"/>
                    </a:ext>
                  </a:extLst>
                </a:gridCol>
                <a:gridCol w="3206004">
                  <a:extLst>
                    <a:ext uri="{9D8B030D-6E8A-4147-A177-3AD203B41FA5}">
                      <a16:colId xmlns="" xmlns:a16="http://schemas.microsoft.com/office/drawing/2014/main" val="1180367546"/>
                    </a:ext>
                  </a:extLst>
                </a:gridCol>
                <a:gridCol w="4998007">
                  <a:extLst>
                    <a:ext uri="{9D8B030D-6E8A-4147-A177-3AD203B41FA5}">
                      <a16:colId xmlns="" xmlns:a16="http://schemas.microsoft.com/office/drawing/2014/main" val="1510144998"/>
                    </a:ext>
                  </a:extLst>
                </a:gridCol>
              </a:tblGrid>
              <a:tr h="3911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SI.No</a:t>
                      </a:r>
                      <a:endParaRPr lang="en-US" sz="160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6" marR="9456" marT="945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Date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56" marR="9456" marT="945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Events/Activity Organized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56" marR="9456" marT="945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Resource Person/Designation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56" marR="9456" marT="9456" marB="0" anchor="ctr"/>
                </a:tc>
                <a:extLst>
                  <a:ext uri="{0D108BD9-81ED-4DB2-BD59-A6C34878D82A}">
                    <a16:rowId xmlns="" xmlns:a16="http://schemas.microsoft.com/office/drawing/2014/main" val="1380943615"/>
                  </a:ext>
                </a:extLst>
              </a:tr>
              <a:tr h="624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9456" marR="9456" marT="9456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IN" sz="1600" b="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IN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February,</a:t>
                      </a:r>
                      <a:r>
                        <a:rPr lang="en-IN" sz="16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20203</a:t>
                      </a:r>
                      <a:endParaRPr lang="en-IN" sz="1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Business Government &amp; Society February 2023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Prof.</a:t>
                      </a:r>
                      <a:r>
                        <a:rPr lang="en-IN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en-IN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Chandran</a:t>
                      </a:r>
                      <a:endParaRPr lang="en-IN" sz="1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="" xmlns:a16="http://schemas.microsoft.com/office/drawing/2014/main" val="3107836761"/>
                  </a:ext>
                </a:extLst>
              </a:tr>
              <a:tr h="624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9456" marR="9456" marT="9456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&amp; 3 Feb, 2023</a:t>
                      </a: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Orientation for 1st Sem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Mr. Ram G </a:t>
                      </a:r>
                      <a:r>
                        <a:rPr lang="en-IN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Vallath</a:t>
                      </a:r>
                      <a:r>
                        <a:rPr lang="en-IN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Ms. </a:t>
                      </a:r>
                      <a:r>
                        <a:rPr lang="en-IN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Ramya</a:t>
                      </a:r>
                      <a:r>
                        <a:rPr lang="en-IN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Siddharth</a:t>
                      </a:r>
                      <a:r>
                        <a:rPr lang="en-IN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Ms. </a:t>
                      </a:r>
                      <a:r>
                        <a:rPr lang="en-IN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Deepika</a:t>
                      </a:r>
                      <a:r>
                        <a:rPr lang="en-IN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Mr. Arvind </a:t>
                      </a:r>
                      <a:r>
                        <a:rPr lang="en-IN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Varier</a:t>
                      </a:r>
                      <a:endParaRPr lang="en-IN" sz="1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="" xmlns:a16="http://schemas.microsoft.com/office/drawing/2014/main" val="2763570885"/>
                  </a:ext>
                </a:extLst>
              </a:tr>
              <a:tr h="604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9456" marR="9456" marT="9456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4th Feb., 2023</a:t>
                      </a: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Ghar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Dhyan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initiative by Ministry of Culture, Govt. of India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Mr. Manisha &amp; Mr.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Mohit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Sanjeev - Art of Living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="" xmlns:a16="http://schemas.microsoft.com/office/drawing/2014/main" val="4139639281"/>
                  </a:ext>
                </a:extLst>
              </a:tr>
              <a:tr h="6592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9456" marR="9456" marT="9456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28th Oct, 2022</a:t>
                      </a: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Seminar on Human Anatomy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Dr. Jahan Zeb (HOD - Department of Human Anatomy) KLE Institute of Dental Sciences</a:t>
                      </a:r>
                      <a:b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sz="1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="" xmlns:a16="http://schemas.microsoft.com/office/drawing/2014/main" val="3682132488"/>
                  </a:ext>
                </a:extLst>
              </a:tr>
              <a:tr h="6519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9456" marR="9456" marT="9456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20th, 21st &amp; 22nd September 2022</a:t>
                      </a: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Workshop on Food &amp; Nutrition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Dr.</a:t>
                      </a:r>
                      <a:r>
                        <a:rPr lang="en-IN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Trupthi</a:t>
                      </a:r>
                      <a:r>
                        <a:rPr lang="en-IN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Bagul</a:t>
                      </a:r>
                      <a:r>
                        <a:rPr lang="en-IN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Khairnar</a:t>
                      </a:r>
                      <a:r>
                        <a:rPr lang="en-IN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(BAMS &amp; </a:t>
                      </a:r>
                      <a:r>
                        <a:rPr lang="en-IN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PGd</a:t>
                      </a:r>
                      <a:r>
                        <a:rPr lang="en-IN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Clinical Nutrition) </a:t>
                      </a:r>
                      <a:r>
                        <a:rPr lang="en-IN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Ojas</a:t>
                      </a:r>
                      <a:r>
                        <a:rPr lang="en-IN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Ayurveda &amp; Nutrition Clinic, Bengaluru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="" xmlns:a16="http://schemas.microsoft.com/office/drawing/2014/main" val="3973440108"/>
                  </a:ext>
                </a:extLst>
              </a:tr>
              <a:tr h="624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9456" marR="9456" marT="9456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13th &amp; 15th October, 2022</a:t>
                      </a: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Workshop on General First Aid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Team from RV College of Nursing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="" xmlns:a16="http://schemas.microsoft.com/office/drawing/2014/main" val="3686092000"/>
                  </a:ext>
                </a:extLst>
              </a:tr>
              <a:tr h="9044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9456" marR="9456" marT="9456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16th February, 2023</a:t>
                      </a: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Session on Stress De-stress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Ms. </a:t>
                      </a:r>
                      <a:r>
                        <a:rPr lang="en-IN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Shagun</a:t>
                      </a:r>
                      <a:r>
                        <a:rPr lang="en-IN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&amp; Ms. </a:t>
                      </a:r>
                      <a:r>
                        <a:rPr lang="en-IN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Kriti</a:t>
                      </a:r>
                      <a:r>
                        <a:rPr lang="en-IN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(Interns MSc. Counselling Psychology)</a:t>
                      </a:r>
                      <a:br>
                        <a:rPr lang="en-IN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IN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Christ University Bangalore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="" xmlns:a16="http://schemas.microsoft.com/office/drawing/2014/main" val="2254813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009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5223331-66E5-4382-A84D-81AF1ACA62D7}"/>
              </a:ext>
            </a:extLst>
          </p:cNvPr>
          <p:cNvSpPr/>
          <p:nvPr/>
        </p:nvSpPr>
        <p:spPr>
          <a:xfrm>
            <a:off x="428" y="13855"/>
            <a:ext cx="12191144" cy="6858000"/>
          </a:xfrm>
          <a:prstGeom prst="rect">
            <a:avLst/>
          </a:prstGeom>
          <a:solidFill>
            <a:schemeClr val="lt1">
              <a:alpha val="99000"/>
            </a:schemeClr>
          </a:solidFill>
          <a:ln w="76200">
            <a:solidFill>
              <a:srgbClr val="295E9D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92" b="0" i="0" u="none" strike="noStrike" kern="1200" cap="none" spc="0" normalizeH="0" baseline="0" noProof="0" dirty="0">
              <a:ln>
                <a:noFill/>
              </a:ln>
              <a:solidFill>
                <a:srgbClr val="295E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95" name="object 4">
            <a:extLst>
              <a:ext uri="{FF2B5EF4-FFF2-40B4-BE49-F238E27FC236}">
                <a16:creationId xmlns="" xmlns:a16="http://schemas.microsoft.com/office/drawing/2014/main" id="{DE37AA12-5E04-476A-B578-5E1B79677996}"/>
              </a:ext>
            </a:extLst>
          </p:cNvPr>
          <p:cNvSpPr>
            <a:spLocks/>
          </p:cNvSpPr>
          <p:nvPr/>
        </p:nvSpPr>
        <p:spPr bwMode="auto">
          <a:xfrm>
            <a:off x="611718" y="722959"/>
            <a:ext cx="11235221" cy="0"/>
          </a:xfrm>
          <a:custGeom>
            <a:avLst/>
            <a:gdLst>
              <a:gd name="T0" fmla="*/ 0 w 18527395"/>
              <a:gd name="T1" fmla="*/ 18531297 w 1852739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527395">
                <a:moveTo>
                  <a:pt x="0" y="0"/>
                </a:moveTo>
                <a:lnTo>
                  <a:pt x="18526859" y="0"/>
                </a:lnTo>
              </a:path>
            </a:pathLst>
          </a:custGeom>
          <a:noFill/>
          <a:ln w="15706">
            <a:solidFill>
              <a:srgbClr val="295E9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96" name="object 5">
            <a:extLst>
              <a:ext uri="{FF2B5EF4-FFF2-40B4-BE49-F238E27FC236}">
                <a16:creationId xmlns="" xmlns:a16="http://schemas.microsoft.com/office/drawing/2014/main" id="{7372203B-4F55-4D5D-BCEC-55AE48BA1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793" y="182906"/>
            <a:ext cx="429347" cy="43031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197" name="object 6">
            <a:extLst>
              <a:ext uri="{FF2B5EF4-FFF2-40B4-BE49-F238E27FC236}">
                <a16:creationId xmlns="" xmlns:a16="http://schemas.microsoft.com/office/drawing/2014/main" id="{56261674-76E1-40B6-9C2E-5105C16B4132}"/>
              </a:ext>
            </a:extLst>
          </p:cNvPr>
          <p:cNvSpPr>
            <a:spLocks/>
          </p:cNvSpPr>
          <p:nvPr/>
        </p:nvSpPr>
        <p:spPr bwMode="auto">
          <a:xfrm>
            <a:off x="1881468" y="439936"/>
            <a:ext cx="34656" cy="34656"/>
          </a:xfrm>
          <a:custGeom>
            <a:avLst/>
            <a:gdLst>
              <a:gd name="T0" fmla="*/ 32918 w 56514"/>
              <a:gd name="T1" fmla="*/ 0 h 56515"/>
              <a:gd name="T2" fmla="*/ 20119 w 56514"/>
              <a:gd name="T3" fmla="*/ 2581 h 56515"/>
              <a:gd name="T4" fmla="*/ 9652 w 56514"/>
              <a:gd name="T5" fmla="*/ 9621 h 56515"/>
              <a:gd name="T6" fmla="*/ 2591 w 56514"/>
              <a:gd name="T7" fmla="*/ 20062 h 56515"/>
              <a:gd name="T8" fmla="*/ 0 w 56514"/>
              <a:gd name="T9" fmla="*/ 32850 h 56515"/>
              <a:gd name="T10" fmla="*/ 2591 w 56514"/>
              <a:gd name="T11" fmla="*/ 45649 h 56515"/>
              <a:gd name="T12" fmla="*/ 9652 w 56514"/>
              <a:gd name="T13" fmla="*/ 56111 h 56515"/>
              <a:gd name="T14" fmla="*/ 20119 w 56514"/>
              <a:gd name="T15" fmla="*/ 63171 h 56515"/>
              <a:gd name="T16" fmla="*/ 32918 w 56514"/>
              <a:gd name="T17" fmla="*/ 65763 h 56515"/>
              <a:gd name="T18" fmla="*/ 45699 w 56514"/>
              <a:gd name="T19" fmla="*/ 63171 h 56515"/>
              <a:gd name="T20" fmla="*/ 48894 w 56514"/>
              <a:gd name="T21" fmla="*/ 61010 h 56515"/>
              <a:gd name="T22" fmla="*/ 32918 w 56514"/>
              <a:gd name="T23" fmla="*/ 61010 h 56515"/>
              <a:gd name="T24" fmla="*/ 21946 w 56514"/>
              <a:gd name="T25" fmla="*/ 58794 h 56515"/>
              <a:gd name="T26" fmla="*/ 12993 w 56514"/>
              <a:gd name="T27" fmla="*/ 52752 h 56515"/>
              <a:gd name="T28" fmla="*/ 6962 w 56514"/>
              <a:gd name="T29" fmla="*/ 43799 h 56515"/>
              <a:gd name="T30" fmla="*/ 4751 w 56514"/>
              <a:gd name="T31" fmla="*/ 32850 h 56515"/>
              <a:gd name="T32" fmla="*/ 6962 w 56514"/>
              <a:gd name="T33" fmla="*/ 21892 h 56515"/>
              <a:gd name="T34" fmla="*/ 12993 w 56514"/>
              <a:gd name="T35" fmla="*/ 12923 h 56515"/>
              <a:gd name="T36" fmla="*/ 21946 w 56514"/>
              <a:gd name="T37" fmla="*/ 6864 h 56515"/>
              <a:gd name="T38" fmla="*/ 32918 w 56514"/>
              <a:gd name="T39" fmla="*/ 4641 h 56515"/>
              <a:gd name="T40" fmla="*/ 48756 w 56514"/>
              <a:gd name="T41" fmla="*/ 4641 h 56515"/>
              <a:gd name="T42" fmla="*/ 45699 w 56514"/>
              <a:gd name="T43" fmla="*/ 2581 h 56515"/>
              <a:gd name="T44" fmla="*/ 32918 w 56514"/>
              <a:gd name="T45" fmla="*/ 0 h 56515"/>
              <a:gd name="T46" fmla="*/ 48756 w 56514"/>
              <a:gd name="T47" fmla="*/ 4641 h 56515"/>
              <a:gd name="T48" fmla="*/ 32918 w 56514"/>
              <a:gd name="T49" fmla="*/ 4641 h 56515"/>
              <a:gd name="T50" fmla="*/ 43893 w 56514"/>
              <a:gd name="T51" fmla="*/ 6864 h 56515"/>
              <a:gd name="T52" fmla="*/ 52845 w 56514"/>
              <a:gd name="T53" fmla="*/ 12923 h 56515"/>
              <a:gd name="T54" fmla="*/ 58877 w 56514"/>
              <a:gd name="T55" fmla="*/ 21892 h 56515"/>
              <a:gd name="T56" fmla="*/ 61088 w 56514"/>
              <a:gd name="T57" fmla="*/ 32850 h 56515"/>
              <a:gd name="T58" fmla="*/ 58877 w 56514"/>
              <a:gd name="T59" fmla="*/ 43799 h 56515"/>
              <a:gd name="T60" fmla="*/ 52845 w 56514"/>
              <a:gd name="T61" fmla="*/ 52752 h 56515"/>
              <a:gd name="T62" fmla="*/ 43893 w 56514"/>
              <a:gd name="T63" fmla="*/ 58794 h 56515"/>
              <a:gd name="T64" fmla="*/ 32918 w 56514"/>
              <a:gd name="T65" fmla="*/ 61010 h 56515"/>
              <a:gd name="T66" fmla="*/ 48894 w 56514"/>
              <a:gd name="T67" fmla="*/ 61010 h 56515"/>
              <a:gd name="T68" fmla="*/ 56146 w 56514"/>
              <a:gd name="T69" fmla="*/ 56111 h 56515"/>
              <a:gd name="T70" fmla="*/ 63202 w 56514"/>
              <a:gd name="T71" fmla="*/ 45649 h 56515"/>
              <a:gd name="T72" fmla="*/ 65789 w 56514"/>
              <a:gd name="T73" fmla="*/ 32850 h 56515"/>
              <a:gd name="T74" fmla="*/ 63202 w 56514"/>
              <a:gd name="T75" fmla="*/ 20062 h 56515"/>
              <a:gd name="T76" fmla="*/ 56146 w 56514"/>
              <a:gd name="T77" fmla="*/ 9621 h 56515"/>
              <a:gd name="T78" fmla="*/ 48756 w 56514"/>
              <a:gd name="T79" fmla="*/ 4641 h 5651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6514" h="56515">
                <a:moveTo>
                  <a:pt x="28145" y="0"/>
                </a:moveTo>
                <a:lnTo>
                  <a:pt x="17201" y="2207"/>
                </a:lnTo>
                <a:lnTo>
                  <a:pt x="8253" y="8227"/>
                </a:lnTo>
                <a:lnTo>
                  <a:pt x="2215" y="17157"/>
                </a:lnTo>
                <a:lnTo>
                  <a:pt x="0" y="28093"/>
                </a:lnTo>
                <a:lnTo>
                  <a:pt x="2215" y="39037"/>
                </a:lnTo>
                <a:lnTo>
                  <a:pt x="8253" y="47985"/>
                </a:lnTo>
                <a:lnTo>
                  <a:pt x="17201" y="54023"/>
                </a:lnTo>
                <a:lnTo>
                  <a:pt x="28145" y="56239"/>
                </a:lnTo>
                <a:lnTo>
                  <a:pt x="39070" y="54023"/>
                </a:lnTo>
                <a:lnTo>
                  <a:pt x="41803" y="52176"/>
                </a:lnTo>
                <a:lnTo>
                  <a:pt x="28145" y="52176"/>
                </a:lnTo>
                <a:lnTo>
                  <a:pt x="18763" y="50280"/>
                </a:lnTo>
                <a:lnTo>
                  <a:pt x="11109" y="45113"/>
                </a:lnTo>
                <a:lnTo>
                  <a:pt x="5952" y="37457"/>
                </a:lnTo>
                <a:lnTo>
                  <a:pt x="4062" y="28093"/>
                </a:lnTo>
                <a:lnTo>
                  <a:pt x="5952" y="18722"/>
                </a:lnTo>
                <a:lnTo>
                  <a:pt x="11109" y="11052"/>
                </a:lnTo>
                <a:lnTo>
                  <a:pt x="18763" y="5870"/>
                </a:lnTo>
                <a:lnTo>
                  <a:pt x="28145" y="3968"/>
                </a:lnTo>
                <a:lnTo>
                  <a:pt x="41684" y="3968"/>
                </a:lnTo>
                <a:lnTo>
                  <a:pt x="39070" y="2207"/>
                </a:lnTo>
                <a:lnTo>
                  <a:pt x="28145" y="0"/>
                </a:lnTo>
                <a:close/>
              </a:path>
              <a:path w="56514" h="56515">
                <a:moveTo>
                  <a:pt x="41684" y="3968"/>
                </a:moveTo>
                <a:lnTo>
                  <a:pt x="28145" y="3968"/>
                </a:lnTo>
                <a:lnTo>
                  <a:pt x="37527" y="5870"/>
                </a:lnTo>
                <a:lnTo>
                  <a:pt x="45181" y="11052"/>
                </a:lnTo>
                <a:lnTo>
                  <a:pt x="50338" y="18722"/>
                </a:lnTo>
                <a:lnTo>
                  <a:pt x="52228" y="28093"/>
                </a:lnTo>
                <a:lnTo>
                  <a:pt x="50338" y="37457"/>
                </a:lnTo>
                <a:lnTo>
                  <a:pt x="45181" y="45113"/>
                </a:lnTo>
                <a:lnTo>
                  <a:pt x="37527" y="50280"/>
                </a:lnTo>
                <a:lnTo>
                  <a:pt x="28145" y="52176"/>
                </a:lnTo>
                <a:lnTo>
                  <a:pt x="41803" y="52176"/>
                </a:lnTo>
                <a:lnTo>
                  <a:pt x="48005" y="47985"/>
                </a:lnTo>
                <a:lnTo>
                  <a:pt x="54036" y="39037"/>
                </a:lnTo>
                <a:lnTo>
                  <a:pt x="56249" y="28093"/>
                </a:lnTo>
                <a:lnTo>
                  <a:pt x="54036" y="17157"/>
                </a:lnTo>
                <a:lnTo>
                  <a:pt x="48005" y="8227"/>
                </a:lnTo>
                <a:lnTo>
                  <a:pt x="41684" y="3968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98" name="object 7">
            <a:extLst>
              <a:ext uri="{FF2B5EF4-FFF2-40B4-BE49-F238E27FC236}">
                <a16:creationId xmlns="" xmlns:a16="http://schemas.microsoft.com/office/drawing/2014/main" id="{575EA58F-1388-454E-931E-848D68EC3A63}"/>
              </a:ext>
            </a:extLst>
          </p:cNvPr>
          <p:cNvSpPr>
            <a:spLocks/>
          </p:cNvSpPr>
          <p:nvPr/>
        </p:nvSpPr>
        <p:spPr bwMode="auto">
          <a:xfrm>
            <a:off x="1891095" y="452451"/>
            <a:ext cx="15403" cy="19253"/>
          </a:xfrm>
          <a:custGeom>
            <a:avLst/>
            <a:gdLst>
              <a:gd name="T0" fmla="*/ 11999 w 25400"/>
              <a:gd name="T1" fmla="*/ 0 h 31750"/>
              <a:gd name="T2" fmla="*/ 0 w 25400"/>
              <a:gd name="T3" fmla="*/ 0 h 31750"/>
              <a:gd name="T4" fmla="*/ 0 w 25400"/>
              <a:gd name="T5" fmla="*/ 31423 h 31750"/>
              <a:gd name="T6" fmla="*/ 5675 w 25400"/>
              <a:gd name="T7" fmla="*/ 31423 h 31750"/>
              <a:gd name="T8" fmla="*/ 5675 w 25400"/>
              <a:gd name="T9" fmla="*/ 18292 h 31750"/>
              <a:gd name="T10" fmla="*/ 16472 w 25400"/>
              <a:gd name="T11" fmla="*/ 18292 h 31750"/>
              <a:gd name="T12" fmla="*/ 15633 w 25400"/>
              <a:gd name="T13" fmla="*/ 17570 h 31750"/>
              <a:gd name="T14" fmla="*/ 21266 w 25400"/>
              <a:gd name="T15" fmla="*/ 14669 h 31750"/>
              <a:gd name="T16" fmla="*/ 21701 w 25400"/>
              <a:gd name="T17" fmla="*/ 13277 h 31750"/>
              <a:gd name="T18" fmla="*/ 5675 w 25400"/>
              <a:gd name="T19" fmla="*/ 13277 h 31750"/>
              <a:gd name="T20" fmla="*/ 5675 w 25400"/>
              <a:gd name="T21" fmla="*/ 5329 h 31750"/>
              <a:gd name="T22" fmla="*/ 22239 w 25400"/>
              <a:gd name="T23" fmla="*/ 5329 h 31750"/>
              <a:gd name="T24" fmla="*/ 21884 w 25400"/>
              <a:gd name="T25" fmla="*/ 3863 h 31750"/>
              <a:gd name="T26" fmla="*/ 18564 w 25400"/>
              <a:gd name="T27" fmla="*/ 848 h 31750"/>
              <a:gd name="T28" fmla="*/ 11999 w 25400"/>
              <a:gd name="T29" fmla="*/ 0 h 31750"/>
              <a:gd name="T30" fmla="*/ 16472 w 25400"/>
              <a:gd name="T31" fmla="*/ 18292 h 31750"/>
              <a:gd name="T32" fmla="*/ 6837 w 25400"/>
              <a:gd name="T33" fmla="*/ 18292 h 31750"/>
              <a:gd name="T34" fmla="*/ 9727 w 25400"/>
              <a:gd name="T35" fmla="*/ 18680 h 31750"/>
              <a:gd name="T36" fmla="*/ 11465 w 25400"/>
              <a:gd name="T37" fmla="*/ 19999 h 31750"/>
              <a:gd name="T38" fmla="*/ 14470 w 25400"/>
              <a:gd name="T39" fmla="*/ 24596 h 31750"/>
              <a:gd name="T40" fmla="*/ 18564 w 25400"/>
              <a:gd name="T41" fmla="*/ 31423 h 31750"/>
              <a:gd name="T42" fmla="*/ 25402 w 25400"/>
              <a:gd name="T43" fmla="*/ 31423 h 31750"/>
              <a:gd name="T44" fmla="*/ 21967 w 25400"/>
              <a:gd name="T45" fmla="*/ 25318 h 31750"/>
              <a:gd name="T46" fmla="*/ 18721 w 25400"/>
              <a:gd name="T47" fmla="*/ 20229 h 31750"/>
              <a:gd name="T48" fmla="*/ 16472 w 25400"/>
              <a:gd name="T49" fmla="*/ 18292 h 31750"/>
              <a:gd name="T50" fmla="*/ 22239 w 25400"/>
              <a:gd name="T51" fmla="*/ 5329 h 31750"/>
              <a:gd name="T52" fmla="*/ 10156 w 25400"/>
              <a:gd name="T53" fmla="*/ 5329 h 31750"/>
              <a:gd name="T54" fmla="*/ 14324 w 25400"/>
              <a:gd name="T55" fmla="*/ 5444 h 31750"/>
              <a:gd name="T56" fmla="*/ 16449 w 25400"/>
              <a:gd name="T57" fmla="*/ 6638 h 31750"/>
              <a:gd name="T58" fmla="*/ 17224 w 25400"/>
              <a:gd name="T59" fmla="*/ 9224 h 31750"/>
              <a:gd name="T60" fmla="*/ 16638 w 25400"/>
              <a:gd name="T61" fmla="*/ 11580 h 31750"/>
              <a:gd name="T62" fmla="*/ 15057 w 25400"/>
              <a:gd name="T63" fmla="*/ 12889 h 31750"/>
              <a:gd name="T64" fmla="*/ 9926 w 25400"/>
              <a:gd name="T65" fmla="*/ 13277 h 31750"/>
              <a:gd name="T66" fmla="*/ 21701 w 25400"/>
              <a:gd name="T67" fmla="*/ 13277 h 31750"/>
              <a:gd name="T68" fmla="*/ 23088 w 25400"/>
              <a:gd name="T69" fmla="*/ 8837 h 31750"/>
              <a:gd name="T70" fmla="*/ 22239 w 25400"/>
              <a:gd name="T71" fmla="*/ 5329 h 3175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5400" h="31750">
                <a:moveTo>
                  <a:pt x="11999" y="0"/>
                </a:moveTo>
                <a:lnTo>
                  <a:pt x="0" y="0"/>
                </a:lnTo>
                <a:lnTo>
                  <a:pt x="0" y="31423"/>
                </a:lnTo>
                <a:lnTo>
                  <a:pt x="5675" y="31423"/>
                </a:lnTo>
                <a:lnTo>
                  <a:pt x="5675" y="18292"/>
                </a:lnTo>
                <a:lnTo>
                  <a:pt x="16472" y="18292"/>
                </a:lnTo>
                <a:lnTo>
                  <a:pt x="15633" y="17570"/>
                </a:lnTo>
                <a:lnTo>
                  <a:pt x="21266" y="14669"/>
                </a:lnTo>
                <a:lnTo>
                  <a:pt x="21701" y="13277"/>
                </a:lnTo>
                <a:lnTo>
                  <a:pt x="5675" y="13277"/>
                </a:lnTo>
                <a:lnTo>
                  <a:pt x="5675" y="5329"/>
                </a:lnTo>
                <a:lnTo>
                  <a:pt x="22239" y="5329"/>
                </a:lnTo>
                <a:lnTo>
                  <a:pt x="21884" y="3863"/>
                </a:lnTo>
                <a:lnTo>
                  <a:pt x="18564" y="848"/>
                </a:lnTo>
                <a:lnTo>
                  <a:pt x="11999" y="0"/>
                </a:lnTo>
                <a:close/>
              </a:path>
              <a:path w="25400" h="31750">
                <a:moveTo>
                  <a:pt x="16472" y="18292"/>
                </a:moveTo>
                <a:lnTo>
                  <a:pt x="6837" y="18292"/>
                </a:lnTo>
                <a:lnTo>
                  <a:pt x="9727" y="18680"/>
                </a:lnTo>
                <a:lnTo>
                  <a:pt x="11465" y="19999"/>
                </a:lnTo>
                <a:lnTo>
                  <a:pt x="14470" y="24596"/>
                </a:lnTo>
                <a:lnTo>
                  <a:pt x="18564" y="31423"/>
                </a:lnTo>
                <a:lnTo>
                  <a:pt x="25402" y="31423"/>
                </a:lnTo>
                <a:lnTo>
                  <a:pt x="21967" y="25318"/>
                </a:lnTo>
                <a:lnTo>
                  <a:pt x="18721" y="20229"/>
                </a:lnTo>
                <a:lnTo>
                  <a:pt x="16472" y="18292"/>
                </a:lnTo>
                <a:close/>
              </a:path>
              <a:path w="25400" h="31750">
                <a:moveTo>
                  <a:pt x="22239" y="5329"/>
                </a:moveTo>
                <a:lnTo>
                  <a:pt x="10156" y="5329"/>
                </a:lnTo>
                <a:lnTo>
                  <a:pt x="14324" y="5444"/>
                </a:lnTo>
                <a:lnTo>
                  <a:pt x="16449" y="6638"/>
                </a:lnTo>
                <a:lnTo>
                  <a:pt x="17224" y="9224"/>
                </a:lnTo>
                <a:lnTo>
                  <a:pt x="16638" y="11580"/>
                </a:lnTo>
                <a:lnTo>
                  <a:pt x="15057" y="12889"/>
                </a:lnTo>
                <a:lnTo>
                  <a:pt x="9926" y="13277"/>
                </a:lnTo>
                <a:lnTo>
                  <a:pt x="21701" y="13277"/>
                </a:lnTo>
                <a:lnTo>
                  <a:pt x="23088" y="8837"/>
                </a:lnTo>
                <a:lnTo>
                  <a:pt x="22239" y="532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F97E441F-5AA0-42A6-8806-41B9D8285100}"/>
              </a:ext>
            </a:extLst>
          </p:cNvPr>
          <p:cNvSpPr txBox="1"/>
          <p:nvPr/>
        </p:nvSpPr>
        <p:spPr>
          <a:xfrm>
            <a:off x="1105564" y="265695"/>
            <a:ext cx="1839646" cy="305451"/>
          </a:xfrm>
          <a:prstGeom prst="rect">
            <a:avLst/>
          </a:prstGeom>
        </p:spPr>
        <p:txBody>
          <a:bodyPr lIns="0" tIns="10397" rIns="0" bIns="0">
            <a:spAutoFit/>
          </a:bodyPr>
          <a:lstStyle/>
          <a:p>
            <a:pPr marL="7701" marR="0" lvl="0" indent="0" algn="l" defTabSz="914400" rtl="0" eaLnBrk="1" fontAlgn="auto" latinLnBrk="0" hangingPunct="1">
              <a:lnSpc>
                <a:spcPts val="1082"/>
              </a:lnSpc>
              <a:spcBef>
                <a:spcPts val="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970" b="1" i="0" u="none" strike="noStrike" kern="1200" cap="none" spc="3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Helvetica-Bold"/>
                <a:ea typeface="+mn-ea"/>
                <a:cs typeface="Helvetica-Bold"/>
              </a:rPr>
              <a:t>RV Institute of</a:t>
            </a:r>
          </a:p>
          <a:p>
            <a:pPr marL="7701" marR="0" lvl="0" indent="0" algn="l" defTabSz="914400" rtl="0" eaLnBrk="1" fontAlgn="auto" latinLnBrk="0" hangingPunct="1">
              <a:lnSpc>
                <a:spcPts val="1082"/>
              </a:lnSpc>
              <a:spcBef>
                <a:spcPts val="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970" b="1" i="0" u="none" strike="noStrike" kern="1200" cap="none" spc="3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Helvetica-Bold"/>
                <a:ea typeface="+mn-ea"/>
                <a:cs typeface="Helvetica-Bold"/>
              </a:rPr>
              <a:t>Management</a:t>
            </a:r>
          </a:p>
        </p:txBody>
      </p:sp>
      <p:sp>
        <p:nvSpPr>
          <p:cNvPr id="8200" name="object 9">
            <a:extLst>
              <a:ext uri="{FF2B5EF4-FFF2-40B4-BE49-F238E27FC236}">
                <a16:creationId xmlns="" xmlns:a16="http://schemas.microsoft.com/office/drawing/2014/main" id="{111FA5A0-78D8-4B46-BB9D-25F1F4667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468" y="270133"/>
            <a:ext cx="11235220" cy="4290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316" rIns="0" bIns="0">
            <a:spAutoFit/>
          </a:bodyPr>
          <a:lstStyle>
            <a:lvl1pPr marL="127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57150" marR="0" lvl="0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Programmes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(FDP/MDP/Symposium/Workshops/CEP/Certificate courses) organized </a:t>
            </a: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>
                <a:tab pos="6483350" algn="l"/>
              </a:tabLst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>
                <a:tab pos="6483350" algn="l"/>
              </a:tabLst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295E9D"/>
              </a:solidFill>
              <a:effectLst/>
              <a:uLnTx/>
              <a:uFillTx/>
              <a:latin typeface="Playfair Display" charset="0"/>
              <a:ea typeface="ＭＳ Ｐゴシック" panose="020B0600070205080204" pitchFamily="34" charset="-128"/>
              <a:cs typeface="+mn-cs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>
                <a:tab pos="6483350" algn="l"/>
              </a:tabLst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295E9D"/>
              </a:solidFill>
              <a:effectLst/>
              <a:uLnTx/>
              <a:uFillTx/>
              <a:latin typeface="Playfair Display" charset="0"/>
              <a:ea typeface="ＭＳ Ｐゴシック" panose="020B0600070205080204" pitchFamily="34" charset="-128"/>
              <a:cs typeface="+mn-cs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>
                <a:tab pos="6483350" algn="l"/>
              </a:tabLst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295E9D"/>
              </a:solidFill>
              <a:effectLst/>
              <a:uLnTx/>
              <a:uFillTx/>
              <a:latin typeface="Playfair Display" charset="0"/>
              <a:ea typeface="ＭＳ Ｐゴシック" panose="020B0600070205080204" pitchFamily="34" charset="-128"/>
              <a:cs typeface="+mn-cs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>
                <a:tab pos="6483350" algn="l"/>
              </a:tabLst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295E9D"/>
              </a:solidFill>
              <a:effectLst/>
              <a:uLnTx/>
              <a:uFillTx/>
              <a:latin typeface="Playfair Display" charset="0"/>
              <a:ea typeface="ＭＳ Ｐゴシック" panose="020B0600070205080204" pitchFamily="34" charset="-128"/>
              <a:cs typeface="+mn-cs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>
                <a:tab pos="6483350" algn="l"/>
              </a:tabLst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295E9D"/>
              </a:solidFill>
              <a:effectLst/>
              <a:uLnTx/>
              <a:uFillTx/>
              <a:latin typeface="Playfair Display" charset="0"/>
              <a:ea typeface="ＭＳ Ｐゴシック" panose="020B0600070205080204" pitchFamily="34" charset="-128"/>
              <a:cs typeface="+mn-cs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>
                <a:tab pos="6483350" algn="l"/>
              </a:tabLst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295E9D"/>
              </a:solidFill>
              <a:effectLst/>
              <a:uLnTx/>
              <a:uFillTx/>
              <a:latin typeface="Playfair Display" charset="0"/>
              <a:ea typeface="ＭＳ Ｐゴシック" panose="020B0600070205080204" pitchFamily="34" charset="-128"/>
              <a:cs typeface="+mn-cs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>
                <a:tab pos="6483350" algn="l"/>
              </a:tabLst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295E9D"/>
              </a:solidFill>
              <a:effectLst/>
              <a:uLnTx/>
              <a:uFillTx/>
              <a:latin typeface="Playfair Display" charset="0"/>
              <a:ea typeface="ＭＳ Ｐゴシック" panose="020B0600070205080204" pitchFamily="34" charset="-128"/>
              <a:cs typeface="+mn-cs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>
                <a:tab pos="6483350" algn="l"/>
              </a:tabLst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295E9D"/>
              </a:solidFill>
              <a:effectLst/>
              <a:uLnTx/>
              <a:uFillTx/>
              <a:latin typeface="Playfair Display" charset="0"/>
              <a:ea typeface="ＭＳ Ｐゴシック" panose="020B0600070205080204" pitchFamily="34" charset="-128"/>
              <a:cs typeface="+mn-cs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>
                <a:tab pos="6483350" algn="l"/>
              </a:tabLst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295E9D"/>
              </a:solidFill>
              <a:effectLst/>
              <a:uLnTx/>
              <a:uFillTx/>
              <a:latin typeface="Playfair Display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201" name="Title 10">
            <a:extLst>
              <a:ext uri="{FF2B5EF4-FFF2-40B4-BE49-F238E27FC236}">
                <a16:creationId xmlns="" xmlns:a16="http://schemas.microsoft.com/office/drawing/2014/main" id="{97FA32EE-CC92-4880-9B06-8B5C6B746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7789" y="247404"/>
            <a:ext cx="2231449" cy="280134"/>
          </a:xfrm>
        </p:spPr>
        <p:txBody>
          <a:bodyPr>
            <a:noAutofit/>
          </a:bodyPr>
          <a:lstStyle/>
          <a:p>
            <a:pPr algn="r" eaLnBrk="1" hangingPunct="1"/>
            <a:r>
              <a:rPr lang="en-US" altLang="en-US" sz="1800" dirty="0">
                <a:latin typeface="Playfair Display" charset="0"/>
                <a:ea typeface="ＭＳ Ｐゴシック" panose="020B0600070205080204" pitchFamily="34" charset="-128"/>
              </a:rPr>
              <a:t>Go, change the world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EF9A172-63C0-42C9-A11E-A6042D818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51F74F-D88F-42C2-A5E8-7EE9838ED6E1}" type="datetime1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13/04/2023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ACC32AB-6EA9-47E1-AD32-A2E9C8116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IQAC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143E890-DE2E-4426-A4C4-A9E1CA41E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A5EC6-655E-4D9B-B7D6-9B3D4DCE689E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420346"/>
              </p:ext>
            </p:extLst>
          </p:nvPr>
        </p:nvGraphicFramePr>
        <p:xfrm>
          <a:off x="505368" y="786038"/>
          <a:ext cx="11447919" cy="60461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2768">
                  <a:extLst>
                    <a:ext uri="{9D8B030D-6E8A-4147-A177-3AD203B41FA5}">
                      <a16:colId xmlns="" xmlns:a16="http://schemas.microsoft.com/office/drawing/2014/main" val="2884164905"/>
                    </a:ext>
                  </a:extLst>
                </a:gridCol>
                <a:gridCol w="1741411">
                  <a:extLst>
                    <a:ext uri="{9D8B030D-6E8A-4147-A177-3AD203B41FA5}">
                      <a16:colId xmlns="" xmlns:a16="http://schemas.microsoft.com/office/drawing/2014/main" val="3935901830"/>
                    </a:ext>
                  </a:extLst>
                </a:gridCol>
                <a:gridCol w="2641594">
                  <a:extLst>
                    <a:ext uri="{9D8B030D-6E8A-4147-A177-3AD203B41FA5}">
                      <a16:colId xmlns="" xmlns:a16="http://schemas.microsoft.com/office/drawing/2014/main" val="1180367546"/>
                    </a:ext>
                  </a:extLst>
                </a:gridCol>
                <a:gridCol w="5402146">
                  <a:extLst>
                    <a:ext uri="{9D8B030D-6E8A-4147-A177-3AD203B41FA5}">
                      <a16:colId xmlns="" xmlns:a16="http://schemas.microsoft.com/office/drawing/2014/main" val="1510144998"/>
                    </a:ext>
                  </a:extLst>
                </a:gridCol>
              </a:tblGrid>
              <a:tr h="3531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SI.No</a:t>
                      </a:r>
                      <a:endParaRPr lang="en-US" sz="160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6" marR="9456" marT="945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Date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56" marR="9456" marT="945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Events/Activity Organized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56" marR="9456" marT="945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Resource Person/Designation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56" marR="9456" marT="9456" marB="0" anchor="ctr"/>
                </a:tc>
                <a:extLst>
                  <a:ext uri="{0D108BD9-81ED-4DB2-BD59-A6C34878D82A}">
                    <a16:rowId xmlns="" xmlns:a16="http://schemas.microsoft.com/office/drawing/2014/main" val="1380943615"/>
                  </a:ext>
                </a:extLst>
              </a:tr>
              <a:tr h="5634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9456" marR="9456" marT="945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en-US" sz="1600" b="0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Sept, 2022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MBA Job Ready Certification courses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Mr.Abdul</a:t>
                      </a:r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Rehman</a:t>
                      </a:r>
                      <a:r>
                        <a:rPr lang="en-IN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IN" sz="16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upGrade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3107836761"/>
                  </a:ext>
                </a:extLst>
              </a:tr>
              <a:tr h="5634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456" marR="9456" marT="945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en-IN" sz="1600" b="0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IN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Sept, 2022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Online courses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R.Fathima</a:t>
                      </a:r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Mentor Mind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2763570885"/>
                  </a:ext>
                </a:extLst>
              </a:tr>
              <a:tr h="5634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456" marR="9456" marT="945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en-IN" sz="1600" b="0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Sept,</a:t>
                      </a:r>
                      <a:r>
                        <a:rPr lang="en-IN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 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Estate Planning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Mr.Vijay</a:t>
                      </a:r>
                      <a:r>
                        <a:rPr lang="en-IN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16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Updendra</a:t>
                      </a:r>
                      <a:r>
                        <a:rPr lang="en-IN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IN" sz="16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Propseve</a:t>
                      </a:r>
                      <a:r>
                        <a:rPr lang="en-IN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Consultancy Firm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3996864374"/>
                  </a:ext>
                </a:extLst>
              </a:tr>
              <a:tr h="5634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456" marR="9456" marT="945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lang="en-IN" sz="1600" b="0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Sept, 2022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Trends in Marketing – Guest</a:t>
                      </a: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Lecture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Mr.Vanugopal</a:t>
                      </a:r>
                      <a:r>
                        <a:rPr lang="en-IN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Gupta,( Ex- General, General Manager, Joint Venture and outsourcing, HAL, </a:t>
                      </a:r>
                      <a:r>
                        <a:rPr lang="en-IN" sz="16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Bengalure</a:t>
                      </a:r>
                      <a:r>
                        <a:rPr lang="en-IN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3377517562"/>
                  </a:ext>
                </a:extLst>
              </a:tr>
              <a:tr h="950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9456" marR="9456" marT="945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r>
                        <a:rPr lang="en-IN" sz="1600" b="0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28</a:t>
                      </a:r>
                      <a:r>
                        <a:rPr lang="en-IN" sz="1600" b="0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IN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Sept, 2022 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Student Development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Programme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on “Environment, Social &amp; Social Governance;(ESG)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LetsTagon</a:t>
                      </a:r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IN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social Enterprise, Bangalore.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1924284347"/>
                  </a:ext>
                </a:extLst>
              </a:tr>
              <a:tr h="950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456" marR="9456" marT="945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lang="en-IN" sz="1600" b="0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Oct,</a:t>
                      </a:r>
                      <a:r>
                        <a:rPr lang="en-IN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 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Birth</a:t>
                      </a: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Anniversary of Sri </a:t>
                      </a:r>
                      <a:r>
                        <a:rPr lang="en-US" sz="16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Sardar</a:t>
                      </a: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Vallabhbhai</a:t>
                      </a: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Patel as ‘Unity Day’ in India under aegis of </a:t>
                      </a:r>
                      <a:r>
                        <a:rPr lang="en-US" sz="16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Azadi</a:t>
                      </a: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</a:t>
                      </a: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Amrit</a:t>
                      </a: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Mahotsav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Dr,Vinay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2769509443"/>
                  </a:ext>
                </a:extLst>
              </a:tr>
              <a:tr h="7141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9456" marR="9456" marT="945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IN" sz="1600" b="0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Nov,2022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Contemporary</a:t>
                      </a:r>
                      <a:r>
                        <a:rPr lang="en-US" sz="16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Trends </a:t>
                      </a:r>
                      <a:r>
                        <a:rPr lang="en-US" sz="16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HRM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Mr.Chandramouli</a:t>
                      </a:r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Human Resource and L</a:t>
                      </a:r>
                      <a:r>
                        <a:rPr lang="en-IN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&amp; D</a:t>
                      </a:r>
                    </a:p>
                    <a:p>
                      <a:pPr algn="l" fontAlgn="b"/>
                      <a:r>
                        <a:rPr lang="en-IN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16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Abylle</a:t>
                      </a:r>
                      <a:r>
                        <a:rPr lang="en-IN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Solutions, Bangalore and Mr </a:t>
                      </a:r>
                      <a:r>
                        <a:rPr lang="en-IN" sz="16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naddem</a:t>
                      </a:r>
                      <a:r>
                        <a:rPr lang="en-IN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Pasha, Talent Acquisition ,Head, Robert Technologies, Bengaluru.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1964328002"/>
                  </a:ext>
                </a:extLst>
              </a:tr>
              <a:tr h="7141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456" marR="9456" marT="945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en-IN" sz="1600" b="0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Nov,2022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Introduction to Commodity Derivatives 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association with </a:t>
                      </a:r>
                      <a:r>
                        <a:rPr lang="en-US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MCX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 </a:t>
                      </a:r>
                      <a:r>
                        <a:rPr lang="en-IN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Shrikant</a:t>
                      </a:r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Koundinya</a:t>
                      </a:r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Assistant</a:t>
                      </a:r>
                      <a:r>
                        <a:rPr lang="en-IN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Vice-President, MCX, Mumbai.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2845763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619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5223331-66E5-4382-A84D-81AF1ACA62D7}"/>
              </a:ext>
            </a:extLst>
          </p:cNvPr>
          <p:cNvSpPr/>
          <p:nvPr/>
        </p:nvSpPr>
        <p:spPr>
          <a:xfrm>
            <a:off x="428" y="13855"/>
            <a:ext cx="12191144" cy="6858000"/>
          </a:xfrm>
          <a:prstGeom prst="rect">
            <a:avLst/>
          </a:prstGeom>
          <a:solidFill>
            <a:schemeClr val="lt1">
              <a:alpha val="99000"/>
            </a:schemeClr>
          </a:solidFill>
          <a:ln w="76200">
            <a:solidFill>
              <a:srgbClr val="295E9D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92" b="0" i="0" u="none" strike="noStrike" kern="1200" cap="none" spc="0" normalizeH="0" baseline="0" noProof="0" dirty="0">
              <a:ln>
                <a:noFill/>
              </a:ln>
              <a:solidFill>
                <a:srgbClr val="295E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95" name="object 4">
            <a:extLst>
              <a:ext uri="{FF2B5EF4-FFF2-40B4-BE49-F238E27FC236}">
                <a16:creationId xmlns="" xmlns:a16="http://schemas.microsoft.com/office/drawing/2014/main" id="{DE37AA12-5E04-476A-B578-5E1B79677996}"/>
              </a:ext>
            </a:extLst>
          </p:cNvPr>
          <p:cNvSpPr>
            <a:spLocks/>
          </p:cNvSpPr>
          <p:nvPr/>
        </p:nvSpPr>
        <p:spPr bwMode="auto">
          <a:xfrm>
            <a:off x="611718" y="722959"/>
            <a:ext cx="11235221" cy="0"/>
          </a:xfrm>
          <a:custGeom>
            <a:avLst/>
            <a:gdLst>
              <a:gd name="T0" fmla="*/ 0 w 18527395"/>
              <a:gd name="T1" fmla="*/ 18531297 w 1852739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527395">
                <a:moveTo>
                  <a:pt x="0" y="0"/>
                </a:moveTo>
                <a:lnTo>
                  <a:pt x="18526859" y="0"/>
                </a:lnTo>
              </a:path>
            </a:pathLst>
          </a:custGeom>
          <a:noFill/>
          <a:ln w="15706">
            <a:solidFill>
              <a:srgbClr val="295E9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96" name="object 5">
            <a:extLst>
              <a:ext uri="{FF2B5EF4-FFF2-40B4-BE49-F238E27FC236}">
                <a16:creationId xmlns="" xmlns:a16="http://schemas.microsoft.com/office/drawing/2014/main" id="{7372203B-4F55-4D5D-BCEC-55AE48BA1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793" y="182906"/>
            <a:ext cx="429347" cy="43031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197" name="object 6">
            <a:extLst>
              <a:ext uri="{FF2B5EF4-FFF2-40B4-BE49-F238E27FC236}">
                <a16:creationId xmlns="" xmlns:a16="http://schemas.microsoft.com/office/drawing/2014/main" id="{56261674-76E1-40B6-9C2E-5105C16B4132}"/>
              </a:ext>
            </a:extLst>
          </p:cNvPr>
          <p:cNvSpPr>
            <a:spLocks/>
          </p:cNvSpPr>
          <p:nvPr/>
        </p:nvSpPr>
        <p:spPr bwMode="auto">
          <a:xfrm>
            <a:off x="1881468" y="439936"/>
            <a:ext cx="34656" cy="34656"/>
          </a:xfrm>
          <a:custGeom>
            <a:avLst/>
            <a:gdLst>
              <a:gd name="T0" fmla="*/ 32918 w 56514"/>
              <a:gd name="T1" fmla="*/ 0 h 56515"/>
              <a:gd name="T2" fmla="*/ 20119 w 56514"/>
              <a:gd name="T3" fmla="*/ 2581 h 56515"/>
              <a:gd name="T4" fmla="*/ 9652 w 56514"/>
              <a:gd name="T5" fmla="*/ 9621 h 56515"/>
              <a:gd name="T6" fmla="*/ 2591 w 56514"/>
              <a:gd name="T7" fmla="*/ 20062 h 56515"/>
              <a:gd name="T8" fmla="*/ 0 w 56514"/>
              <a:gd name="T9" fmla="*/ 32850 h 56515"/>
              <a:gd name="T10" fmla="*/ 2591 w 56514"/>
              <a:gd name="T11" fmla="*/ 45649 h 56515"/>
              <a:gd name="T12" fmla="*/ 9652 w 56514"/>
              <a:gd name="T13" fmla="*/ 56111 h 56515"/>
              <a:gd name="T14" fmla="*/ 20119 w 56514"/>
              <a:gd name="T15" fmla="*/ 63171 h 56515"/>
              <a:gd name="T16" fmla="*/ 32918 w 56514"/>
              <a:gd name="T17" fmla="*/ 65763 h 56515"/>
              <a:gd name="T18" fmla="*/ 45699 w 56514"/>
              <a:gd name="T19" fmla="*/ 63171 h 56515"/>
              <a:gd name="T20" fmla="*/ 48894 w 56514"/>
              <a:gd name="T21" fmla="*/ 61010 h 56515"/>
              <a:gd name="T22" fmla="*/ 32918 w 56514"/>
              <a:gd name="T23" fmla="*/ 61010 h 56515"/>
              <a:gd name="T24" fmla="*/ 21946 w 56514"/>
              <a:gd name="T25" fmla="*/ 58794 h 56515"/>
              <a:gd name="T26" fmla="*/ 12993 w 56514"/>
              <a:gd name="T27" fmla="*/ 52752 h 56515"/>
              <a:gd name="T28" fmla="*/ 6962 w 56514"/>
              <a:gd name="T29" fmla="*/ 43799 h 56515"/>
              <a:gd name="T30" fmla="*/ 4751 w 56514"/>
              <a:gd name="T31" fmla="*/ 32850 h 56515"/>
              <a:gd name="T32" fmla="*/ 6962 w 56514"/>
              <a:gd name="T33" fmla="*/ 21892 h 56515"/>
              <a:gd name="T34" fmla="*/ 12993 w 56514"/>
              <a:gd name="T35" fmla="*/ 12923 h 56515"/>
              <a:gd name="T36" fmla="*/ 21946 w 56514"/>
              <a:gd name="T37" fmla="*/ 6864 h 56515"/>
              <a:gd name="T38" fmla="*/ 32918 w 56514"/>
              <a:gd name="T39" fmla="*/ 4641 h 56515"/>
              <a:gd name="T40" fmla="*/ 48756 w 56514"/>
              <a:gd name="T41" fmla="*/ 4641 h 56515"/>
              <a:gd name="T42" fmla="*/ 45699 w 56514"/>
              <a:gd name="T43" fmla="*/ 2581 h 56515"/>
              <a:gd name="T44" fmla="*/ 32918 w 56514"/>
              <a:gd name="T45" fmla="*/ 0 h 56515"/>
              <a:gd name="T46" fmla="*/ 48756 w 56514"/>
              <a:gd name="T47" fmla="*/ 4641 h 56515"/>
              <a:gd name="T48" fmla="*/ 32918 w 56514"/>
              <a:gd name="T49" fmla="*/ 4641 h 56515"/>
              <a:gd name="T50" fmla="*/ 43893 w 56514"/>
              <a:gd name="T51" fmla="*/ 6864 h 56515"/>
              <a:gd name="T52" fmla="*/ 52845 w 56514"/>
              <a:gd name="T53" fmla="*/ 12923 h 56515"/>
              <a:gd name="T54" fmla="*/ 58877 w 56514"/>
              <a:gd name="T55" fmla="*/ 21892 h 56515"/>
              <a:gd name="T56" fmla="*/ 61088 w 56514"/>
              <a:gd name="T57" fmla="*/ 32850 h 56515"/>
              <a:gd name="T58" fmla="*/ 58877 w 56514"/>
              <a:gd name="T59" fmla="*/ 43799 h 56515"/>
              <a:gd name="T60" fmla="*/ 52845 w 56514"/>
              <a:gd name="T61" fmla="*/ 52752 h 56515"/>
              <a:gd name="T62" fmla="*/ 43893 w 56514"/>
              <a:gd name="T63" fmla="*/ 58794 h 56515"/>
              <a:gd name="T64" fmla="*/ 32918 w 56514"/>
              <a:gd name="T65" fmla="*/ 61010 h 56515"/>
              <a:gd name="T66" fmla="*/ 48894 w 56514"/>
              <a:gd name="T67" fmla="*/ 61010 h 56515"/>
              <a:gd name="T68" fmla="*/ 56146 w 56514"/>
              <a:gd name="T69" fmla="*/ 56111 h 56515"/>
              <a:gd name="T70" fmla="*/ 63202 w 56514"/>
              <a:gd name="T71" fmla="*/ 45649 h 56515"/>
              <a:gd name="T72" fmla="*/ 65789 w 56514"/>
              <a:gd name="T73" fmla="*/ 32850 h 56515"/>
              <a:gd name="T74" fmla="*/ 63202 w 56514"/>
              <a:gd name="T75" fmla="*/ 20062 h 56515"/>
              <a:gd name="T76" fmla="*/ 56146 w 56514"/>
              <a:gd name="T77" fmla="*/ 9621 h 56515"/>
              <a:gd name="T78" fmla="*/ 48756 w 56514"/>
              <a:gd name="T79" fmla="*/ 4641 h 5651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6514" h="56515">
                <a:moveTo>
                  <a:pt x="28145" y="0"/>
                </a:moveTo>
                <a:lnTo>
                  <a:pt x="17201" y="2207"/>
                </a:lnTo>
                <a:lnTo>
                  <a:pt x="8253" y="8227"/>
                </a:lnTo>
                <a:lnTo>
                  <a:pt x="2215" y="17157"/>
                </a:lnTo>
                <a:lnTo>
                  <a:pt x="0" y="28093"/>
                </a:lnTo>
                <a:lnTo>
                  <a:pt x="2215" y="39037"/>
                </a:lnTo>
                <a:lnTo>
                  <a:pt x="8253" y="47985"/>
                </a:lnTo>
                <a:lnTo>
                  <a:pt x="17201" y="54023"/>
                </a:lnTo>
                <a:lnTo>
                  <a:pt x="28145" y="56239"/>
                </a:lnTo>
                <a:lnTo>
                  <a:pt x="39070" y="54023"/>
                </a:lnTo>
                <a:lnTo>
                  <a:pt x="41803" y="52176"/>
                </a:lnTo>
                <a:lnTo>
                  <a:pt x="28145" y="52176"/>
                </a:lnTo>
                <a:lnTo>
                  <a:pt x="18763" y="50280"/>
                </a:lnTo>
                <a:lnTo>
                  <a:pt x="11109" y="45113"/>
                </a:lnTo>
                <a:lnTo>
                  <a:pt x="5952" y="37457"/>
                </a:lnTo>
                <a:lnTo>
                  <a:pt x="4062" y="28093"/>
                </a:lnTo>
                <a:lnTo>
                  <a:pt x="5952" y="18722"/>
                </a:lnTo>
                <a:lnTo>
                  <a:pt x="11109" y="11052"/>
                </a:lnTo>
                <a:lnTo>
                  <a:pt x="18763" y="5870"/>
                </a:lnTo>
                <a:lnTo>
                  <a:pt x="28145" y="3968"/>
                </a:lnTo>
                <a:lnTo>
                  <a:pt x="41684" y="3968"/>
                </a:lnTo>
                <a:lnTo>
                  <a:pt x="39070" y="2207"/>
                </a:lnTo>
                <a:lnTo>
                  <a:pt x="28145" y="0"/>
                </a:lnTo>
                <a:close/>
              </a:path>
              <a:path w="56514" h="56515">
                <a:moveTo>
                  <a:pt x="41684" y="3968"/>
                </a:moveTo>
                <a:lnTo>
                  <a:pt x="28145" y="3968"/>
                </a:lnTo>
                <a:lnTo>
                  <a:pt x="37527" y="5870"/>
                </a:lnTo>
                <a:lnTo>
                  <a:pt x="45181" y="11052"/>
                </a:lnTo>
                <a:lnTo>
                  <a:pt x="50338" y="18722"/>
                </a:lnTo>
                <a:lnTo>
                  <a:pt x="52228" y="28093"/>
                </a:lnTo>
                <a:lnTo>
                  <a:pt x="50338" y="37457"/>
                </a:lnTo>
                <a:lnTo>
                  <a:pt x="45181" y="45113"/>
                </a:lnTo>
                <a:lnTo>
                  <a:pt x="37527" y="50280"/>
                </a:lnTo>
                <a:lnTo>
                  <a:pt x="28145" y="52176"/>
                </a:lnTo>
                <a:lnTo>
                  <a:pt x="41803" y="52176"/>
                </a:lnTo>
                <a:lnTo>
                  <a:pt x="48005" y="47985"/>
                </a:lnTo>
                <a:lnTo>
                  <a:pt x="54036" y="39037"/>
                </a:lnTo>
                <a:lnTo>
                  <a:pt x="56249" y="28093"/>
                </a:lnTo>
                <a:lnTo>
                  <a:pt x="54036" y="17157"/>
                </a:lnTo>
                <a:lnTo>
                  <a:pt x="48005" y="8227"/>
                </a:lnTo>
                <a:lnTo>
                  <a:pt x="41684" y="3968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98" name="object 7">
            <a:extLst>
              <a:ext uri="{FF2B5EF4-FFF2-40B4-BE49-F238E27FC236}">
                <a16:creationId xmlns="" xmlns:a16="http://schemas.microsoft.com/office/drawing/2014/main" id="{575EA58F-1388-454E-931E-848D68EC3A63}"/>
              </a:ext>
            </a:extLst>
          </p:cNvPr>
          <p:cNvSpPr>
            <a:spLocks/>
          </p:cNvSpPr>
          <p:nvPr/>
        </p:nvSpPr>
        <p:spPr bwMode="auto">
          <a:xfrm>
            <a:off x="1891095" y="452451"/>
            <a:ext cx="15403" cy="19253"/>
          </a:xfrm>
          <a:custGeom>
            <a:avLst/>
            <a:gdLst>
              <a:gd name="T0" fmla="*/ 11999 w 25400"/>
              <a:gd name="T1" fmla="*/ 0 h 31750"/>
              <a:gd name="T2" fmla="*/ 0 w 25400"/>
              <a:gd name="T3" fmla="*/ 0 h 31750"/>
              <a:gd name="T4" fmla="*/ 0 w 25400"/>
              <a:gd name="T5" fmla="*/ 31423 h 31750"/>
              <a:gd name="T6" fmla="*/ 5675 w 25400"/>
              <a:gd name="T7" fmla="*/ 31423 h 31750"/>
              <a:gd name="T8" fmla="*/ 5675 w 25400"/>
              <a:gd name="T9" fmla="*/ 18292 h 31750"/>
              <a:gd name="T10" fmla="*/ 16472 w 25400"/>
              <a:gd name="T11" fmla="*/ 18292 h 31750"/>
              <a:gd name="T12" fmla="*/ 15633 w 25400"/>
              <a:gd name="T13" fmla="*/ 17570 h 31750"/>
              <a:gd name="T14" fmla="*/ 21266 w 25400"/>
              <a:gd name="T15" fmla="*/ 14669 h 31750"/>
              <a:gd name="T16" fmla="*/ 21701 w 25400"/>
              <a:gd name="T17" fmla="*/ 13277 h 31750"/>
              <a:gd name="T18" fmla="*/ 5675 w 25400"/>
              <a:gd name="T19" fmla="*/ 13277 h 31750"/>
              <a:gd name="T20" fmla="*/ 5675 w 25400"/>
              <a:gd name="T21" fmla="*/ 5329 h 31750"/>
              <a:gd name="T22" fmla="*/ 22239 w 25400"/>
              <a:gd name="T23" fmla="*/ 5329 h 31750"/>
              <a:gd name="T24" fmla="*/ 21884 w 25400"/>
              <a:gd name="T25" fmla="*/ 3863 h 31750"/>
              <a:gd name="T26" fmla="*/ 18564 w 25400"/>
              <a:gd name="T27" fmla="*/ 848 h 31750"/>
              <a:gd name="T28" fmla="*/ 11999 w 25400"/>
              <a:gd name="T29" fmla="*/ 0 h 31750"/>
              <a:gd name="T30" fmla="*/ 16472 w 25400"/>
              <a:gd name="T31" fmla="*/ 18292 h 31750"/>
              <a:gd name="T32" fmla="*/ 6837 w 25400"/>
              <a:gd name="T33" fmla="*/ 18292 h 31750"/>
              <a:gd name="T34" fmla="*/ 9727 w 25400"/>
              <a:gd name="T35" fmla="*/ 18680 h 31750"/>
              <a:gd name="T36" fmla="*/ 11465 w 25400"/>
              <a:gd name="T37" fmla="*/ 19999 h 31750"/>
              <a:gd name="T38" fmla="*/ 14470 w 25400"/>
              <a:gd name="T39" fmla="*/ 24596 h 31750"/>
              <a:gd name="T40" fmla="*/ 18564 w 25400"/>
              <a:gd name="T41" fmla="*/ 31423 h 31750"/>
              <a:gd name="T42" fmla="*/ 25402 w 25400"/>
              <a:gd name="T43" fmla="*/ 31423 h 31750"/>
              <a:gd name="T44" fmla="*/ 21967 w 25400"/>
              <a:gd name="T45" fmla="*/ 25318 h 31750"/>
              <a:gd name="T46" fmla="*/ 18721 w 25400"/>
              <a:gd name="T47" fmla="*/ 20229 h 31750"/>
              <a:gd name="T48" fmla="*/ 16472 w 25400"/>
              <a:gd name="T49" fmla="*/ 18292 h 31750"/>
              <a:gd name="T50" fmla="*/ 22239 w 25400"/>
              <a:gd name="T51" fmla="*/ 5329 h 31750"/>
              <a:gd name="T52" fmla="*/ 10156 w 25400"/>
              <a:gd name="T53" fmla="*/ 5329 h 31750"/>
              <a:gd name="T54" fmla="*/ 14324 w 25400"/>
              <a:gd name="T55" fmla="*/ 5444 h 31750"/>
              <a:gd name="T56" fmla="*/ 16449 w 25400"/>
              <a:gd name="T57" fmla="*/ 6638 h 31750"/>
              <a:gd name="T58" fmla="*/ 17224 w 25400"/>
              <a:gd name="T59" fmla="*/ 9224 h 31750"/>
              <a:gd name="T60" fmla="*/ 16638 w 25400"/>
              <a:gd name="T61" fmla="*/ 11580 h 31750"/>
              <a:gd name="T62" fmla="*/ 15057 w 25400"/>
              <a:gd name="T63" fmla="*/ 12889 h 31750"/>
              <a:gd name="T64" fmla="*/ 9926 w 25400"/>
              <a:gd name="T65" fmla="*/ 13277 h 31750"/>
              <a:gd name="T66" fmla="*/ 21701 w 25400"/>
              <a:gd name="T67" fmla="*/ 13277 h 31750"/>
              <a:gd name="T68" fmla="*/ 23088 w 25400"/>
              <a:gd name="T69" fmla="*/ 8837 h 31750"/>
              <a:gd name="T70" fmla="*/ 22239 w 25400"/>
              <a:gd name="T71" fmla="*/ 5329 h 3175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5400" h="31750">
                <a:moveTo>
                  <a:pt x="11999" y="0"/>
                </a:moveTo>
                <a:lnTo>
                  <a:pt x="0" y="0"/>
                </a:lnTo>
                <a:lnTo>
                  <a:pt x="0" y="31423"/>
                </a:lnTo>
                <a:lnTo>
                  <a:pt x="5675" y="31423"/>
                </a:lnTo>
                <a:lnTo>
                  <a:pt x="5675" y="18292"/>
                </a:lnTo>
                <a:lnTo>
                  <a:pt x="16472" y="18292"/>
                </a:lnTo>
                <a:lnTo>
                  <a:pt x="15633" y="17570"/>
                </a:lnTo>
                <a:lnTo>
                  <a:pt x="21266" y="14669"/>
                </a:lnTo>
                <a:lnTo>
                  <a:pt x="21701" y="13277"/>
                </a:lnTo>
                <a:lnTo>
                  <a:pt x="5675" y="13277"/>
                </a:lnTo>
                <a:lnTo>
                  <a:pt x="5675" y="5329"/>
                </a:lnTo>
                <a:lnTo>
                  <a:pt x="22239" y="5329"/>
                </a:lnTo>
                <a:lnTo>
                  <a:pt x="21884" y="3863"/>
                </a:lnTo>
                <a:lnTo>
                  <a:pt x="18564" y="848"/>
                </a:lnTo>
                <a:lnTo>
                  <a:pt x="11999" y="0"/>
                </a:lnTo>
                <a:close/>
              </a:path>
              <a:path w="25400" h="31750">
                <a:moveTo>
                  <a:pt x="16472" y="18292"/>
                </a:moveTo>
                <a:lnTo>
                  <a:pt x="6837" y="18292"/>
                </a:lnTo>
                <a:lnTo>
                  <a:pt x="9727" y="18680"/>
                </a:lnTo>
                <a:lnTo>
                  <a:pt x="11465" y="19999"/>
                </a:lnTo>
                <a:lnTo>
                  <a:pt x="14470" y="24596"/>
                </a:lnTo>
                <a:lnTo>
                  <a:pt x="18564" y="31423"/>
                </a:lnTo>
                <a:lnTo>
                  <a:pt x="25402" y="31423"/>
                </a:lnTo>
                <a:lnTo>
                  <a:pt x="21967" y="25318"/>
                </a:lnTo>
                <a:lnTo>
                  <a:pt x="18721" y="20229"/>
                </a:lnTo>
                <a:lnTo>
                  <a:pt x="16472" y="18292"/>
                </a:lnTo>
                <a:close/>
              </a:path>
              <a:path w="25400" h="31750">
                <a:moveTo>
                  <a:pt x="22239" y="5329"/>
                </a:moveTo>
                <a:lnTo>
                  <a:pt x="10156" y="5329"/>
                </a:lnTo>
                <a:lnTo>
                  <a:pt x="14324" y="5444"/>
                </a:lnTo>
                <a:lnTo>
                  <a:pt x="16449" y="6638"/>
                </a:lnTo>
                <a:lnTo>
                  <a:pt x="17224" y="9224"/>
                </a:lnTo>
                <a:lnTo>
                  <a:pt x="16638" y="11580"/>
                </a:lnTo>
                <a:lnTo>
                  <a:pt x="15057" y="12889"/>
                </a:lnTo>
                <a:lnTo>
                  <a:pt x="9926" y="13277"/>
                </a:lnTo>
                <a:lnTo>
                  <a:pt x="21701" y="13277"/>
                </a:lnTo>
                <a:lnTo>
                  <a:pt x="23088" y="8837"/>
                </a:lnTo>
                <a:lnTo>
                  <a:pt x="22239" y="532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F97E441F-5AA0-42A6-8806-41B9D8285100}"/>
              </a:ext>
            </a:extLst>
          </p:cNvPr>
          <p:cNvSpPr txBox="1"/>
          <p:nvPr/>
        </p:nvSpPr>
        <p:spPr>
          <a:xfrm>
            <a:off x="1105564" y="265695"/>
            <a:ext cx="1839646" cy="305451"/>
          </a:xfrm>
          <a:prstGeom prst="rect">
            <a:avLst/>
          </a:prstGeom>
        </p:spPr>
        <p:txBody>
          <a:bodyPr lIns="0" tIns="10397" rIns="0" bIns="0">
            <a:spAutoFit/>
          </a:bodyPr>
          <a:lstStyle/>
          <a:p>
            <a:pPr marL="7701" marR="0" lvl="0" indent="0" algn="l" defTabSz="914400" rtl="0" eaLnBrk="1" fontAlgn="auto" latinLnBrk="0" hangingPunct="1">
              <a:lnSpc>
                <a:spcPts val="1082"/>
              </a:lnSpc>
              <a:spcBef>
                <a:spcPts val="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970" b="1" i="0" u="none" strike="noStrike" kern="1200" cap="none" spc="3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Helvetica-Bold"/>
                <a:ea typeface="+mn-ea"/>
                <a:cs typeface="Helvetica-Bold"/>
              </a:rPr>
              <a:t>RV Institute of</a:t>
            </a:r>
          </a:p>
          <a:p>
            <a:pPr marL="7701" marR="0" lvl="0" indent="0" algn="l" defTabSz="914400" rtl="0" eaLnBrk="1" fontAlgn="auto" latinLnBrk="0" hangingPunct="1">
              <a:lnSpc>
                <a:spcPts val="1082"/>
              </a:lnSpc>
              <a:spcBef>
                <a:spcPts val="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970" b="1" i="0" u="none" strike="noStrike" kern="1200" cap="none" spc="3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Helvetica-Bold"/>
                <a:ea typeface="+mn-ea"/>
                <a:cs typeface="Helvetica-Bold"/>
              </a:rPr>
              <a:t>Management</a:t>
            </a:r>
          </a:p>
        </p:txBody>
      </p:sp>
      <p:sp>
        <p:nvSpPr>
          <p:cNvPr id="8200" name="object 9">
            <a:extLst>
              <a:ext uri="{FF2B5EF4-FFF2-40B4-BE49-F238E27FC236}">
                <a16:creationId xmlns="" xmlns:a16="http://schemas.microsoft.com/office/drawing/2014/main" id="{111FA5A0-78D8-4B46-BB9D-25F1F4667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663" y="234367"/>
            <a:ext cx="11235220" cy="4290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316" rIns="0" bIns="0">
            <a:spAutoFit/>
          </a:bodyPr>
          <a:lstStyle>
            <a:lvl1pPr marL="127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57150" marR="0" lvl="0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Programmes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 (FDP/MDP/Symposium/Workshops/CEP/Certificate courses) organized </a:t>
            </a: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>
                <a:tab pos="6483350" algn="l"/>
              </a:tabLst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>
                <a:tab pos="6483350" algn="l"/>
              </a:tabLst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295E9D"/>
              </a:solidFill>
              <a:effectLst/>
              <a:uLnTx/>
              <a:uFillTx/>
              <a:latin typeface="Playfair Display" charset="0"/>
              <a:ea typeface="ＭＳ Ｐゴシック" panose="020B0600070205080204" pitchFamily="34" charset="-128"/>
              <a:cs typeface="+mn-cs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>
                <a:tab pos="6483350" algn="l"/>
              </a:tabLst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295E9D"/>
              </a:solidFill>
              <a:effectLst/>
              <a:uLnTx/>
              <a:uFillTx/>
              <a:latin typeface="Playfair Display" charset="0"/>
              <a:ea typeface="ＭＳ Ｐゴシック" panose="020B0600070205080204" pitchFamily="34" charset="-128"/>
              <a:cs typeface="+mn-cs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>
                <a:tab pos="6483350" algn="l"/>
              </a:tabLst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295E9D"/>
              </a:solidFill>
              <a:effectLst/>
              <a:uLnTx/>
              <a:uFillTx/>
              <a:latin typeface="Playfair Display" charset="0"/>
              <a:ea typeface="ＭＳ Ｐゴシック" panose="020B0600070205080204" pitchFamily="34" charset="-128"/>
              <a:cs typeface="+mn-cs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>
                <a:tab pos="6483350" algn="l"/>
              </a:tabLst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295E9D"/>
              </a:solidFill>
              <a:effectLst/>
              <a:uLnTx/>
              <a:uFillTx/>
              <a:latin typeface="Playfair Display" charset="0"/>
              <a:ea typeface="ＭＳ Ｐゴシック" panose="020B0600070205080204" pitchFamily="34" charset="-128"/>
              <a:cs typeface="+mn-cs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>
                <a:tab pos="6483350" algn="l"/>
              </a:tabLst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295E9D"/>
              </a:solidFill>
              <a:effectLst/>
              <a:uLnTx/>
              <a:uFillTx/>
              <a:latin typeface="Playfair Display" charset="0"/>
              <a:ea typeface="ＭＳ Ｐゴシック" panose="020B0600070205080204" pitchFamily="34" charset="-128"/>
              <a:cs typeface="+mn-cs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>
                <a:tab pos="6483350" algn="l"/>
              </a:tabLst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295E9D"/>
              </a:solidFill>
              <a:effectLst/>
              <a:uLnTx/>
              <a:uFillTx/>
              <a:latin typeface="Playfair Display" charset="0"/>
              <a:ea typeface="ＭＳ Ｐゴシック" panose="020B0600070205080204" pitchFamily="34" charset="-128"/>
              <a:cs typeface="+mn-cs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>
                <a:tab pos="6483350" algn="l"/>
              </a:tabLst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295E9D"/>
              </a:solidFill>
              <a:effectLst/>
              <a:uLnTx/>
              <a:uFillTx/>
              <a:latin typeface="Playfair Display" charset="0"/>
              <a:ea typeface="ＭＳ Ｐゴシック" panose="020B0600070205080204" pitchFamily="34" charset="-128"/>
              <a:cs typeface="+mn-cs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>
                <a:tab pos="6483350" algn="l"/>
              </a:tabLst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295E9D"/>
              </a:solidFill>
              <a:effectLst/>
              <a:uLnTx/>
              <a:uFillTx/>
              <a:latin typeface="Playfair Display" charset="0"/>
              <a:ea typeface="ＭＳ Ｐゴシック" panose="020B0600070205080204" pitchFamily="34" charset="-128"/>
              <a:cs typeface="+mn-cs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>
                <a:tab pos="6483350" algn="l"/>
              </a:tabLst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295E9D"/>
              </a:solidFill>
              <a:effectLst/>
              <a:uLnTx/>
              <a:uFillTx/>
              <a:latin typeface="Playfair Display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201" name="Title 10">
            <a:extLst>
              <a:ext uri="{FF2B5EF4-FFF2-40B4-BE49-F238E27FC236}">
                <a16:creationId xmlns="" xmlns:a16="http://schemas.microsoft.com/office/drawing/2014/main" id="{97FA32EE-CC92-4880-9B06-8B5C6B746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7789" y="247404"/>
            <a:ext cx="2231449" cy="280134"/>
          </a:xfrm>
        </p:spPr>
        <p:txBody>
          <a:bodyPr>
            <a:noAutofit/>
          </a:bodyPr>
          <a:lstStyle/>
          <a:p>
            <a:pPr algn="r" eaLnBrk="1" hangingPunct="1"/>
            <a:r>
              <a:rPr lang="en-US" altLang="en-US" sz="1800" dirty="0">
                <a:latin typeface="Playfair Display" charset="0"/>
                <a:ea typeface="ＭＳ Ｐゴシック" panose="020B0600070205080204" pitchFamily="34" charset="-128"/>
              </a:rPr>
              <a:t>Go, change the world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EF9A172-63C0-42C9-A11E-A6042D818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51F74F-D88F-42C2-A5E8-7EE9838ED6E1}" type="datetime1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13/04/2023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ACC32AB-6EA9-47E1-AD32-A2E9C8116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IQAC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143E890-DE2E-4426-A4C4-A9E1CA41E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A5EC6-655E-4D9B-B7D6-9B3D4DCE689E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508460"/>
              </p:ext>
            </p:extLst>
          </p:nvPr>
        </p:nvGraphicFramePr>
        <p:xfrm>
          <a:off x="391319" y="840871"/>
          <a:ext cx="11447919" cy="60284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2768">
                  <a:extLst>
                    <a:ext uri="{9D8B030D-6E8A-4147-A177-3AD203B41FA5}">
                      <a16:colId xmlns="" xmlns:a16="http://schemas.microsoft.com/office/drawing/2014/main" val="2884164905"/>
                    </a:ext>
                  </a:extLst>
                </a:gridCol>
                <a:gridCol w="1741411">
                  <a:extLst>
                    <a:ext uri="{9D8B030D-6E8A-4147-A177-3AD203B41FA5}">
                      <a16:colId xmlns="" xmlns:a16="http://schemas.microsoft.com/office/drawing/2014/main" val="3935901830"/>
                    </a:ext>
                  </a:extLst>
                </a:gridCol>
                <a:gridCol w="2641594">
                  <a:extLst>
                    <a:ext uri="{9D8B030D-6E8A-4147-A177-3AD203B41FA5}">
                      <a16:colId xmlns="" xmlns:a16="http://schemas.microsoft.com/office/drawing/2014/main" val="1180367546"/>
                    </a:ext>
                  </a:extLst>
                </a:gridCol>
                <a:gridCol w="5402146">
                  <a:extLst>
                    <a:ext uri="{9D8B030D-6E8A-4147-A177-3AD203B41FA5}">
                      <a16:colId xmlns="" xmlns:a16="http://schemas.microsoft.com/office/drawing/2014/main" val="1510144998"/>
                    </a:ext>
                  </a:extLst>
                </a:gridCol>
              </a:tblGrid>
              <a:tr h="3699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SI.No</a:t>
                      </a:r>
                      <a:endParaRPr lang="en-US" sz="160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6" marR="9456" marT="945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Date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56" marR="9456" marT="945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Events/Activity Organized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56" marR="9456" marT="945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Resource Person/Designation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56" marR="9456" marT="9456" marB="0" anchor="ctr"/>
                </a:tc>
                <a:extLst>
                  <a:ext uri="{0D108BD9-81ED-4DB2-BD59-A6C34878D82A}">
                    <a16:rowId xmlns="" xmlns:a16="http://schemas.microsoft.com/office/drawing/2014/main" val="1380943615"/>
                  </a:ext>
                </a:extLst>
              </a:tr>
              <a:tr h="5903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456" marR="9456" marT="945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b="0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Dec,</a:t>
                      </a: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International Day of Persons</a:t>
                      </a: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with Disabilities – Awareness   </a:t>
                      </a:r>
                      <a:r>
                        <a:rPr lang="en-US" sz="16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Jatra</a:t>
                      </a: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an Awareness walk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RVIM staff</a:t>
                      </a:r>
                      <a:r>
                        <a:rPr lang="en-IN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3107836761"/>
                  </a:ext>
                </a:extLst>
              </a:tr>
              <a:tr h="5903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9456" marR="9456" marT="945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en-IN" sz="1600" b="0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Dec,</a:t>
                      </a:r>
                      <a:r>
                        <a:rPr lang="en-IN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 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Free Eye Power</a:t>
                      </a: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Checkup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Lens and Meds-</a:t>
                      </a:r>
                      <a:r>
                        <a:rPr lang="en-IN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16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OneGen</a:t>
                      </a:r>
                      <a:r>
                        <a:rPr lang="en-IN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Healthcare </a:t>
                      </a:r>
                      <a:r>
                        <a:rPr lang="en-IN" sz="16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Pvt.Ltd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2763570885"/>
                  </a:ext>
                </a:extLst>
              </a:tr>
              <a:tr h="5903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9456" marR="9456" marT="945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22nd</a:t>
                      </a:r>
                      <a:r>
                        <a:rPr lang="en-IN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23</a:t>
                      </a:r>
                      <a:r>
                        <a:rPr lang="en-IN" sz="1600" b="0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IN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Dec, 2022 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Application</a:t>
                      </a:r>
                      <a:r>
                        <a:rPr lang="en-US" sz="16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Design Thinking in Higher </a:t>
                      </a:r>
                      <a:r>
                        <a:rPr lang="en-US" sz="16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Education – NAAC sponsored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 </a:t>
                      </a:r>
                      <a:r>
                        <a:rPr lang="en-IN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Purushottam</a:t>
                      </a:r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Bung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3996864374"/>
                  </a:ext>
                </a:extLst>
              </a:tr>
              <a:tr h="5903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9456" marR="9456" marT="945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IN" sz="1600" b="0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IN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Feb, 2023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Introductory session on Meditation</a:t>
                      </a: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mental health under ‘</a:t>
                      </a:r>
                      <a:r>
                        <a:rPr lang="en-US" sz="16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</a:t>
                      </a: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Ghar</a:t>
                      </a: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Dhyan</a:t>
                      </a: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 campaign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Art of Living Foundation</a:t>
                      </a:r>
                      <a:r>
                        <a:rPr lang="en-IN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3377517562"/>
                  </a:ext>
                </a:extLst>
              </a:tr>
              <a:tr h="9300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456" marR="9456" marT="945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en-IN" sz="1600" b="0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IN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Feb, 2023 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Intellectual</a:t>
                      </a: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Property Rights(IPR) under National Intellectual Property Awareness Mission(NIPAM)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</a:t>
                      </a:r>
                      <a:r>
                        <a:rPr lang="en-IN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RVIM staff and students 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1924284347"/>
                  </a:ext>
                </a:extLst>
              </a:tr>
              <a:tr h="9300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9456" marR="9456" marT="945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r>
                        <a:rPr lang="en-IN" sz="1600" b="0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IN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Feb, 2023 to 4</a:t>
                      </a:r>
                      <a:r>
                        <a:rPr lang="en-IN" sz="1600" b="0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IN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March, 2023 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Certificate</a:t>
                      </a:r>
                      <a:r>
                        <a:rPr lang="en-US" sz="16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course on Marketing Analytics 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Mr.Mithun</a:t>
                      </a:r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IN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Co-ordinator, Business Analytics Programme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2769509443"/>
                  </a:ext>
                </a:extLst>
              </a:tr>
              <a:tr h="6990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9456" marR="9456" marT="945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en-IN" sz="1600" b="0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Feb,</a:t>
                      </a:r>
                      <a:r>
                        <a:rPr lang="en-IN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2023 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INIZIO, Management Fest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Art Man Club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1964328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41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5223331-66E5-4382-A84D-81AF1ACA62D7}"/>
              </a:ext>
            </a:extLst>
          </p:cNvPr>
          <p:cNvSpPr/>
          <p:nvPr/>
        </p:nvSpPr>
        <p:spPr>
          <a:xfrm>
            <a:off x="428" y="13855"/>
            <a:ext cx="12191144" cy="6858000"/>
          </a:xfrm>
          <a:prstGeom prst="rect">
            <a:avLst/>
          </a:prstGeom>
          <a:solidFill>
            <a:schemeClr val="lt1">
              <a:alpha val="99000"/>
            </a:schemeClr>
          </a:solidFill>
          <a:ln w="76200">
            <a:solidFill>
              <a:srgbClr val="295E9D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92" b="0" i="0" u="none" strike="noStrike" kern="1200" cap="none" spc="0" normalizeH="0" baseline="0" noProof="0" dirty="0">
              <a:ln>
                <a:noFill/>
              </a:ln>
              <a:solidFill>
                <a:srgbClr val="295E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95" name="object 4">
            <a:extLst>
              <a:ext uri="{FF2B5EF4-FFF2-40B4-BE49-F238E27FC236}">
                <a16:creationId xmlns="" xmlns:a16="http://schemas.microsoft.com/office/drawing/2014/main" id="{DE37AA12-5E04-476A-B578-5E1B79677996}"/>
              </a:ext>
            </a:extLst>
          </p:cNvPr>
          <p:cNvSpPr>
            <a:spLocks/>
          </p:cNvSpPr>
          <p:nvPr/>
        </p:nvSpPr>
        <p:spPr bwMode="auto">
          <a:xfrm>
            <a:off x="611718" y="722959"/>
            <a:ext cx="11235221" cy="0"/>
          </a:xfrm>
          <a:custGeom>
            <a:avLst/>
            <a:gdLst>
              <a:gd name="T0" fmla="*/ 0 w 18527395"/>
              <a:gd name="T1" fmla="*/ 18531297 w 1852739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527395">
                <a:moveTo>
                  <a:pt x="0" y="0"/>
                </a:moveTo>
                <a:lnTo>
                  <a:pt x="18526859" y="0"/>
                </a:lnTo>
              </a:path>
            </a:pathLst>
          </a:custGeom>
          <a:noFill/>
          <a:ln w="15706">
            <a:solidFill>
              <a:srgbClr val="295E9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96" name="object 5">
            <a:extLst>
              <a:ext uri="{FF2B5EF4-FFF2-40B4-BE49-F238E27FC236}">
                <a16:creationId xmlns="" xmlns:a16="http://schemas.microsoft.com/office/drawing/2014/main" id="{7372203B-4F55-4D5D-BCEC-55AE48BA1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793" y="182906"/>
            <a:ext cx="429347" cy="43031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197" name="object 6">
            <a:extLst>
              <a:ext uri="{FF2B5EF4-FFF2-40B4-BE49-F238E27FC236}">
                <a16:creationId xmlns="" xmlns:a16="http://schemas.microsoft.com/office/drawing/2014/main" id="{56261674-76E1-40B6-9C2E-5105C16B4132}"/>
              </a:ext>
            </a:extLst>
          </p:cNvPr>
          <p:cNvSpPr>
            <a:spLocks/>
          </p:cNvSpPr>
          <p:nvPr/>
        </p:nvSpPr>
        <p:spPr bwMode="auto">
          <a:xfrm>
            <a:off x="1881468" y="439936"/>
            <a:ext cx="34656" cy="34656"/>
          </a:xfrm>
          <a:custGeom>
            <a:avLst/>
            <a:gdLst>
              <a:gd name="T0" fmla="*/ 32918 w 56514"/>
              <a:gd name="T1" fmla="*/ 0 h 56515"/>
              <a:gd name="T2" fmla="*/ 20119 w 56514"/>
              <a:gd name="T3" fmla="*/ 2581 h 56515"/>
              <a:gd name="T4" fmla="*/ 9652 w 56514"/>
              <a:gd name="T5" fmla="*/ 9621 h 56515"/>
              <a:gd name="T6" fmla="*/ 2591 w 56514"/>
              <a:gd name="T7" fmla="*/ 20062 h 56515"/>
              <a:gd name="T8" fmla="*/ 0 w 56514"/>
              <a:gd name="T9" fmla="*/ 32850 h 56515"/>
              <a:gd name="T10" fmla="*/ 2591 w 56514"/>
              <a:gd name="T11" fmla="*/ 45649 h 56515"/>
              <a:gd name="T12" fmla="*/ 9652 w 56514"/>
              <a:gd name="T13" fmla="*/ 56111 h 56515"/>
              <a:gd name="T14" fmla="*/ 20119 w 56514"/>
              <a:gd name="T15" fmla="*/ 63171 h 56515"/>
              <a:gd name="T16" fmla="*/ 32918 w 56514"/>
              <a:gd name="T17" fmla="*/ 65763 h 56515"/>
              <a:gd name="T18" fmla="*/ 45699 w 56514"/>
              <a:gd name="T19" fmla="*/ 63171 h 56515"/>
              <a:gd name="T20" fmla="*/ 48894 w 56514"/>
              <a:gd name="T21" fmla="*/ 61010 h 56515"/>
              <a:gd name="T22" fmla="*/ 32918 w 56514"/>
              <a:gd name="T23" fmla="*/ 61010 h 56515"/>
              <a:gd name="T24" fmla="*/ 21946 w 56514"/>
              <a:gd name="T25" fmla="*/ 58794 h 56515"/>
              <a:gd name="T26" fmla="*/ 12993 w 56514"/>
              <a:gd name="T27" fmla="*/ 52752 h 56515"/>
              <a:gd name="T28" fmla="*/ 6962 w 56514"/>
              <a:gd name="T29" fmla="*/ 43799 h 56515"/>
              <a:gd name="T30" fmla="*/ 4751 w 56514"/>
              <a:gd name="T31" fmla="*/ 32850 h 56515"/>
              <a:gd name="T32" fmla="*/ 6962 w 56514"/>
              <a:gd name="T33" fmla="*/ 21892 h 56515"/>
              <a:gd name="T34" fmla="*/ 12993 w 56514"/>
              <a:gd name="T35" fmla="*/ 12923 h 56515"/>
              <a:gd name="T36" fmla="*/ 21946 w 56514"/>
              <a:gd name="T37" fmla="*/ 6864 h 56515"/>
              <a:gd name="T38" fmla="*/ 32918 w 56514"/>
              <a:gd name="T39" fmla="*/ 4641 h 56515"/>
              <a:gd name="T40" fmla="*/ 48756 w 56514"/>
              <a:gd name="T41" fmla="*/ 4641 h 56515"/>
              <a:gd name="T42" fmla="*/ 45699 w 56514"/>
              <a:gd name="T43" fmla="*/ 2581 h 56515"/>
              <a:gd name="T44" fmla="*/ 32918 w 56514"/>
              <a:gd name="T45" fmla="*/ 0 h 56515"/>
              <a:gd name="T46" fmla="*/ 48756 w 56514"/>
              <a:gd name="T47" fmla="*/ 4641 h 56515"/>
              <a:gd name="T48" fmla="*/ 32918 w 56514"/>
              <a:gd name="T49" fmla="*/ 4641 h 56515"/>
              <a:gd name="T50" fmla="*/ 43893 w 56514"/>
              <a:gd name="T51" fmla="*/ 6864 h 56515"/>
              <a:gd name="T52" fmla="*/ 52845 w 56514"/>
              <a:gd name="T53" fmla="*/ 12923 h 56515"/>
              <a:gd name="T54" fmla="*/ 58877 w 56514"/>
              <a:gd name="T55" fmla="*/ 21892 h 56515"/>
              <a:gd name="T56" fmla="*/ 61088 w 56514"/>
              <a:gd name="T57" fmla="*/ 32850 h 56515"/>
              <a:gd name="T58" fmla="*/ 58877 w 56514"/>
              <a:gd name="T59" fmla="*/ 43799 h 56515"/>
              <a:gd name="T60" fmla="*/ 52845 w 56514"/>
              <a:gd name="T61" fmla="*/ 52752 h 56515"/>
              <a:gd name="T62" fmla="*/ 43893 w 56514"/>
              <a:gd name="T63" fmla="*/ 58794 h 56515"/>
              <a:gd name="T64" fmla="*/ 32918 w 56514"/>
              <a:gd name="T65" fmla="*/ 61010 h 56515"/>
              <a:gd name="T66" fmla="*/ 48894 w 56514"/>
              <a:gd name="T67" fmla="*/ 61010 h 56515"/>
              <a:gd name="T68" fmla="*/ 56146 w 56514"/>
              <a:gd name="T69" fmla="*/ 56111 h 56515"/>
              <a:gd name="T70" fmla="*/ 63202 w 56514"/>
              <a:gd name="T71" fmla="*/ 45649 h 56515"/>
              <a:gd name="T72" fmla="*/ 65789 w 56514"/>
              <a:gd name="T73" fmla="*/ 32850 h 56515"/>
              <a:gd name="T74" fmla="*/ 63202 w 56514"/>
              <a:gd name="T75" fmla="*/ 20062 h 56515"/>
              <a:gd name="T76" fmla="*/ 56146 w 56514"/>
              <a:gd name="T77" fmla="*/ 9621 h 56515"/>
              <a:gd name="T78" fmla="*/ 48756 w 56514"/>
              <a:gd name="T79" fmla="*/ 4641 h 5651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6514" h="56515">
                <a:moveTo>
                  <a:pt x="28145" y="0"/>
                </a:moveTo>
                <a:lnTo>
                  <a:pt x="17201" y="2207"/>
                </a:lnTo>
                <a:lnTo>
                  <a:pt x="8253" y="8227"/>
                </a:lnTo>
                <a:lnTo>
                  <a:pt x="2215" y="17157"/>
                </a:lnTo>
                <a:lnTo>
                  <a:pt x="0" y="28093"/>
                </a:lnTo>
                <a:lnTo>
                  <a:pt x="2215" y="39037"/>
                </a:lnTo>
                <a:lnTo>
                  <a:pt x="8253" y="47985"/>
                </a:lnTo>
                <a:lnTo>
                  <a:pt x="17201" y="54023"/>
                </a:lnTo>
                <a:lnTo>
                  <a:pt x="28145" y="56239"/>
                </a:lnTo>
                <a:lnTo>
                  <a:pt x="39070" y="54023"/>
                </a:lnTo>
                <a:lnTo>
                  <a:pt x="41803" y="52176"/>
                </a:lnTo>
                <a:lnTo>
                  <a:pt x="28145" y="52176"/>
                </a:lnTo>
                <a:lnTo>
                  <a:pt x="18763" y="50280"/>
                </a:lnTo>
                <a:lnTo>
                  <a:pt x="11109" y="45113"/>
                </a:lnTo>
                <a:lnTo>
                  <a:pt x="5952" y="37457"/>
                </a:lnTo>
                <a:lnTo>
                  <a:pt x="4062" y="28093"/>
                </a:lnTo>
                <a:lnTo>
                  <a:pt x="5952" y="18722"/>
                </a:lnTo>
                <a:lnTo>
                  <a:pt x="11109" y="11052"/>
                </a:lnTo>
                <a:lnTo>
                  <a:pt x="18763" y="5870"/>
                </a:lnTo>
                <a:lnTo>
                  <a:pt x="28145" y="3968"/>
                </a:lnTo>
                <a:lnTo>
                  <a:pt x="41684" y="3968"/>
                </a:lnTo>
                <a:lnTo>
                  <a:pt x="39070" y="2207"/>
                </a:lnTo>
                <a:lnTo>
                  <a:pt x="28145" y="0"/>
                </a:lnTo>
                <a:close/>
              </a:path>
              <a:path w="56514" h="56515">
                <a:moveTo>
                  <a:pt x="41684" y="3968"/>
                </a:moveTo>
                <a:lnTo>
                  <a:pt x="28145" y="3968"/>
                </a:lnTo>
                <a:lnTo>
                  <a:pt x="37527" y="5870"/>
                </a:lnTo>
                <a:lnTo>
                  <a:pt x="45181" y="11052"/>
                </a:lnTo>
                <a:lnTo>
                  <a:pt x="50338" y="18722"/>
                </a:lnTo>
                <a:lnTo>
                  <a:pt x="52228" y="28093"/>
                </a:lnTo>
                <a:lnTo>
                  <a:pt x="50338" y="37457"/>
                </a:lnTo>
                <a:lnTo>
                  <a:pt x="45181" y="45113"/>
                </a:lnTo>
                <a:lnTo>
                  <a:pt x="37527" y="50280"/>
                </a:lnTo>
                <a:lnTo>
                  <a:pt x="28145" y="52176"/>
                </a:lnTo>
                <a:lnTo>
                  <a:pt x="41803" y="52176"/>
                </a:lnTo>
                <a:lnTo>
                  <a:pt x="48005" y="47985"/>
                </a:lnTo>
                <a:lnTo>
                  <a:pt x="54036" y="39037"/>
                </a:lnTo>
                <a:lnTo>
                  <a:pt x="56249" y="28093"/>
                </a:lnTo>
                <a:lnTo>
                  <a:pt x="54036" y="17157"/>
                </a:lnTo>
                <a:lnTo>
                  <a:pt x="48005" y="8227"/>
                </a:lnTo>
                <a:lnTo>
                  <a:pt x="41684" y="3968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98" name="object 7">
            <a:extLst>
              <a:ext uri="{FF2B5EF4-FFF2-40B4-BE49-F238E27FC236}">
                <a16:creationId xmlns="" xmlns:a16="http://schemas.microsoft.com/office/drawing/2014/main" id="{575EA58F-1388-454E-931E-848D68EC3A63}"/>
              </a:ext>
            </a:extLst>
          </p:cNvPr>
          <p:cNvSpPr>
            <a:spLocks/>
          </p:cNvSpPr>
          <p:nvPr/>
        </p:nvSpPr>
        <p:spPr bwMode="auto">
          <a:xfrm>
            <a:off x="1891095" y="452451"/>
            <a:ext cx="15403" cy="19253"/>
          </a:xfrm>
          <a:custGeom>
            <a:avLst/>
            <a:gdLst>
              <a:gd name="T0" fmla="*/ 11999 w 25400"/>
              <a:gd name="T1" fmla="*/ 0 h 31750"/>
              <a:gd name="T2" fmla="*/ 0 w 25400"/>
              <a:gd name="T3" fmla="*/ 0 h 31750"/>
              <a:gd name="T4" fmla="*/ 0 w 25400"/>
              <a:gd name="T5" fmla="*/ 31423 h 31750"/>
              <a:gd name="T6" fmla="*/ 5675 w 25400"/>
              <a:gd name="T7" fmla="*/ 31423 h 31750"/>
              <a:gd name="T8" fmla="*/ 5675 w 25400"/>
              <a:gd name="T9" fmla="*/ 18292 h 31750"/>
              <a:gd name="T10" fmla="*/ 16472 w 25400"/>
              <a:gd name="T11" fmla="*/ 18292 h 31750"/>
              <a:gd name="T12" fmla="*/ 15633 w 25400"/>
              <a:gd name="T13" fmla="*/ 17570 h 31750"/>
              <a:gd name="T14" fmla="*/ 21266 w 25400"/>
              <a:gd name="T15" fmla="*/ 14669 h 31750"/>
              <a:gd name="T16" fmla="*/ 21701 w 25400"/>
              <a:gd name="T17" fmla="*/ 13277 h 31750"/>
              <a:gd name="T18" fmla="*/ 5675 w 25400"/>
              <a:gd name="T19" fmla="*/ 13277 h 31750"/>
              <a:gd name="T20" fmla="*/ 5675 w 25400"/>
              <a:gd name="T21" fmla="*/ 5329 h 31750"/>
              <a:gd name="T22" fmla="*/ 22239 w 25400"/>
              <a:gd name="T23" fmla="*/ 5329 h 31750"/>
              <a:gd name="T24" fmla="*/ 21884 w 25400"/>
              <a:gd name="T25" fmla="*/ 3863 h 31750"/>
              <a:gd name="T26" fmla="*/ 18564 w 25400"/>
              <a:gd name="T27" fmla="*/ 848 h 31750"/>
              <a:gd name="T28" fmla="*/ 11999 w 25400"/>
              <a:gd name="T29" fmla="*/ 0 h 31750"/>
              <a:gd name="T30" fmla="*/ 16472 w 25400"/>
              <a:gd name="T31" fmla="*/ 18292 h 31750"/>
              <a:gd name="T32" fmla="*/ 6837 w 25400"/>
              <a:gd name="T33" fmla="*/ 18292 h 31750"/>
              <a:gd name="T34" fmla="*/ 9727 w 25400"/>
              <a:gd name="T35" fmla="*/ 18680 h 31750"/>
              <a:gd name="T36" fmla="*/ 11465 w 25400"/>
              <a:gd name="T37" fmla="*/ 19999 h 31750"/>
              <a:gd name="T38" fmla="*/ 14470 w 25400"/>
              <a:gd name="T39" fmla="*/ 24596 h 31750"/>
              <a:gd name="T40" fmla="*/ 18564 w 25400"/>
              <a:gd name="T41" fmla="*/ 31423 h 31750"/>
              <a:gd name="T42" fmla="*/ 25402 w 25400"/>
              <a:gd name="T43" fmla="*/ 31423 h 31750"/>
              <a:gd name="T44" fmla="*/ 21967 w 25400"/>
              <a:gd name="T45" fmla="*/ 25318 h 31750"/>
              <a:gd name="T46" fmla="*/ 18721 w 25400"/>
              <a:gd name="T47" fmla="*/ 20229 h 31750"/>
              <a:gd name="T48" fmla="*/ 16472 w 25400"/>
              <a:gd name="T49" fmla="*/ 18292 h 31750"/>
              <a:gd name="T50" fmla="*/ 22239 w 25400"/>
              <a:gd name="T51" fmla="*/ 5329 h 31750"/>
              <a:gd name="T52" fmla="*/ 10156 w 25400"/>
              <a:gd name="T53" fmla="*/ 5329 h 31750"/>
              <a:gd name="T54" fmla="*/ 14324 w 25400"/>
              <a:gd name="T55" fmla="*/ 5444 h 31750"/>
              <a:gd name="T56" fmla="*/ 16449 w 25400"/>
              <a:gd name="T57" fmla="*/ 6638 h 31750"/>
              <a:gd name="T58" fmla="*/ 17224 w 25400"/>
              <a:gd name="T59" fmla="*/ 9224 h 31750"/>
              <a:gd name="T60" fmla="*/ 16638 w 25400"/>
              <a:gd name="T61" fmla="*/ 11580 h 31750"/>
              <a:gd name="T62" fmla="*/ 15057 w 25400"/>
              <a:gd name="T63" fmla="*/ 12889 h 31750"/>
              <a:gd name="T64" fmla="*/ 9926 w 25400"/>
              <a:gd name="T65" fmla="*/ 13277 h 31750"/>
              <a:gd name="T66" fmla="*/ 21701 w 25400"/>
              <a:gd name="T67" fmla="*/ 13277 h 31750"/>
              <a:gd name="T68" fmla="*/ 23088 w 25400"/>
              <a:gd name="T69" fmla="*/ 8837 h 31750"/>
              <a:gd name="T70" fmla="*/ 22239 w 25400"/>
              <a:gd name="T71" fmla="*/ 5329 h 3175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5400" h="31750">
                <a:moveTo>
                  <a:pt x="11999" y="0"/>
                </a:moveTo>
                <a:lnTo>
                  <a:pt x="0" y="0"/>
                </a:lnTo>
                <a:lnTo>
                  <a:pt x="0" y="31423"/>
                </a:lnTo>
                <a:lnTo>
                  <a:pt x="5675" y="31423"/>
                </a:lnTo>
                <a:lnTo>
                  <a:pt x="5675" y="18292"/>
                </a:lnTo>
                <a:lnTo>
                  <a:pt x="16472" y="18292"/>
                </a:lnTo>
                <a:lnTo>
                  <a:pt x="15633" y="17570"/>
                </a:lnTo>
                <a:lnTo>
                  <a:pt x="21266" y="14669"/>
                </a:lnTo>
                <a:lnTo>
                  <a:pt x="21701" y="13277"/>
                </a:lnTo>
                <a:lnTo>
                  <a:pt x="5675" y="13277"/>
                </a:lnTo>
                <a:lnTo>
                  <a:pt x="5675" y="5329"/>
                </a:lnTo>
                <a:lnTo>
                  <a:pt x="22239" y="5329"/>
                </a:lnTo>
                <a:lnTo>
                  <a:pt x="21884" y="3863"/>
                </a:lnTo>
                <a:lnTo>
                  <a:pt x="18564" y="848"/>
                </a:lnTo>
                <a:lnTo>
                  <a:pt x="11999" y="0"/>
                </a:lnTo>
                <a:close/>
              </a:path>
              <a:path w="25400" h="31750">
                <a:moveTo>
                  <a:pt x="16472" y="18292"/>
                </a:moveTo>
                <a:lnTo>
                  <a:pt x="6837" y="18292"/>
                </a:lnTo>
                <a:lnTo>
                  <a:pt x="9727" y="18680"/>
                </a:lnTo>
                <a:lnTo>
                  <a:pt x="11465" y="19999"/>
                </a:lnTo>
                <a:lnTo>
                  <a:pt x="14470" y="24596"/>
                </a:lnTo>
                <a:lnTo>
                  <a:pt x="18564" y="31423"/>
                </a:lnTo>
                <a:lnTo>
                  <a:pt x="25402" y="31423"/>
                </a:lnTo>
                <a:lnTo>
                  <a:pt x="21967" y="25318"/>
                </a:lnTo>
                <a:lnTo>
                  <a:pt x="18721" y="20229"/>
                </a:lnTo>
                <a:lnTo>
                  <a:pt x="16472" y="18292"/>
                </a:lnTo>
                <a:close/>
              </a:path>
              <a:path w="25400" h="31750">
                <a:moveTo>
                  <a:pt x="22239" y="5329"/>
                </a:moveTo>
                <a:lnTo>
                  <a:pt x="10156" y="5329"/>
                </a:lnTo>
                <a:lnTo>
                  <a:pt x="14324" y="5444"/>
                </a:lnTo>
                <a:lnTo>
                  <a:pt x="16449" y="6638"/>
                </a:lnTo>
                <a:lnTo>
                  <a:pt x="17224" y="9224"/>
                </a:lnTo>
                <a:lnTo>
                  <a:pt x="16638" y="11580"/>
                </a:lnTo>
                <a:lnTo>
                  <a:pt x="15057" y="12889"/>
                </a:lnTo>
                <a:lnTo>
                  <a:pt x="9926" y="13277"/>
                </a:lnTo>
                <a:lnTo>
                  <a:pt x="21701" y="13277"/>
                </a:lnTo>
                <a:lnTo>
                  <a:pt x="23088" y="8837"/>
                </a:lnTo>
                <a:lnTo>
                  <a:pt x="22239" y="532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F97E441F-5AA0-42A6-8806-41B9D8285100}"/>
              </a:ext>
            </a:extLst>
          </p:cNvPr>
          <p:cNvSpPr txBox="1"/>
          <p:nvPr/>
        </p:nvSpPr>
        <p:spPr>
          <a:xfrm>
            <a:off x="1105564" y="265695"/>
            <a:ext cx="1839646" cy="305451"/>
          </a:xfrm>
          <a:prstGeom prst="rect">
            <a:avLst/>
          </a:prstGeom>
        </p:spPr>
        <p:txBody>
          <a:bodyPr lIns="0" tIns="10397" rIns="0" bIns="0">
            <a:spAutoFit/>
          </a:bodyPr>
          <a:lstStyle/>
          <a:p>
            <a:pPr marL="7701" marR="0" lvl="0" indent="0" algn="l" defTabSz="914400" rtl="0" eaLnBrk="1" fontAlgn="auto" latinLnBrk="0" hangingPunct="1">
              <a:lnSpc>
                <a:spcPts val="1082"/>
              </a:lnSpc>
              <a:spcBef>
                <a:spcPts val="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970" b="1" i="0" u="none" strike="noStrike" kern="1200" cap="none" spc="3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Helvetica-Bold"/>
                <a:ea typeface="+mn-ea"/>
                <a:cs typeface="Helvetica-Bold"/>
              </a:rPr>
              <a:t>RV Institute of</a:t>
            </a:r>
          </a:p>
          <a:p>
            <a:pPr marL="7701" marR="0" lvl="0" indent="0" algn="l" defTabSz="914400" rtl="0" eaLnBrk="1" fontAlgn="auto" latinLnBrk="0" hangingPunct="1">
              <a:lnSpc>
                <a:spcPts val="1082"/>
              </a:lnSpc>
              <a:spcBef>
                <a:spcPts val="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970" b="1" i="0" u="none" strike="noStrike" kern="1200" cap="none" spc="3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Helvetica-Bold"/>
                <a:ea typeface="+mn-ea"/>
                <a:cs typeface="Helvetica-Bold"/>
              </a:rPr>
              <a:t>Management</a:t>
            </a:r>
          </a:p>
        </p:txBody>
      </p:sp>
      <p:sp>
        <p:nvSpPr>
          <p:cNvPr id="8200" name="object 9">
            <a:extLst>
              <a:ext uri="{FF2B5EF4-FFF2-40B4-BE49-F238E27FC236}">
                <a16:creationId xmlns="" xmlns:a16="http://schemas.microsoft.com/office/drawing/2014/main" id="{111FA5A0-78D8-4B46-BB9D-25F1F4667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122" y="333695"/>
            <a:ext cx="8538895" cy="41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316" rIns="0" bIns="0">
            <a:spAutoFit/>
          </a:bodyPr>
          <a:lstStyle>
            <a:lvl1pPr marL="127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57150" marR="0" lvl="0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Programmes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 (FDP/MDP/Symposium/Workshops/CEP/Certificate courses) organized 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295E9D"/>
              </a:solidFill>
              <a:effectLst/>
              <a:uLnTx/>
              <a:uFillTx/>
              <a:latin typeface="Playfair Display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201" name="Title 10">
            <a:extLst>
              <a:ext uri="{FF2B5EF4-FFF2-40B4-BE49-F238E27FC236}">
                <a16:creationId xmlns="" xmlns:a16="http://schemas.microsoft.com/office/drawing/2014/main" id="{97FA32EE-CC92-4880-9B06-8B5C6B746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7789" y="247404"/>
            <a:ext cx="2231449" cy="280134"/>
          </a:xfrm>
        </p:spPr>
        <p:txBody>
          <a:bodyPr>
            <a:noAutofit/>
          </a:bodyPr>
          <a:lstStyle/>
          <a:p>
            <a:pPr algn="r" eaLnBrk="1" hangingPunct="1"/>
            <a:r>
              <a:rPr lang="en-US" altLang="en-US" sz="1800" dirty="0">
                <a:latin typeface="Playfair Display" charset="0"/>
                <a:ea typeface="ＭＳ Ｐゴシック" panose="020B0600070205080204" pitchFamily="34" charset="-128"/>
              </a:rPr>
              <a:t>Go, change the world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EF9A172-63C0-42C9-A11E-A6042D818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51F74F-D88F-42C2-A5E8-7EE9838ED6E1}" type="datetime1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13/04/2023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ACC32AB-6EA9-47E1-AD32-A2E9C8116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IQAC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143E890-DE2E-4426-A4C4-A9E1CA41E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A5EC6-655E-4D9B-B7D6-9B3D4DCE689E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086812"/>
              </p:ext>
            </p:extLst>
          </p:nvPr>
        </p:nvGraphicFramePr>
        <p:xfrm>
          <a:off x="189300" y="765031"/>
          <a:ext cx="11447919" cy="5945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2768">
                  <a:extLst>
                    <a:ext uri="{9D8B030D-6E8A-4147-A177-3AD203B41FA5}">
                      <a16:colId xmlns="" xmlns:a16="http://schemas.microsoft.com/office/drawing/2014/main" val="2884164905"/>
                    </a:ext>
                  </a:extLst>
                </a:gridCol>
                <a:gridCol w="1741411">
                  <a:extLst>
                    <a:ext uri="{9D8B030D-6E8A-4147-A177-3AD203B41FA5}">
                      <a16:colId xmlns="" xmlns:a16="http://schemas.microsoft.com/office/drawing/2014/main" val="3935901830"/>
                    </a:ext>
                  </a:extLst>
                </a:gridCol>
                <a:gridCol w="3436908">
                  <a:extLst>
                    <a:ext uri="{9D8B030D-6E8A-4147-A177-3AD203B41FA5}">
                      <a16:colId xmlns="" xmlns:a16="http://schemas.microsoft.com/office/drawing/2014/main" val="1180367546"/>
                    </a:ext>
                  </a:extLst>
                </a:gridCol>
                <a:gridCol w="4606832">
                  <a:extLst>
                    <a:ext uri="{9D8B030D-6E8A-4147-A177-3AD203B41FA5}">
                      <a16:colId xmlns="" xmlns:a16="http://schemas.microsoft.com/office/drawing/2014/main" val="1510144998"/>
                    </a:ext>
                  </a:extLst>
                </a:gridCol>
              </a:tblGrid>
              <a:tr h="2446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SI.No</a:t>
                      </a:r>
                      <a:endParaRPr lang="en-US" sz="160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6" marR="9456" marT="945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Date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56" marR="9456" marT="945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Events/Activity Organized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56" marR="9456" marT="945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Resource Person/Designation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56" marR="9456" marT="9456" marB="0" anchor="ctr"/>
                </a:tc>
                <a:extLst>
                  <a:ext uri="{0D108BD9-81ED-4DB2-BD59-A6C34878D82A}">
                    <a16:rowId xmlns="" xmlns:a16="http://schemas.microsoft.com/office/drawing/2014/main" val="1380943615"/>
                  </a:ext>
                </a:extLst>
              </a:tr>
              <a:tr h="5162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9456" marR="9456" marT="9456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b="0">
                          <a:effectLst/>
                        </a:rPr>
                        <a:t>15th -22nd February 2023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b="0" dirty="0">
                          <a:effectLst/>
                        </a:rPr>
                        <a:t>Certification course on Analytics in Major HR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b="0">
                          <a:effectLst/>
                        </a:rPr>
                        <a:t>Prof. Mithun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="" xmlns:a16="http://schemas.microsoft.com/office/drawing/2014/main" val="3107836761"/>
                  </a:ext>
                </a:extLst>
              </a:tr>
              <a:tr h="5162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9456" marR="9456" marT="9456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b="0" dirty="0">
                          <a:effectLst/>
                        </a:rPr>
                        <a:t>1st- 8th March 2023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b="0" dirty="0">
                          <a:solidFill>
                            <a:srgbClr val="FF0000"/>
                          </a:solidFill>
                          <a:effectLst/>
                        </a:rPr>
                        <a:t>Certification course on Analytics in Major Finance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b="0">
                          <a:effectLst/>
                        </a:rPr>
                        <a:t>Prof. Mithun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="" xmlns:a16="http://schemas.microsoft.com/office/drawing/2014/main" val="2763570885"/>
                  </a:ext>
                </a:extLst>
              </a:tr>
              <a:tr h="7743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9456" marR="9456" marT="9456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b="0" dirty="0">
                          <a:effectLst/>
                        </a:rPr>
                        <a:t>23rd-28th February 2023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b="0">
                          <a:effectLst/>
                        </a:rPr>
                        <a:t>Certification course on Analytics in Major Marketing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b="0">
                          <a:effectLst/>
                        </a:rPr>
                        <a:t>Prof. Mithun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="" xmlns:a16="http://schemas.microsoft.com/office/drawing/2014/main" val="3996864374"/>
                  </a:ext>
                </a:extLst>
              </a:tr>
              <a:tr h="7743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9456" marR="9456" marT="9456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b="0" dirty="0">
                          <a:effectLst/>
                        </a:rPr>
                        <a:t>1st February 2023 till date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b="0" dirty="0">
                          <a:effectLst/>
                        </a:rPr>
                        <a:t>Domain Specific course from </a:t>
                      </a:r>
                      <a:r>
                        <a:rPr lang="en-US" b="0" dirty="0" err="1">
                          <a:solidFill>
                            <a:srgbClr val="FF0000"/>
                          </a:solidFill>
                          <a:effectLst/>
                        </a:rPr>
                        <a:t>Mentormind</a:t>
                      </a:r>
                      <a:r>
                        <a:rPr lang="en-US" b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b="0" dirty="0">
                          <a:effectLst/>
                        </a:rPr>
                        <a:t>for all Major </a:t>
                      </a:r>
                      <a:r>
                        <a:rPr lang="en-US" b="0" dirty="0" smtClean="0">
                          <a:effectLst/>
                        </a:rPr>
                        <a:t>Specialization</a:t>
                      </a:r>
                      <a:endParaRPr lang="en-US" b="0" dirty="0">
                        <a:effectLst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b="0">
                          <a:effectLst/>
                        </a:rPr>
                        <a:t>Mentormind resource people and RVIM Faculty Members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="" xmlns:a16="http://schemas.microsoft.com/office/drawing/2014/main" val="3377517562"/>
                  </a:ext>
                </a:extLst>
              </a:tr>
              <a:tr h="7743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456" marR="9456" marT="9456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b="0">
                          <a:effectLst/>
                        </a:rPr>
                        <a:t>24th August 2022-24th September 2022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b="0" dirty="0">
                          <a:solidFill>
                            <a:srgbClr val="FF0000"/>
                          </a:solidFill>
                          <a:effectLst/>
                        </a:rPr>
                        <a:t>Certification course on Auditing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b="0">
                          <a:effectLst/>
                        </a:rPr>
                        <a:t>Prof. Pooja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="" xmlns:a16="http://schemas.microsoft.com/office/drawing/2014/main" val="1924284347"/>
                  </a:ext>
                </a:extLst>
              </a:tr>
              <a:tr h="6150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456" marR="9456" marT="9456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b="0">
                          <a:effectLst/>
                        </a:rPr>
                        <a:t>25th January 2023 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b="0" dirty="0">
                          <a:solidFill>
                            <a:srgbClr val="FF0000"/>
                          </a:solidFill>
                          <a:effectLst/>
                        </a:rPr>
                        <a:t>EY Leadership programme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b="0">
                          <a:effectLst/>
                        </a:rPr>
                        <a:t>Mr. Rachit Singh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="" xmlns:a16="http://schemas.microsoft.com/office/drawing/2014/main" val="2769509443"/>
                  </a:ext>
                </a:extLst>
              </a:tr>
              <a:tr h="4623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9456" marR="9456" marT="9456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b="0" dirty="0">
                          <a:effectLst/>
                        </a:rPr>
                        <a:t>30 </a:t>
                      </a:r>
                      <a:r>
                        <a:rPr lang="en-I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January</a:t>
                      </a:r>
                      <a:r>
                        <a:rPr lang="en-IN" b="0" dirty="0">
                          <a:effectLst/>
                        </a:rPr>
                        <a:t> 2023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b="0" dirty="0">
                          <a:effectLst/>
                        </a:rPr>
                        <a:t>Journey of an Entrepreneur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b="0" dirty="0">
                          <a:effectLst/>
                        </a:rPr>
                        <a:t>Mr. </a:t>
                      </a:r>
                      <a:r>
                        <a:rPr lang="en-IN" b="0" dirty="0" err="1">
                          <a:effectLst/>
                        </a:rPr>
                        <a:t>Sudhakar</a:t>
                      </a:r>
                      <a:r>
                        <a:rPr lang="en-IN" b="0" dirty="0">
                          <a:effectLst/>
                        </a:rPr>
                        <a:t> </a:t>
                      </a:r>
                      <a:r>
                        <a:rPr lang="en-IN" b="0" dirty="0" err="1">
                          <a:effectLst/>
                        </a:rPr>
                        <a:t>Pai</a:t>
                      </a:r>
                      <a:r>
                        <a:rPr lang="en-IN" b="0" dirty="0">
                          <a:effectLst/>
                        </a:rPr>
                        <a:t>, MD-</a:t>
                      </a:r>
                      <a:r>
                        <a:rPr lang="en-IN" b="0" dirty="0" err="1">
                          <a:effectLst/>
                        </a:rPr>
                        <a:t>Kurlon</a:t>
                      </a:r>
                      <a:r>
                        <a:rPr lang="en-IN" b="0" dirty="0">
                          <a:effectLst/>
                        </a:rPr>
                        <a:t> </a:t>
                      </a:r>
                      <a:r>
                        <a:rPr lang="en-IN" b="0" dirty="0" err="1">
                          <a:effectLst/>
                        </a:rPr>
                        <a:t>Pvt.</a:t>
                      </a:r>
                      <a:r>
                        <a:rPr lang="en-IN" b="0" dirty="0">
                          <a:effectLst/>
                        </a:rPr>
                        <a:t> Ltd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="" xmlns:a16="http://schemas.microsoft.com/office/drawing/2014/main" val="1964328002"/>
                  </a:ext>
                </a:extLst>
              </a:tr>
              <a:tr h="5162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456" marR="9456" marT="9456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b="0">
                          <a:effectLst/>
                        </a:rPr>
                        <a:t>14th January 2023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b="0">
                          <a:effectLst/>
                        </a:rPr>
                        <a:t>Meet the Executive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b="0" dirty="0">
                          <a:effectLst/>
                        </a:rPr>
                        <a:t>Mr. </a:t>
                      </a:r>
                      <a:r>
                        <a:rPr lang="en-IN" b="0" dirty="0" err="1">
                          <a:effectLst/>
                        </a:rPr>
                        <a:t>Srikanth</a:t>
                      </a:r>
                      <a:r>
                        <a:rPr lang="en-IN" b="0" dirty="0">
                          <a:effectLst/>
                        </a:rPr>
                        <a:t> (Alumni)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="" xmlns:a16="http://schemas.microsoft.com/office/drawing/2014/main" val="1720325967"/>
                  </a:ext>
                </a:extLst>
              </a:tr>
              <a:tr h="5162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9456" marR="9456" marT="9456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b="0">
                          <a:effectLst/>
                        </a:rPr>
                        <a:t>5th November 2022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b="0">
                          <a:effectLst/>
                        </a:rPr>
                        <a:t>Orientation session on Mentormind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b="0" dirty="0">
                          <a:effectLst/>
                        </a:rPr>
                        <a:t>Mr. Clinton Dsouza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="" xmlns:a16="http://schemas.microsoft.com/office/drawing/2014/main" val="4071470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201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5223331-66E5-4382-A84D-81AF1ACA62D7}"/>
              </a:ext>
            </a:extLst>
          </p:cNvPr>
          <p:cNvSpPr/>
          <p:nvPr/>
        </p:nvSpPr>
        <p:spPr>
          <a:xfrm>
            <a:off x="428" y="13855"/>
            <a:ext cx="12191144" cy="6858000"/>
          </a:xfrm>
          <a:prstGeom prst="rect">
            <a:avLst/>
          </a:prstGeom>
          <a:solidFill>
            <a:schemeClr val="lt1">
              <a:alpha val="99000"/>
            </a:schemeClr>
          </a:solidFill>
          <a:ln w="76200">
            <a:solidFill>
              <a:srgbClr val="295E9D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92" b="0" i="0" u="none" strike="noStrike" kern="1200" cap="none" spc="0" normalizeH="0" baseline="0" noProof="0" dirty="0">
              <a:ln>
                <a:noFill/>
              </a:ln>
              <a:solidFill>
                <a:srgbClr val="295E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95" name="object 4">
            <a:extLst>
              <a:ext uri="{FF2B5EF4-FFF2-40B4-BE49-F238E27FC236}">
                <a16:creationId xmlns="" xmlns:a16="http://schemas.microsoft.com/office/drawing/2014/main" id="{DE37AA12-5E04-476A-B578-5E1B79677996}"/>
              </a:ext>
            </a:extLst>
          </p:cNvPr>
          <p:cNvSpPr>
            <a:spLocks/>
          </p:cNvSpPr>
          <p:nvPr/>
        </p:nvSpPr>
        <p:spPr bwMode="auto">
          <a:xfrm>
            <a:off x="611718" y="722959"/>
            <a:ext cx="11235221" cy="0"/>
          </a:xfrm>
          <a:custGeom>
            <a:avLst/>
            <a:gdLst>
              <a:gd name="T0" fmla="*/ 0 w 18527395"/>
              <a:gd name="T1" fmla="*/ 18531297 w 1852739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527395">
                <a:moveTo>
                  <a:pt x="0" y="0"/>
                </a:moveTo>
                <a:lnTo>
                  <a:pt x="18526859" y="0"/>
                </a:lnTo>
              </a:path>
            </a:pathLst>
          </a:custGeom>
          <a:noFill/>
          <a:ln w="15706">
            <a:solidFill>
              <a:srgbClr val="295E9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96" name="object 5">
            <a:extLst>
              <a:ext uri="{FF2B5EF4-FFF2-40B4-BE49-F238E27FC236}">
                <a16:creationId xmlns="" xmlns:a16="http://schemas.microsoft.com/office/drawing/2014/main" id="{7372203B-4F55-4D5D-BCEC-55AE48BA1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793" y="182906"/>
            <a:ext cx="429347" cy="43031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197" name="object 6">
            <a:extLst>
              <a:ext uri="{FF2B5EF4-FFF2-40B4-BE49-F238E27FC236}">
                <a16:creationId xmlns="" xmlns:a16="http://schemas.microsoft.com/office/drawing/2014/main" id="{56261674-76E1-40B6-9C2E-5105C16B4132}"/>
              </a:ext>
            </a:extLst>
          </p:cNvPr>
          <p:cNvSpPr>
            <a:spLocks/>
          </p:cNvSpPr>
          <p:nvPr/>
        </p:nvSpPr>
        <p:spPr bwMode="auto">
          <a:xfrm>
            <a:off x="1881468" y="439936"/>
            <a:ext cx="34656" cy="34656"/>
          </a:xfrm>
          <a:custGeom>
            <a:avLst/>
            <a:gdLst>
              <a:gd name="T0" fmla="*/ 32918 w 56514"/>
              <a:gd name="T1" fmla="*/ 0 h 56515"/>
              <a:gd name="T2" fmla="*/ 20119 w 56514"/>
              <a:gd name="T3" fmla="*/ 2581 h 56515"/>
              <a:gd name="T4" fmla="*/ 9652 w 56514"/>
              <a:gd name="T5" fmla="*/ 9621 h 56515"/>
              <a:gd name="T6" fmla="*/ 2591 w 56514"/>
              <a:gd name="T7" fmla="*/ 20062 h 56515"/>
              <a:gd name="T8" fmla="*/ 0 w 56514"/>
              <a:gd name="T9" fmla="*/ 32850 h 56515"/>
              <a:gd name="T10" fmla="*/ 2591 w 56514"/>
              <a:gd name="T11" fmla="*/ 45649 h 56515"/>
              <a:gd name="T12" fmla="*/ 9652 w 56514"/>
              <a:gd name="T13" fmla="*/ 56111 h 56515"/>
              <a:gd name="T14" fmla="*/ 20119 w 56514"/>
              <a:gd name="T15" fmla="*/ 63171 h 56515"/>
              <a:gd name="T16" fmla="*/ 32918 w 56514"/>
              <a:gd name="T17" fmla="*/ 65763 h 56515"/>
              <a:gd name="T18" fmla="*/ 45699 w 56514"/>
              <a:gd name="T19" fmla="*/ 63171 h 56515"/>
              <a:gd name="T20" fmla="*/ 48894 w 56514"/>
              <a:gd name="T21" fmla="*/ 61010 h 56515"/>
              <a:gd name="T22" fmla="*/ 32918 w 56514"/>
              <a:gd name="T23" fmla="*/ 61010 h 56515"/>
              <a:gd name="T24" fmla="*/ 21946 w 56514"/>
              <a:gd name="T25" fmla="*/ 58794 h 56515"/>
              <a:gd name="T26" fmla="*/ 12993 w 56514"/>
              <a:gd name="T27" fmla="*/ 52752 h 56515"/>
              <a:gd name="T28" fmla="*/ 6962 w 56514"/>
              <a:gd name="T29" fmla="*/ 43799 h 56515"/>
              <a:gd name="T30" fmla="*/ 4751 w 56514"/>
              <a:gd name="T31" fmla="*/ 32850 h 56515"/>
              <a:gd name="T32" fmla="*/ 6962 w 56514"/>
              <a:gd name="T33" fmla="*/ 21892 h 56515"/>
              <a:gd name="T34" fmla="*/ 12993 w 56514"/>
              <a:gd name="T35" fmla="*/ 12923 h 56515"/>
              <a:gd name="T36" fmla="*/ 21946 w 56514"/>
              <a:gd name="T37" fmla="*/ 6864 h 56515"/>
              <a:gd name="T38" fmla="*/ 32918 w 56514"/>
              <a:gd name="T39" fmla="*/ 4641 h 56515"/>
              <a:gd name="T40" fmla="*/ 48756 w 56514"/>
              <a:gd name="T41" fmla="*/ 4641 h 56515"/>
              <a:gd name="T42" fmla="*/ 45699 w 56514"/>
              <a:gd name="T43" fmla="*/ 2581 h 56515"/>
              <a:gd name="T44" fmla="*/ 32918 w 56514"/>
              <a:gd name="T45" fmla="*/ 0 h 56515"/>
              <a:gd name="T46" fmla="*/ 48756 w 56514"/>
              <a:gd name="T47" fmla="*/ 4641 h 56515"/>
              <a:gd name="T48" fmla="*/ 32918 w 56514"/>
              <a:gd name="T49" fmla="*/ 4641 h 56515"/>
              <a:gd name="T50" fmla="*/ 43893 w 56514"/>
              <a:gd name="T51" fmla="*/ 6864 h 56515"/>
              <a:gd name="T52" fmla="*/ 52845 w 56514"/>
              <a:gd name="T53" fmla="*/ 12923 h 56515"/>
              <a:gd name="T54" fmla="*/ 58877 w 56514"/>
              <a:gd name="T55" fmla="*/ 21892 h 56515"/>
              <a:gd name="T56" fmla="*/ 61088 w 56514"/>
              <a:gd name="T57" fmla="*/ 32850 h 56515"/>
              <a:gd name="T58" fmla="*/ 58877 w 56514"/>
              <a:gd name="T59" fmla="*/ 43799 h 56515"/>
              <a:gd name="T60" fmla="*/ 52845 w 56514"/>
              <a:gd name="T61" fmla="*/ 52752 h 56515"/>
              <a:gd name="T62" fmla="*/ 43893 w 56514"/>
              <a:gd name="T63" fmla="*/ 58794 h 56515"/>
              <a:gd name="T64" fmla="*/ 32918 w 56514"/>
              <a:gd name="T65" fmla="*/ 61010 h 56515"/>
              <a:gd name="T66" fmla="*/ 48894 w 56514"/>
              <a:gd name="T67" fmla="*/ 61010 h 56515"/>
              <a:gd name="T68" fmla="*/ 56146 w 56514"/>
              <a:gd name="T69" fmla="*/ 56111 h 56515"/>
              <a:gd name="T70" fmla="*/ 63202 w 56514"/>
              <a:gd name="T71" fmla="*/ 45649 h 56515"/>
              <a:gd name="T72" fmla="*/ 65789 w 56514"/>
              <a:gd name="T73" fmla="*/ 32850 h 56515"/>
              <a:gd name="T74" fmla="*/ 63202 w 56514"/>
              <a:gd name="T75" fmla="*/ 20062 h 56515"/>
              <a:gd name="T76" fmla="*/ 56146 w 56514"/>
              <a:gd name="T77" fmla="*/ 9621 h 56515"/>
              <a:gd name="T78" fmla="*/ 48756 w 56514"/>
              <a:gd name="T79" fmla="*/ 4641 h 5651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6514" h="56515">
                <a:moveTo>
                  <a:pt x="28145" y="0"/>
                </a:moveTo>
                <a:lnTo>
                  <a:pt x="17201" y="2207"/>
                </a:lnTo>
                <a:lnTo>
                  <a:pt x="8253" y="8227"/>
                </a:lnTo>
                <a:lnTo>
                  <a:pt x="2215" y="17157"/>
                </a:lnTo>
                <a:lnTo>
                  <a:pt x="0" y="28093"/>
                </a:lnTo>
                <a:lnTo>
                  <a:pt x="2215" y="39037"/>
                </a:lnTo>
                <a:lnTo>
                  <a:pt x="8253" y="47985"/>
                </a:lnTo>
                <a:lnTo>
                  <a:pt x="17201" y="54023"/>
                </a:lnTo>
                <a:lnTo>
                  <a:pt x="28145" y="56239"/>
                </a:lnTo>
                <a:lnTo>
                  <a:pt x="39070" y="54023"/>
                </a:lnTo>
                <a:lnTo>
                  <a:pt x="41803" y="52176"/>
                </a:lnTo>
                <a:lnTo>
                  <a:pt x="28145" y="52176"/>
                </a:lnTo>
                <a:lnTo>
                  <a:pt x="18763" y="50280"/>
                </a:lnTo>
                <a:lnTo>
                  <a:pt x="11109" y="45113"/>
                </a:lnTo>
                <a:lnTo>
                  <a:pt x="5952" y="37457"/>
                </a:lnTo>
                <a:lnTo>
                  <a:pt x="4062" y="28093"/>
                </a:lnTo>
                <a:lnTo>
                  <a:pt x="5952" y="18722"/>
                </a:lnTo>
                <a:lnTo>
                  <a:pt x="11109" y="11052"/>
                </a:lnTo>
                <a:lnTo>
                  <a:pt x="18763" y="5870"/>
                </a:lnTo>
                <a:lnTo>
                  <a:pt x="28145" y="3968"/>
                </a:lnTo>
                <a:lnTo>
                  <a:pt x="41684" y="3968"/>
                </a:lnTo>
                <a:lnTo>
                  <a:pt x="39070" y="2207"/>
                </a:lnTo>
                <a:lnTo>
                  <a:pt x="28145" y="0"/>
                </a:lnTo>
                <a:close/>
              </a:path>
              <a:path w="56514" h="56515">
                <a:moveTo>
                  <a:pt x="41684" y="3968"/>
                </a:moveTo>
                <a:lnTo>
                  <a:pt x="28145" y="3968"/>
                </a:lnTo>
                <a:lnTo>
                  <a:pt x="37527" y="5870"/>
                </a:lnTo>
                <a:lnTo>
                  <a:pt x="45181" y="11052"/>
                </a:lnTo>
                <a:lnTo>
                  <a:pt x="50338" y="18722"/>
                </a:lnTo>
                <a:lnTo>
                  <a:pt x="52228" y="28093"/>
                </a:lnTo>
                <a:lnTo>
                  <a:pt x="50338" y="37457"/>
                </a:lnTo>
                <a:lnTo>
                  <a:pt x="45181" y="45113"/>
                </a:lnTo>
                <a:lnTo>
                  <a:pt x="37527" y="50280"/>
                </a:lnTo>
                <a:lnTo>
                  <a:pt x="28145" y="52176"/>
                </a:lnTo>
                <a:lnTo>
                  <a:pt x="41803" y="52176"/>
                </a:lnTo>
                <a:lnTo>
                  <a:pt x="48005" y="47985"/>
                </a:lnTo>
                <a:lnTo>
                  <a:pt x="54036" y="39037"/>
                </a:lnTo>
                <a:lnTo>
                  <a:pt x="56249" y="28093"/>
                </a:lnTo>
                <a:lnTo>
                  <a:pt x="54036" y="17157"/>
                </a:lnTo>
                <a:lnTo>
                  <a:pt x="48005" y="8227"/>
                </a:lnTo>
                <a:lnTo>
                  <a:pt x="41684" y="3968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98" name="object 7">
            <a:extLst>
              <a:ext uri="{FF2B5EF4-FFF2-40B4-BE49-F238E27FC236}">
                <a16:creationId xmlns="" xmlns:a16="http://schemas.microsoft.com/office/drawing/2014/main" id="{575EA58F-1388-454E-931E-848D68EC3A63}"/>
              </a:ext>
            </a:extLst>
          </p:cNvPr>
          <p:cNvSpPr>
            <a:spLocks/>
          </p:cNvSpPr>
          <p:nvPr/>
        </p:nvSpPr>
        <p:spPr bwMode="auto">
          <a:xfrm>
            <a:off x="1891095" y="452451"/>
            <a:ext cx="15403" cy="19253"/>
          </a:xfrm>
          <a:custGeom>
            <a:avLst/>
            <a:gdLst>
              <a:gd name="T0" fmla="*/ 11999 w 25400"/>
              <a:gd name="T1" fmla="*/ 0 h 31750"/>
              <a:gd name="T2" fmla="*/ 0 w 25400"/>
              <a:gd name="T3" fmla="*/ 0 h 31750"/>
              <a:gd name="T4" fmla="*/ 0 w 25400"/>
              <a:gd name="T5" fmla="*/ 31423 h 31750"/>
              <a:gd name="T6" fmla="*/ 5675 w 25400"/>
              <a:gd name="T7" fmla="*/ 31423 h 31750"/>
              <a:gd name="T8" fmla="*/ 5675 w 25400"/>
              <a:gd name="T9" fmla="*/ 18292 h 31750"/>
              <a:gd name="T10" fmla="*/ 16472 w 25400"/>
              <a:gd name="T11" fmla="*/ 18292 h 31750"/>
              <a:gd name="T12" fmla="*/ 15633 w 25400"/>
              <a:gd name="T13" fmla="*/ 17570 h 31750"/>
              <a:gd name="T14" fmla="*/ 21266 w 25400"/>
              <a:gd name="T15" fmla="*/ 14669 h 31750"/>
              <a:gd name="T16" fmla="*/ 21701 w 25400"/>
              <a:gd name="T17" fmla="*/ 13277 h 31750"/>
              <a:gd name="T18" fmla="*/ 5675 w 25400"/>
              <a:gd name="T19" fmla="*/ 13277 h 31750"/>
              <a:gd name="T20" fmla="*/ 5675 w 25400"/>
              <a:gd name="T21" fmla="*/ 5329 h 31750"/>
              <a:gd name="T22" fmla="*/ 22239 w 25400"/>
              <a:gd name="T23" fmla="*/ 5329 h 31750"/>
              <a:gd name="T24" fmla="*/ 21884 w 25400"/>
              <a:gd name="T25" fmla="*/ 3863 h 31750"/>
              <a:gd name="T26" fmla="*/ 18564 w 25400"/>
              <a:gd name="T27" fmla="*/ 848 h 31750"/>
              <a:gd name="T28" fmla="*/ 11999 w 25400"/>
              <a:gd name="T29" fmla="*/ 0 h 31750"/>
              <a:gd name="T30" fmla="*/ 16472 w 25400"/>
              <a:gd name="T31" fmla="*/ 18292 h 31750"/>
              <a:gd name="T32" fmla="*/ 6837 w 25400"/>
              <a:gd name="T33" fmla="*/ 18292 h 31750"/>
              <a:gd name="T34" fmla="*/ 9727 w 25400"/>
              <a:gd name="T35" fmla="*/ 18680 h 31750"/>
              <a:gd name="T36" fmla="*/ 11465 w 25400"/>
              <a:gd name="T37" fmla="*/ 19999 h 31750"/>
              <a:gd name="T38" fmla="*/ 14470 w 25400"/>
              <a:gd name="T39" fmla="*/ 24596 h 31750"/>
              <a:gd name="T40" fmla="*/ 18564 w 25400"/>
              <a:gd name="T41" fmla="*/ 31423 h 31750"/>
              <a:gd name="T42" fmla="*/ 25402 w 25400"/>
              <a:gd name="T43" fmla="*/ 31423 h 31750"/>
              <a:gd name="T44" fmla="*/ 21967 w 25400"/>
              <a:gd name="T45" fmla="*/ 25318 h 31750"/>
              <a:gd name="T46" fmla="*/ 18721 w 25400"/>
              <a:gd name="T47" fmla="*/ 20229 h 31750"/>
              <a:gd name="T48" fmla="*/ 16472 w 25400"/>
              <a:gd name="T49" fmla="*/ 18292 h 31750"/>
              <a:gd name="T50" fmla="*/ 22239 w 25400"/>
              <a:gd name="T51" fmla="*/ 5329 h 31750"/>
              <a:gd name="T52" fmla="*/ 10156 w 25400"/>
              <a:gd name="T53" fmla="*/ 5329 h 31750"/>
              <a:gd name="T54" fmla="*/ 14324 w 25400"/>
              <a:gd name="T55" fmla="*/ 5444 h 31750"/>
              <a:gd name="T56" fmla="*/ 16449 w 25400"/>
              <a:gd name="T57" fmla="*/ 6638 h 31750"/>
              <a:gd name="T58" fmla="*/ 17224 w 25400"/>
              <a:gd name="T59" fmla="*/ 9224 h 31750"/>
              <a:gd name="T60" fmla="*/ 16638 w 25400"/>
              <a:gd name="T61" fmla="*/ 11580 h 31750"/>
              <a:gd name="T62" fmla="*/ 15057 w 25400"/>
              <a:gd name="T63" fmla="*/ 12889 h 31750"/>
              <a:gd name="T64" fmla="*/ 9926 w 25400"/>
              <a:gd name="T65" fmla="*/ 13277 h 31750"/>
              <a:gd name="T66" fmla="*/ 21701 w 25400"/>
              <a:gd name="T67" fmla="*/ 13277 h 31750"/>
              <a:gd name="T68" fmla="*/ 23088 w 25400"/>
              <a:gd name="T69" fmla="*/ 8837 h 31750"/>
              <a:gd name="T70" fmla="*/ 22239 w 25400"/>
              <a:gd name="T71" fmla="*/ 5329 h 3175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5400" h="31750">
                <a:moveTo>
                  <a:pt x="11999" y="0"/>
                </a:moveTo>
                <a:lnTo>
                  <a:pt x="0" y="0"/>
                </a:lnTo>
                <a:lnTo>
                  <a:pt x="0" y="31423"/>
                </a:lnTo>
                <a:lnTo>
                  <a:pt x="5675" y="31423"/>
                </a:lnTo>
                <a:lnTo>
                  <a:pt x="5675" y="18292"/>
                </a:lnTo>
                <a:lnTo>
                  <a:pt x="16472" y="18292"/>
                </a:lnTo>
                <a:lnTo>
                  <a:pt x="15633" y="17570"/>
                </a:lnTo>
                <a:lnTo>
                  <a:pt x="21266" y="14669"/>
                </a:lnTo>
                <a:lnTo>
                  <a:pt x="21701" y="13277"/>
                </a:lnTo>
                <a:lnTo>
                  <a:pt x="5675" y="13277"/>
                </a:lnTo>
                <a:lnTo>
                  <a:pt x="5675" y="5329"/>
                </a:lnTo>
                <a:lnTo>
                  <a:pt x="22239" y="5329"/>
                </a:lnTo>
                <a:lnTo>
                  <a:pt x="21884" y="3863"/>
                </a:lnTo>
                <a:lnTo>
                  <a:pt x="18564" y="848"/>
                </a:lnTo>
                <a:lnTo>
                  <a:pt x="11999" y="0"/>
                </a:lnTo>
                <a:close/>
              </a:path>
              <a:path w="25400" h="31750">
                <a:moveTo>
                  <a:pt x="16472" y="18292"/>
                </a:moveTo>
                <a:lnTo>
                  <a:pt x="6837" y="18292"/>
                </a:lnTo>
                <a:lnTo>
                  <a:pt x="9727" y="18680"/>
                </a:lnTo>
                <a:lnTo>
                  <a:pt x="11465" y="19999"/>
                </a:lnTo>
                <a:lnTo>
                  <a:pt x="14470" y="24596"/>
                </a:lnTo>
                <a:lnTo>
                  <a:pt x="18564" y="31423"/>
                </a:lnTo>
                <a:lnTo>
                  <a:pt x="25402" y="31423"/>
                </a:lnTo>
                <a:lnTo>
                  <a:pt x="21967" y="25318"/>
                </a:lnTo>
                <a:lnTo>
                  <a:pt x="18721" y="20229"/>
                </a:lnTo>
                <a:lnTo>
                  <a:pt x="16472" y="18292"/>
                </a:lnTo>
                <a:close/>
              </a:path>
              <a:path w="25400" h="31750">
                <a:moveTo>
                  <a:pt x="22239" y="5329"/>
                </a:moveTo>
                <a:lnTo>
                  <a:pt x="10156" y="5329"/>
                </a:lnTo>
                <a:lnTo>
                  <a:pt x="14324" y="5444"/>
                </a:lnTo>
                <a:lnTo>
                  <a:pt x="16449" y="6638"/>
                </a:lnTo>
                <a:lnTo>
                  <a:pt x="17224" y="9224"/>
                </a:lnTo>
                <a:lnTo>
                  <a:pt x="16638" y="11580"/>
                </a:lnTo>
                <a:lnTo>
                  <a:pt x="15057" y="12889"/>
                </a:lnTo>
                <a:lnTo>
                  <a:pt x="9926" y="13277"/>
                </a:lnTo>
                <a:lnTo>
                  <a:pt x="21701" y="13277"/>
                </a:lnTo>
                <a:lnTo>
                  <a:pt x="23088" y="8837"/>
                </a:lnTo>
                <a:lnTo>
                  <a:pt x="22239" y="532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F97E441F-5AA0-42A6-8806-41B9D8285100}"/>
              </a:ext>
            </a:extLst>
          </p:cNvPr>
          <p:cNvSpPr txBox="1"/>
          <p:nvPr/>
        </p:nvSpPr>
        <p:spPr>
          <a:xfrm>
            <a:off x="1105564" y="265695"/>
            <a:ext cx="1839646" cy="305451"/>
          </a:xfrm>
          <a:prstGeom prst="rect">
            <a:avLst/>
          </a:prstGeom>
        </p:spPr>
        <p:txBody>
          <a:bodyPr lIns="0" tIns="10397" rIns="0" bIns="0">
            <a:spAutoFit/>
          </a:bodyPr>
          <a:lstStyle/>
          <a:p>
            <a:pPr marL="7701" marR="0" lvl="0" indent="0" algn="l" defTabSz="914400" rtl="0" eaLnBrk="1" fontAlgn="auto" latinLnBrk="0" hangingPunct="1">
              <a:lnSpc>
                <a:spcPts val="1082"/>
              </a:lnSpc>
              <a:spcBef>
                <a:spcPts val="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970" b="1" i="0" u="none" strike="noStrike" kern="1200" cap="none" spc="3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Helvetica-Bold"/>
                <a:ea typeface="+mn-ea"/>
                <a:cs typeface="Helvetica-Bold"/>
              </a:rPr>
              <a:t>RV Institute of</a:t>
            </a:r>
          </a:p>
          <a:p>
            <a:pPr marL="7701" marR="0" lvl="0" indent="0" algn="l" defTabSz="914400" rtl="0" eaLnBrk="1" fontAlgn="auto" latinLnBrk="0" hangingPunct="1">
              <a:lnSpc>
                <a:spcPts val="1082"/>
              </a:lnSpc>
              <a:spcBef>
                <a:spcPts val="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970" b="1" i="0" u="none" strike="noStrike" kern="1200" cap="none" spc="3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Helvetica-Bold"/>
                <a:ea typeface="+mn-ea"/>
                <a:cs typeface="Helvetica-Bold"/>
              </a:rPr>
              <a:t>Management</a:t>
            </a:r>
          </a:p>
        </p:txBody>
      </p:sp>
      <p:sp>
        <p:nvSpPr>
          <p:cNvPr id="8200" name="object 9">
            <a:extLst>
              <a:ext uri="{FF2B5EF4-FFF2-40B4-BE49-F238E27FC236}">
                <a16:creationId xmlns="" xmlns:a16="http://schemas.microsoft.com/office/drawing/2014/main" id="{111FA5A0-78D8-4B46-BB9D-25F1F4667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35183"/>
            <a:ext cx="11235220" cy="4290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316" rIns="0" bIns="0">
            <a:spAutoFit/>
          </a:bodyPr>
          <a:lstStyle>
            <a:lvl1pPr marL="127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57150" marR="0" lvl="0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Programmes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 (FDP/MDP/Symposium/Workshops/CEP/Certificate courses) organized </a:t>
            </a: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>
                <a:tab pos="6483350" algn="l"/>
              </a:tabLst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>
                <a:tab pos="6483350" algn="l"/>
              </a:tabLst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295E9D"/>
              </a:solidFill>
              <a:effectLst/>
              <a:uLnTx/>
              <a:uFillTx/>
              <a:latin typeface="Playfair Display" charset="0"/>
              <a:ea typeface="ＭＳ Ｐゴシック" panose="020B0600070205080204" pitchFamily="34" charset="-128"/>
              <a:cs typeface="+mn-cs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>
                <a:tab pos="6483350" algn="l"/>
              </a:tabLst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295E9D"/>
              </a:solidFill>
              <a:effectLst/>
              <a:uLnTx/>
              <a:uFillTx/>
              <a:latin typeface="Playfair Display" charset="0"/>
              <a:ea typeface="ＭＳ Ｐゴシック" panose="020B0600070205080204" pitchFamily="34" charset="-128"/>
              <a:cs typeface="+mn-cs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>
                <a:tab pos="6483350" algn="l"/>
              </a:tabLst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295E9D"/>
              </a:solidFill>
              <a:effectLst/>
              <a:uLnTx/>
              <a:uFillTx/>
              <a:latin typeface="Playfair Display" charset="0"/>
              <a:ea typeface="ＭＳ Ｐゴシック" panose="020B0600070205080204" pitchFamily="34" charset="-128"/>
              <a:cs typeface="+mn-cs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>
                <a:tab pos="6483350" algn="l"/>
              </a:tabLst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295E9D"/>
              </a:solidFill>
              <a:effectLst/>
              <a:uLnTx/>
              <a:uFillTx/>
              <a:latin typeface="Playfair Display" charset="0"/>
              <a:ea typeface="ＭＳ Ｐゴシック" panose="020B0600070205080204" pitchFamily="34" charset="-128"/>
              <a:cs typeface="+mn-cs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>
                <a:tab pos="6483350" algn="l"/>
              </a:tabLst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295E9D"/>
              </a:solidFill>
              <a:effectLst/>
              <a:uLnTx/>
              <a:uFillTx/>
              <a:latin typeface="Playfair Display" charset="0"/>
              <a:ea typeface="ＭＳ Ｐゴシック" panose="020B0600070205080204" pitchFamily="34" charset="-128"/>
              <a:cs typeface="+mn-cs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>
                <a:tab pos="6483350" algn="l"/>
              </a:tabLst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295E9D"/>
              </a:solidFill>
              <a:effectLst/>
              <a:uLnTx/>
              <a:uFillTx/>
              <a:latin typeface="Playfair Display" charset="0"/>
              <a:ea typeface="ＭＳ Ｐゴシック" panose="020B0600070205080204" pitchFamily="34" charset="-128"/>
              <a:cs typeface="+mn-cs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>
                <a:tab pos="6483350" algn="l"/>
              </a:tabLst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295E9D"/>
              </a:solidFill>
              <a:effectLst/>
              <a:uLnTx/>
              <a:uFillTx/>
              <a:latin typeface="Playfair Display" charset="0"/>
              <a:ea typeface="ＭＳ Ｐゴシック" panose="020B0600070205080204" pitchFamily="34" charset="-128"/>
              <a:cs typeface="+mn-cs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>
                <a:tab pos="6483350" algn="l"/>
              </a:tabLst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295E9D"/>
              </a:solidFill>
              <a:effectLst/>
              <a:uLnTx/>
              <a:uFillTx/>
              <a:latin typeface="Playfair Display" charset="0"/>
              <a:ea typeface="ＭＳ Ｐゴシック" panose="020B0600070205080204" pitchFamily="34" charset="-128"/>
              <a:cs typeface="+mn-cs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>
                <a:tab pos="6483350" algn="l"/>
              </a:tabLst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295E9D"/>
              </a:solidFill>
              <a:effectLst/>
              <a:uLnTx/>
              <a:uFillTx/>
              <a:latin typeface="Playfair Display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201" name="Title 10">
            <a:extLst>
              <a:ext uri="{FF2B5EF4-FFF2-40B4-BE49-F238E27FC236}">
                <a16:creationId xmlns="" xmlns:a16="http://schemas.microsoft.com/office/drawing/2014/main" id="{97FA32EE-CC92-4880-9B06-8B5C6B746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7789" y="247404"/>
            <a:ext cx="2231449" cy="280134"/>
          </a:xfrm>
        </p:spPr>
        <p:txBody>
          <a:bodyPr>
            <a:noAutofit/>
          </a:bodyPr>
          <a:lstStyle/>
          <a:p>
            <a:pPr algn="r" eaLnBrk="1" hangingPunct="1"/>
            <a:r>
              <a:rPr lang="en-US" altLang="en-US" sz="1800" dirty="0">
                <a:latin typeface="Playfair Display" charset="0"/>
                <a:ea typeface="ＭＳ Ｐゴシック" panose="020B0600070205080204" pitchFamily="34" charset="-128"/>
              </a:rPr>
              <a:t>Go, change the world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EF9A172-63C0-42C9-A11E-A6042D818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51F74F-D88F-42C2-A5E8-7EE9838ED6E1}" type="datetime1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13/04/2023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ACC32AB-6EA9-47E1-AD32-A2E9C8116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IQAC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143E890-DE2E-4426-A4C4-A9E1CA41E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A5EC6-655E-4D9B-B7D6-9B3D4DCE689E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353629"/>
              </p:ext>
            </p:extLst>
          </p:nvPr>
        </p:nvGraphicFramePr>
        <p:xfrm>
          <a:off x="391319" y="840870"/>
          <a:ext cx="11447919" cy="54057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2768">
                  <a:extLst>
                    <a:ext uri="{9D8B030D-6E8A-4147-A177-3AD203B41FA5}">
                      <a16:colId xmlns="" xmlns:a16="http://schemas.microsoft.com/office/drawing/2014/main" val="2884164905"/>
                    </a:ext>
                  </a:extLst>
                </a:gridCol>
                <a:gridCol w="1763001">
                  <a:extLst>
                    <a:ext uri="{9D8B030D-6E8A-4147-A177-3AD203B41FA5}">
                      <a16:colId xmlns="" xmlns:a16="http://schemas.microsoft.com/office/drawing/2014/main" val="3935901830"/>
                    </a:ext>
                  </a:extLst>
                </a:gridCol>
                <a:gridCol w="2620004">
                  <a:extLst>
                    <a:ext uri="{9D8B030D-6E8A-4147-A177-3AD203B41FA5}">
                      <a16:colId xmlns="" xmlns:a16="http://schemas.microsoft.com/office/drawing/2014/main" val="1180367546"/>
                    </a:ext>
                  </a:extLst>
                </a:gridCol>
                <a:gridCol w="5402146">
                  <a:extLst>
                    <a:ext uri="{9D8B030D-6E8A-4147-A177-3AD203B41FA5}">
                      <a16:colId xmlns="" xmlns:a16="http://schemas.microsoft.com/office/drawing/2014/main" val="1510144998"/>
                    </a:ext>
                  </a:extLst>
                </a:gridCol>
              </a:tblGrid>
              <a:tr h="4129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SI.No</a:t>
                      </a:r>
                      <a:endParaRPr lang="en-US" sz="160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6" marR="9456" marT="945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Date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56" marR="9456" marT="945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Events/Activity Organized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56" marR="9456" marT="945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Resource Person/Designation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56" marR="9456" marT="9456" marB="0" anchor="ctr"/>
                </a:tc>
                <a:extLst>
                  <a:ext uri="{0D108BD9-81ED-4DB2-BD59-A6C34878D82A}">
                    <a16:rowId xmlns="" xmlns:a16="http://schemas.microsoft.com/office/drawing/2014/main" val="1380943615"/>
                  </a:ext>
                </a:extLst>
              </a:tr>
              <a:tr h="8237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9456" marR="9456" marT="945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r>
                        <a:rPr lang="en-US" sz="1600" b="0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Feb, 2023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Mathrubhasa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Diwas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Quiz on the topi</a:t>
                      </a: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“ </a:t>
                      </a:r>
                      <a:r>
                        <a:rPr lang="en-US" sz="16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Bhasha</a:t>
                      </a: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 </a:t>
                      </a:r>
                      <a:r>
                        <a:rPr lang="en-US" sz="16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Samskruthi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</a:t>
                      </a:r>
                      <a:r>
                        <a:rPr lang="en-IN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all </a:t>
                      </a:r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students</a:t>
                      </a:r>
                      <a:r>
                        <a:rPr lang="en-IN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3107836761"/>
                  </a:ext>
                </a:extLst>
              </a:tr>
              <a:tr h="6590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9456" marR="9456" marT="945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lang="en-IN" sz="1600" b="0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March, 2023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Industrial visit to IKEA Showroom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</a:t>
                      </a:r>
                      <a:r>
                        <a:rPr lang="en-IN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all students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2763570885"/>
                  </a:ext>
                </a:extLst>
              </a:tr>
              <a:tr h="6590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9456" marR="9456" marT="945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b="0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October, 2022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Guruvandana</a:t>
                      </a:r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RVIM</a:t>
                      </a:r>
                      <a:r>
                        <a:rPr lang="en-IN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association with Pranav Foundation 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3996864374"/>
                  </a:ext>
                </a:extLst>
              </a:tr>
              <a:tr h="6590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9456" marR="9456" marT="945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lang="en-IN" sz="1600" b="0" i="0" u="none" strike="noStrike" baseline="30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IN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Sept,</a:t>
                      </a:r>
                      <a:r>
                        <a:rPr lang="en-IN" sz="16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 </a:t>
                      </a:r>
                      <a:endParaRPr lang="en-IN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Strategic Retreat-2022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RVIM Staff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3377517562"/>
                  </a:ext>
                </a:extLst>
              </a:tr>
              <a:tr h="10959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9456" marR="9456" marT="945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en-IN" sz="1600" b="0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October, 2022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Graduation Day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Chief Guest Industry- Mr </a:t>
                      </a:r>
                      <a:r>
                        <a:rPr lang="en-IN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Ashwin</a:t>
                      </a:r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Norohna</a:t>
                      </a:r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COO, Mumbai International Airport</a:t>
                      </a:r>
                    </a:p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Chief Guest Academia-</a:t>
                      </a:r>
                      <a:r>
                        <a:rPr lang="en-IN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Dr YSR Murthy, Vice Chancellor, RV University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1924284347"/>
                  </a:ext>
                </a:extLst>
              </a:tr>
              <a:tr h="10959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9456" marR="9456" marT="945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IN" sz="1600" b="0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March 2023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International </a:t>
                      </a:r>
                      <a:r>
                        <a:rPr lang="en-US" sz="16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Womens</a:t>
                      </a:r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 Day</a:t>
                      </a:r>
                    </a:p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Panel Discussion &amp; Bike Rally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 </a:t>
                      </a:r>
                      <a:r>
                        <a:rPr lang="en-IN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Vijayalakshmi</a:t>
                      </a:r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Balekundri</a:t>
                      </a:r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Cardiologist, </a:t>
                      </a:r>
                      <a:r>
                        <a:rPr lang="en-IN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Jayadeva</a:t>
                      </a:r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Institute of Cardiology</a:t>
                      </a:r>
                    </a:p>
                    <a:p>
                      <a:pPr algn="l" fontAlgn="b"/>
                      <a:r>
                        <a:rPr lang="en-IN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Smt</a:t>
                      </a:r>
                      <a:r>
                        <a:rPr lang="en-IN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Rama, CEO, ELCIA</a:t>
                      </a:r>
                    </a:p>
                    <a:p>
                      <a:pPr algn="l" fontAlgn="b"/>
                      <a:r>
                        <a:rPr lang="en-IN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Mrs </a:t>
                      </a:r>
                      <a:r>
                        <a:rPr lang="en-IN" sz="16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Neetha</a:t>
                      </a:r>
                      <a:r>
                        <a:rPr lang="en-IN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16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Revankar</a:t>
                      </a:r>
                      <a:r>
                        <a:rPr lang="en-IN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Former CFO, </a:t>
                      </a:r>
                      <a:r>
                        <a:rPr lang="en-IN" sz="16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Sasken</a:t>
                      </a:r>
                      <a:r>
                        <a:rPr lang="en-IN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Technologies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2769509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506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5223331-66E5-4382-A84D-81AF1ACA62D7}"/>
              </a:ext>
            </a:extLst>
          </p:cNvPr>
          <p:cNvSpPr/>
          <p:nvPr/>
        </p:nvSpPr>
        <p:spPr>
          <a:xfrm>
            <a:off x="856" y="58992"/>
            <a:ext cx="12191144" cy="6858000"/>
          </a:xfrm>
          <a:prstGeom prst="rect">
            <a:avLst/>
          </a:prstGeom>
          <a:solidFill>
            <a:schemeClr val="lt1">
              <a:alpha val="99000"/>
            </a:schemeClr>
          </a:solidFill>
          <a:ln w="76200">
            <a:solidFill>
              <a:srgbClr val="295E9D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IN" sz="1092" dirty="0">
              <a:solidFill>
                <a:srgbClr val="295E9D"/>
              </a:solidFill>
            </a:endParaRPr>
          </a:p>
        </p:txBody>
      </p:sp>
      <p:sp>
        <p:nvSpPr>
          <p:cNvPr id="8195" name="object 4">
            <a:extLst>
              <a:ext uri="{FF2B5EF4-FFF2-40B4-BE49-F238E27FC236}">
                <a16:creationId xmlns="" xmlns:a16="http://schemas.microsoft.com/office/drawing/2014/main" id="{DE37AA12-5E04-476A-B578-5E1B79677996}"/>
              </a:ext>
            </a:extLst>
          </p:cNvPr>
          <p:cNvSpPr>
            <a:spLocks/>
          </p:cNvSpPr>
          <p:nvPr/>
        </p:nvSpPr>
        <p:spPr bwMode="auto">
          <a:xfrm>
            <a:off x="611718" y="722959"/>
            <a:ext cx="11235221" cy="0"/>
          </a:xfrm>
          <a:custGeom>
            <a:avLst/>
            <a:gdLst>
              <a:gd name="T0" fmla="*/ 0 w 18527395"/>
              <a:gd name="T1" fmla="*/ 18531297 w 1852739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527395">
                <a:moveTo>
                  <a:pt x="0" y="0"/>
                </a:moveTo>
                <a:lnTo>
                  <a:pt x="18526859" y="0"/>
                </a:lnTo>
              </a:path>
            </a:pathLst>
          </a:custGeom>
          <a:noFill/>
          <a:ln w="15706">
            <a:solidFill>
              <a:srgbClr val="295E9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 sz="1092"/>
          </a:p>
        </p:txBody>
      </p:sp>
      <p:sp>
        <p:nvSpPr>
          <p:cNvPr id="8196" name="object 5">
            <a:extLst>
              <a:ext uri="{FF2B5EF4-FFF2-40B4-BE49-F238E27FC236}">
                <a16:creationId xmlns="" xmlns:a16="http://schemas.microsoft.com/office/drawing/2014/main" id="{7372203B-4F55-4D5D-BCEC-55AE48BA1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793" y="182906"/>
            <a:ext cx="429347" cy="43031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092"/>
          </a:p>
        </p:txBody>
      </p:sp>
      <p:sp>
        <p:nvSpPr>
          <p:cNvPr id="8197" name="object 6">
            <a:extLst>
              <a:ext uri="{FF2B5EF4-FFF2-40B4-BE49-F238E27FC236}">
                <a16:creationId xmlns="" xmlns:a16="http://schemas.microsoft.com/office/drawing/2014/main" id="{56261674-76E1-40B6-9C2E-5105C16B4132}"/>
              </a:ext>
            </a:extLst>
          </p:cNvPr>
          <p:cNvSpPr>
            <a:spLocks/>
          </p:cNvSpPr>
          <p:nvPr/>
        </p:nvSpPr>
        <p:spPr bwMode="auto">
          <a:xfrm>
            <a:off x="1881468" y="439936"/>
            <a:ext cx="34656" cy="34656"/>
          </a:xfrm>
          <a:custGeom>
            <a:avLst/>
            <a:gdLst>
              <a:gd name="T0" fmla="*/ 32918 w 56514"/>
              <a:gd name="T1" fmla="*/ 0 h 56515"/>
              <a:gd name="T2" fmla="*/ 20119 w 56514"/>
              <a:gd name="T3" fmla="*/ 2581 h 56515"/>
              <a:gd name="T4" fmla="*/ 9652 w 56514"/>
              <a:gd name="T5" fmla="*/ 9621 h 56515"/>
              <a:gd name="T6" fmla="*/ 2591 w 56514"/>
              <a:gd name="T7" fmla="*/ 20062 h 56515"/>
              <a:gd name="T8" fmla="*/ 0 w 56514"/>
              <a:gd name="T9" fmla="*/ 32850 h 56515"/>
              <a:gd name="T10" fmla="*/ 2591 w 56514"/>
              <a:gd name="T11" fmla="*/ 45649 h 56515"/>
              <a:gd name="T12" fmla="*/ 9652 w 56514"/>
              <a:gd name="T13" fmla="*/ 56111 h 56515"/>
              <a:gd name="T14" fmla="*/ 20119 w 56514"/>
              <a:gd name="T15" fmla="*/ 63171 h 56515"/>
              <a:gd name="T16" fmla="*/ 32918 w 56514"/>
              <a:gd name="T17" fmla="*/ 65763 h 56515"/>
              <a:gd name="T18" fmla="*/ 45699 w 56514"/>
              <a:gd name="T19" fmla="*/ 63171 h 56515"/>
              <a:gd name="T20" fmla="*/ 48894 w 56514"/>
              <a:gd name="T21" fmla="*/ 61010 h 56515"/>
              <a:gd name="T22" fmla="*/ 32918 w 56514"/>
              <a:gd name="T23" fmla="*/ 61010 h 56515"/>
              <a:gd name="T24" fmla="*/ 21946 w 56514"/>
              <a:gd name="T25" fmla="*/ 58794 h 56515"/>
              <a:gd name="T26" fmla="*/ 12993 w 56514"/>
              <a:gd name="T27" fmla="*/ 52752 h 56515"/>
              <a:gd name="T28" fmla="*/ 6962 w 56514"/>
              <a:gd name="T29" fmla="*/ 43799 h 56515"/>
              <a:gd name="T30" fmla="*/ 4751 w 56514"/>
              <a:gd name="T31" fmla="*/ 32850 h 56515"/>
              <a:gd name="T32" fmla="*/ 6962 w 56514"/>
              <a:gd name="T33" fmla="*/ 21892 h 56515"/>
              <a:gd name="T34" fmla="*/ 12993 w 56514"/>
              <a:gd name="T35" fmla="*/ 12923 h 56515"/>
              <a:gd name="T36" fmla="*/ 21946 w 56514"/>
              <a:gd name="T37" fmla="*/ 6864 h 56515"/>
              <a:gd name="T38" fmla="*/ 32918 w 56514"/>
              <a:gd name="T39" fmla="*/ 4641 h 56515"/>
              <a:gd name="T40" fmla="*/ 48756 w 56514"/>
              <a:gd name="T41" fmla="*/ 4641 h 56515"/>
              <a:gd name="T42" fmla="*/ 45699 w 56514"/>
              <a:gd name="T43" fmla="*/ 2581 h 56515"/>
              <a:gd name="T44" fmla="*/ 32918 w 56514"/>
              <a:gd name="T45" fmla="*/ 0 h 56515"/>
              <a:gd name="T46" fmla="*/ 48756 w 56514"/>
              <a:gd name="T47" fmla="*/ 4641 h 56515"/>
              <a:gd name="T48" fmla="*/ 32918 w 56514"/>
              <a:gd name="T49" fmla="*/ 4641 h 56515"/>
              <a:gd name="T50" fmla="*/ 43893 w 56514"/>
              <a:gd name="T51" fmla="*/ 6864 h 56515"/>
              <a:gd name="T52" fmla="*/ 52845 w 56514"/>
              <a:gd name="T53" fmla="*/ 12923 h 56515"/>
              <a:gd name="T54" fmla="*/ 58877 w 56514"/>
              <a:gd name="T55" fmla="*/ 21892 h 56515"/>
              <a:gd name="T56" fmla="*/ 61088 w 56514"/>
              <a:gd name="T57" fmla="*/ 32850 h 56515"/>
              <a:gd name="T58" fmla="*/ 58877 w 56514"/>
              <a:gd name="T59" fmla="*/ 43799 h 56515"/>
              <a:gd name="T60" fmla="*/ 52845 w 56514"/>
              <a:gd name="T61" fmla="*/ 52752 h 56515"/>
              <a:gd name="T62" fmla="*/ 43893 w 56514"/>
              <a:gd name="T63" fmla="*/ 58794 h 56515"/>
              <a:gd name="T64" fmla="*/ 32918 w 56514"/>
              <a:gd name="T65" fmla="*/ 61010 h 56515"/>
              <a:gd name="T66" fmla="*/ 48894 w 56514"/>
              <a:gd name="T67" fmla="*/ 61010 h 56515"/>
              <a:gd name="T68" fmla="*/ 56146 w 56514"/>
              <a:gd name="T69" fmla="*/ 56111 h 56515"/>
              <a:gd name="T70" fmla="*/ 63202 w 56514"/>
              <a:gd name="T71" fmla="*/ 45649 h 56515"/>
              <a:gd name="T72" fmla="*/ 65789 w 56514"/>
              <a:gd name="T73" fmla="*/ 32850 h 56515"/>
              <a:gd name="T74" fmla="*/ 63202 w 56514"/>
              <a:gd name="T75" fmla="*/ 20062 h 56515"/>
              <a:gd name="T76" fmla="*/ 56146 w 56514"/>
              <a:gd name="T77" fmla="*/ 9621 h 56515"/>
              <a:gd name="T78" fmla="*/ 48756 w 56514"/>
              <a:gd name="T79" fmla="*/ 4641 h 5651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6514" h="56515">
                <a:moveTo>
                  <a:pt x="28145" y="0"/>
                </a:moveTo>
                <a:lnTo>
                  <a:pt x="17201" y="2207"/>
                </a:lnTo>
                <a:lnTo>
                  <a:pt x="8253" y="8227"/>
                </a:lnTo>
                <a:lnTo>
                  <a:pt x="2215" y="17157"/>
                </a:lnTo>
                <a:lnTo>
                  <a:pt x="0" y="28093"/>
                </a:lnTo>
                <a:lnTo>
                  <a:pt x="2215" y="39037"/>
                </a:lnTo>
                <a:lnTo>
                  <a:pt x="8253" y="47985"/>
                </a:lnTo>
                <a:lnTo>
                  <a:pt x="17201" y="54023"/>
                </a:lnTo>
                <a:lnTo>
                  <a:pt x="28145" y="56239"/>
                </a:lnTo>
                <a:lnTo>
                  <a:pt x="39070" y="54023"/>
                </a:lnTo>
                <a:lnTo>
                  <a:pt x="41803" y="52176"/>
                </a:lnTo>
                <a:lnTo>
                  <a:pt x="28145" y="52176"/>
                </a:lnTo>
                <a:lnTo>
                  <a:pt x="18763" y="50280"/>
                </a:lnTo>
                <a:lnTo>
                  <a:pt x="11109" y="45113"/>
                </a:lnTo>
                <a:lnTo>
                  <a:pt x="5952" y="37457"/>
                </a:lnTo>
                <a:lnTo>
                  <a:pt x="4062" y="28093"/>
                </a:lnTo>
                <a:lnTo>
                  <a:pt x="5952" y="18722"/>
                </a:lnTo>
                <a:lnTo>
                  <a:pt x="11109" y="11052"/>
                </a:lnTo>
                <a:lnTo>
                  <a:pt x="18763" y="5870"/>
                </a:lnTo>
                <a:lnTo>
                  <a:pt x="28145" y="3968"/>
                </a:lnTo>
                <a:lnTo>
                  <a:pt x="41684" y="3968"/>
                </a:lnTo>
                <a:lnTo>
                  <a:pt x="39070" y="2207"/>
                </a:lnTo>
                <a:lnTo>
                  <a:pt x="28145" y="0"/>
                </a:lnTo>
                <a:close/>
              </a:path>
              <a:path w="56514" h="56515">
                <a:moveTo>
                  <a:pt x="41684" y="3968"/>
                </a:moveTo>
                <a:lnTo>
                  <a:pt x="28145" y="3968"/>
                </a:lnTo>
                <a:lnTo>
                  <a:pt x="37527" y="5870"/>
                </a:lnTo>
                <a:lnTo>
                  <a:pt x="45181" y="11052"/>
                </a:lnTo>
                <a:lnTo>
                  <a:pt x="50338" y="18722"/>
                </a:lnTo>
                <a:lnTo>
                  <a:pt x="52228" y="28093"/>
                </a:lnTo>
                <a:lnTo>
                  <a:pt x="50338" y="37457"/>
                </a:lnTo>
                <a:lnTo>
                  <a:pt x="45181" y="45113"/>
                </a:lnTo>
                <a:lnTo>
                  <a:pt x="37527" y="50280"/>
                </a:lnTo>
                <a:lnTo>
                  <a:pt x="28145" y="52176"/>
                </a:lnTo>
                <a:lnTo>
                  <a:pt x="41803" y="52176"/>
                </a:lnTo>
                <a:lnTo>
                  <a:pt x="48005" y="47985"/>
                </a:lnTo>
                <a:lnTo>
                  <a:pt x="54036" y="39037"/>
                </a:lnTo>
                <a:lnTo>
                  <a:pt x="56249" y="28093"/>
                </a:lnTo>
                <a:lnTo>
                  <a:pt x="54036" y="17157"/>
                </a:lnTo>
                <a:lnTo>
                  <a:pt x="48005" y="8227"/>
                </a:lnTo>
                <a:lnTo>
                  <a:pt x="41684" y="3968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 sz="1092"/>
          </a:p>
        </p:txBody>
      </p:sp>
      <p:sp>
        <p:nvSpPr>
          <p:cNvPr id="8198" name="object 7">
            <a:extLst>
              <a:ext uri="{FF2B5EF4-FFF2-40B4-BE49-F238E27FC236}">
                <a16:creationId xmlns="" xmlns:a16="http://schemas.microsoft.com/office/drawing/2014/main" id="{575EA58F-1388-454E-931E-848D68EC3A63}"/>
              </a:ext>
            </a:extLst>
          </p:cNvPr>
          <p:cNvSpPr>
            <a:spLocks/>
          </p:cNvSpPr>
          <p:nvPr/>
        </p:nvSpPr>
        <p:spPr bwMode="auto">
          <a:xfrm>
            <a:off x="1891095" y="452451"/>
            <a:ext cx="15403" cy="19253"/>
          </a:xfrm>
          <a:custGeom>
            <a:avLst/>
            <a:gdLst>
              <a:gd name="T0" fmla="*/ 11999 w 25400"/>
              <a:gd name="T1" fmla="*/ 0 h 31750"/>
              <a:gd name="T2" fmla="*/ 0 w 25400"/>
              <a:gd name="T3" fmla="*/ 0 h 31750"/>
              <a:gd name="T4" fmla="*/ 0 w 25400"/>
              <a:gd name="T5" fmla="*/ 31423 h 31750"/>
              <a:gd name="T6" fmla="*/ 5675 w 25400"/>
              <a:gd name="T7" fmla="*/ 31423 h 31750"/>
              <a:gd name="T8" fmla="*/ 5675 w 25400"/>
              <a:gd name="T9" fmla="*/ 18292 h 31750"/>
              <a:gd name="T10" fmla="*/ 16472 w 25400"/>
              <a:gd name="T11" fmla="*/ 18292 h 31750"/>
              <a:gd name="T12" fmla="*/ 15633 w 25400"/>
              <a:gd name="T13" fmla="*/ 17570 h 31750"/>
              <a:gd name="T14" fmla="*/ 21266 w 25400"/>
              <a:gd name="T15" fmla="*/ 14669 h 31750"/>
              <a:gd name="T16" fmla="*/ 21701 w 25400"/>
              <a:gd name="T17" fmla="*/ 13277 h 31750"/>
              <a:gd name="T18" fmla="*/ 5675 w 25400"/>
              <a:gd name="T19" fmla="*/ 13277 h 31750"/>
              <a:gd name="T20" fmla="*/ 5675 w 25400"/>
              <a:gd name="T21" fmla="*/ 5329 h 31750"/>
              <a:gd name="T22" fmla="*/ 22239 w 25400"/>
              <a:gd name="T23" fmla="*/ 5329 h 31750"/>
              <a:gd name="T24" fmla="*/ 21884 w 25400"/>
              <a:gd name="T25" fmla="*/ 3863 h 31750"/>
              <a:gd name="T26" fmla="*/ 18564 w 25400"/>
              <a:gd name="T27" fmla="*/ 848 h 31750"/>
              <a:gd name="T28" fmla="*/ 11999 w 25400"/>
              <a:gd name="T29" fmla="*/ 0 h 31750"/>
              <a:gd name="T30" fmla="*/ 16472 w 25400"/>
              <a:gd name="T31" fmla="*/ 18292 h 31750"/>
              <a:gd name="T32" fmla="*/ 6837 w 25400"/>
              <a:gd name="T33" fmla="*/ 18292 h 31750"/>
              <a:gd name="T34" fmla="*/ 9727 w 25400"/>
              <a:gd name="T35" fmla="*/ 18680 h 31750"/>
              <a:gd name="T36" fmla="*/ 11465 w 25400"/>
              <a:gd name="T37" fmla="*/ 19999 h 31750"/>
              <a:gd name="T38" fmla="*/ 14470 w 25400"/>
              <a:gd name="T39" fmla="*/ 24596 h 31750"/>
              <a:gd name="T40" fmla="*/ 18564 w 25400"/>
              <a:gd name="T41" fmla="*/ 31423 h 31750"/>
              <a:gd name="T42" fmla="*/ 25402 w 25400"/>
              <a:gd name="T43" fmla="*/ 31423 h 31750"/>
              <a:gd name="T44" fmla="*/ 21967 w 25400"/>
              <a:gd name="T45" fmla="*/ 25318 h 31750"/>
              <a:gd name="T46" fmla="*/ 18721 w 25400"/>
              <a:gd name="T47" fmla="*/ 20229 h 31750"/>
              <a:gd name="T48" fmla="*/ 16472 w 25400"/>
              <a:gd name="T49" fmla="*/ 18292 h 31750"/>
              <a:gd name="T50" fmla="*/ 22239 w 25400"/>
              <a:gd name="T51" fmla="*/ 5329 h 31750"/>
              <a:gd name="T52" fmla="*/ 10156 w 25400"/>
              <a:gd name="T53" fmla="*/ 5329 h 31750"/>
              <a:gd name="T54" fmla="*/ 14324 w 25400"/>
              <a:gd name="T55" fmla="*/ 5444 h 31750"/>
              <a:gd name="T56" fmla="*/ 16449 w 25400"/>
              <a:gd name="T57" fmla="*/ 6638 h 31750"/>
              <a:gd name="T58" fmla="*/ 17224 w 25400"/>
              <a:gd name="T59" fmla="*/ 9224 h 31750"/>
              <a:gd name="T60" fmla="*/ 16638 w 25400"/>
              <a:gd name="T61" fmla="*/ 11580 h 31750"/>
              <a:gd name="T62" fmla="*/ 15057 w 25400"/>
              <a:gd name="T63" fmla="*/ 12889 h 31750"/>
              <a:gd name="T64" fmla="*/ 9926 w 25400"/>
              <a:gd name="T65" fmla="*/ 13277 h 31750"/>
              <a:gd name="T66" fmla="*/ 21701 w 25400"/>
              <a:gd name="T67" fmla="*/ 13277 h 31750"/>
              <a:gd name="T68" fmla="*/ 23088 w 25400"/>
              <a:gd name="T69" fmla="*/ 8837 h 31750"/>
              <a:gd name="T70" fmla="*/ 22239 w 25400"/>
              <a:gd name="T71" fmla="*/ 5329 h 3175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5400" h="31750">
                <a:moveTo>
                  <a:pt x="11999" y="0"/>
                </a:moveTo>
                <a:lnTo>
                  <a:pt x="0" y="0"/>
                </a:lnTo>
                <a:lnTo>
                  <a:pt x="0" y="31423"/>
                </a:lnTo>
                <a:lnTo>
                  <a:pt x="5675" y="31423"/>
                </a:lnTo>
                <a:lnTo>
                  <a:pt x="5675" y="18292"/>
                </a:lnTo>
                <a:lnTo>
                  <a:pt x="16472" y="18292"/>
                </a:lnTo>
                <a:lnTo>
                  <a:pt x="15633" y="17570"/>
                </a:lnTo>
                <a:lnTo>
                  <a:pt x="21266" y="14669"/>
                </a:lnTo>
                <a:lnTo>
                  <a:pt x="21701" y="13277"/>
                </a:lnTo>
                <a:lnTo>
                  <a:pt x="5675" y="13277"/>
                </a:lnTo>
                <a:lnTo>
                  <a:pt x="5675" y="5329"/>
                </a:lnTo>
                <a:lnTo>
                  <a:pt x="22239" y="5329"/>
                </a:lnTo>
                <a:lnTo>
                  <a:pt x="21884" y="3863"/>
                </a:lnTo>
                <a:lnTo>
                  <a:pt x="18564" y="848"/>
                </a:lnTo>
                <a:lnTo>
                  <a:pt x="11999" y="0"/>
                </a:lnTo>
                <a:close/>
              </a:path>
              <a:path w="25400" h="31750">
                <a:moveTo>
                  <a:pt x="16472" y="18292"/>
                </a:moveTo>
                <a:lnTo>
                  <a:pt x="6837" y="18292"/>
                </a:lnTo>
                <a:lnTo>
                  <a:pt x="9727" y="18680"/>
                </a:lnTo>
                <a:lnTo>
                  <a:pt x="11465" y="19999"/>
                </a:lnTo>
                <a:lnTo>
                  <a:pt x="14470" y="24596"/>
                </a:lnTo>
                <a:lnTo>
                  <a:pt x="18564" y="31423"/>
                </a:lnTo>
                <a:lnTo>
                  <a:pt x="25402" y="31423"/>
                </a:lnTo>
                <a:lnTo>
                  <a:pt x="21967" y="25318"/>
                </a:lnTo>
                <a:lnTo>
                  <a:pt x="18721" y="20229"/>
                </a:lnTo>
                <a:lnTo>
                  <a:pt x="16472" y="18292"/>
                </a:lnTo>
                <a:close/>
              </a:path>
              <a:path w="25400" h="31750">
                <a:moveTo>
                  <a:pt x="22239" y="5329"/>
                </a:moveTo>
                <a:lnTo>
                  <a:pt x="10156" y="5329"/>
                </a:lnTo>
                <a:lnTo>
                  <a:pt x="14324" y="5444"/>
                </a:lnTo>
                <a:lnTo>
                  <a:pt x="16449" y="6638"/>
                </a:lnTo>
                <a:lnTo>
                  <a:pt x="17224" y="9224"/>
                </a:lnTo>
                <a:lnTo>
                  <a:pt x="16638" y="11580"/>
                </a:lnTo>
                <a:lnTo>
                  <a:pt x="15057" y="12889"/>
                </a:lnTo>
                <a:lnTo>
                  <a:pt x="9926" y="13277"/>
                </a:lnTo>
                <a:lnTo>
                  <a:pt x="21701" y="13277"/>
                </a:lnTo>
                <a:lnTo>
                  <a:pt x="23088" y="8837"/>
                </a:lnTo>
                <a:lnTo>
                  <a:pt x="22239" y="532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 sz="1092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F97E441F-5AA0-42A6-8806-41B9D8285100}"/>
              </a:ext>
            </a:extLst>
          </p:cNvPr>
          <p:cNvSpPr txBox="1"/>
          <p:nvPr/>
        </p:nvSpPr>
        <p:spPr>
          <a:xfrm>
            <a:off x="1105564" y="265695"/>
            <a:ext cx="1839646" cy="305451"/>
          </a:xfrm>
          <a:prstGeom prst="rect">
            <a:avLst/>
          </a:prstGeom>
        </p:spPr>
        <p:txBody>
          <a:bodyPr lIns="0" tIns="10397" rIns="0" bIns="0">
            <a:spAutoFit/>
          </a:bodyPr>
          <a:lstStyle/>
          <a:p>
            <a:pPr marL="7701">
              <a:lnSpc>
                <a:spcPts val="1082"/>
              </a:lnSpc>
              <a:spcBef>
                <a:spcPts val="82"/>
              </a:spcBef>
              <a:defRPr/>
            </a:pPr>
            <a:r>
              <a:rPr lang="en-IN" sz="970" b="1" spc="3" dirty="0">
                <a:solidFill>
                  <a:srgbClr val="231F20"/>
                </a:solidFill>
                <a:latin typeface="Helvetica-Bold"/>
                <a:cs typeface="Helvetica-Bold"/>
              </a:rPr>
              <a:t>RV Institute of</a:t>
            </a:r>
          </a:p>
          <a:p>
            <a:pPr marL="7701">
              <a:lnSpc>
                <a:spcPts val="1082"/>
              </a:lnSpc>
              <a:spcBef>
                <a:spcPts val="82"/>
              </a:spcBef>
              <a:defRPr/>
            </a:pPr>
            <a:r>
              <a:rPr lang="en-IN" sz="970" b="1" spc="3" dirty="0">
                <a:solidFill>
                  <a:srgbClr val="231F20"/>
                </a:solidFill>
                <a:latin typeface="Helvetica-Bold"/>
                <a:cs typeface="Helvetica-Bold"/>
              </a:rPr>
              <a:t>Management</a:t>
            </a:r>
          </a:p>
        </p:txBody>
      </p:sp>
      <p:sp>
        <p:nvSpPr>
          <p:cNvPr id="8201" name="Title 10">
            <a:extLst>
              <a:ext uri="{FF2B5EF4-FFF2-40B4-BE49-F238E27FC236}">
                <a16:creationId xmlns="" xmlns:a16="http://schemas.microsoft.com/office/drawing/2014/main" id="{97FA32EE-CC92-4880-9B06-8B5C6B746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7789" y="247404"/>
            <a:ext cx="2231449" cy="280134"/>
          </a:xfrm>
        </p:spPr>
        <p:txBody>
          <a:bodyPr>
            <a:noAutofit/>
          </a:bodyPr>
          <a:lstStyle/>
          <a:p>
            <a:pPr algn="r" eaLnBrk="1" hangingPunct="1"/>
            <a:r>
              <a:rPr lang="en-US" altLang="en-US" sz="1800" dirty="0">
                <a:latin typeface="Playfair Display" charset="0"/>
                <a:ea typeface="ＭＳ Ｐゴシック" panose="020B0600070205080204" pitchFamily="34" charset="-128"/>
              </a:rPr>
              <a:t>Go, change the world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EF9A172-63C0-42C9-A11E-A6042D818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DF4C-3E5E-431F-B462-FFBE496CCDFF}" type="datetime1">
              <a:rPr lang="en-IN" smtClean="0"/>
              <a:t>13/04/2023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ACC32AB-6EA9-47E1-AD32-A2E9C8116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IQAC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143E890-DE2E-4426-A4C4-A9E1CA41E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5EC6-655E-4D9B-B7D6-9B3D4DCE689E}" type="slidenum">
              <a:rPr lang="en-IN" smtClean="0"/>
              <a:t>3</a:t>
            </a:fld>
            <a:endParaRPr lang="en-IN"/>
          </a:p>
        </p:txBody>
      </p:sp>
      <p:sp>
        <p:nvSpPr>
          <p:cNvPr id="6" name="Rectangle 1">
            <a:extLst>
              <a:ext uri="{FF2B5EF4-FFF2-40B4-BE49-F238E27FC236}">
                <a16:creationId xmlns="" xmlns:a16="http://schemas.microsoft.com/office/drawing/2014/main" id="{119B11AB-7EF6-4AB2-8392-F10A523D5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571" y="657837"/>
            <a:ext cx="10679229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Reading and Approval of the minutes  along with the Action Taken Report  of the meeting held on 13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August 2022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brief the members about the seamless conduct of II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examinations for the first autonomous 2021-23 Batch and the results 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brief the members about the admissions for 2022-24 Batch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brief the members about the disbursement of scholarships to the qualified students of the first autonomous batch 2021-23 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brief the members about the statutory body meetings conducted during 2022-23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discuss about the Infrastructure enhancement in the Institution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discuss about the new quality initiatives adopted by the institute.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present the details regarding the institutional achievements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present the details regarding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programmes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events  organized in the Institute during the previous quarter and the way forward.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seek suggestions from the members regarding continuous quality improvement.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Any other issues with the permission of the chair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96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5223331-66E5-4382-A84D-81AF1ACA62D7}"/>
              </a:ext>
            </a:extLst>
          </p:cNvPr>
          <p:cNvSpPr/>
          <p:nvPr/>
        </p:nvSpPr>
        <p:spPr>
          <a:xfrm>
            <a:off x="428" y="13855"/>
            <a:ext cx="12191144" cy="6858000"/>
          </a:xfrm>
          <a:prstGeom prst="rect">
            <a:avLst/>
          </a:prstGeom>
          <a:solidFill>
            <a:schemeClr val="lt1">
              <a:alpha val="99000"/>
            </a:schemeClr>
          </a:solidFill>
          <a:ln w="76200">
            <a:solidFill>
              <a:srgbClr val="295E9D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92" b="0" i="0" u="none" strike="noStrike" kern="1200" cap="none" spc="0" normalizeH="0" baseline="0" noProof="0" dirty="0">
              <a:ln>
                <a:noFill/>
              </a:ln>
              <a:solidFill>
                <a:srgbClr val="295E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95" name="object 4">
            <a:extLst>
              <a:ext uri="{FF2B5EF4-FFF2-40B4-BE49-F238E27FC236}">
                <a16:creationId xmlns="" xmlns:a16="http://schemas.microsoft.com/office/drawing/2014/main" id="{DE37AA12-5E04-476A-B578-5E1B79677996}"/>
              </a:ext>
            </a:extLst>
          </p:cNvPr>
          <p:cNvSpPr>
            <a:spLocks/>
          </p:cNvSpPr>
          <p:nvPr/>
        </p:nvSpPr>
        <p:spPr bwMode="auto">
          <a:xfrm>
            <a:off x="611718" y="722959"/>
            <a:ext cx="11235221" cy="0"/>
          </a:xfrm>
          <a:custGeom>
            <a:avLst/>
            <a:gdLst>
              <a:gd name="T0" fmla="*/ 0 w 18527395"/>
              <a:gd name="T1" fmla="*/ 18531297 w 1852739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527395">
                <a:moveTo>
                  <a:pt x="0" y="0"/>
                </a:moveTo>
                <a:lnTo>
                  <a:pt x="18526859" y="0"/>
                </a:lnTo>
              </a:path>
            </a:pathLst>
          </a:custGeom>
          <a:noFill/>
          <a:ln w="15706">
            <a:solidFill>
              <a:srgbClr val="295E9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96" name="object 5">
            <a:extLst>
              <a:ext uri="{FF2B5EF4-FFF2-40B4-BE49-F238E27FC236}">
                <a16:creationId xmlns="" xmlns:a16="http://schemas.microsoft.com/office/drawing/2014/main" id="{7372203B-4F55-4D5D-BCEC-55AE48BA1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793" y="182906"/>
            <a:ext cx="429347" cy="43031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197" name="object 6">
            <a:extLst>
              <a:ext uri="{FF2B5EF4-FFF2-40B4-BE49-F238E27FC236}">
                <a16:creationId xmlns="" xmlns:a16="http://schemas.microsoft.com/office/drawing/2014/main" id="{56261674-76E1-40B6-9C2E-5105C16B4132}"/>
              </a:ext>
            </a:extLst>
          </p:cNvPr>
          <p:cNvSpPr>
            <a:spLocks/>
          </p:cNvSpPr>
          <p:nvPr/>
        </p:nvSpPr>
        <p:spPr bwMode="auto">
          <a:xfrm>
            <a:off x="1881468" y="439936"/>
            <a:ext cx="34656" cy="34656"/>
          </a:xfrm>
          <a:custGeom>
            <a:avLst/>
            <a:gdLst>
              <a:gd name="T0" fmla="*/ 32918 w 56514"/>
              <a:gd name="T1" fmla="*/ 0 h 56515"/>
              <a:gd name="T2" fmla="*/ 20119 w 56514"/>
              <a:gd name="T3" fmla="*/ 2581 h 56515"/>
              <a:gd name="T4" fmla="*/ 9652 w 56514"/>
              <a:gd name="T5" fmla="*/ 9621 h 56515"/>
              <a:gd name="T6" fmla="*/ 2591 w 56514"/>
              <a:gd name="T7" fmla="*/ 20062 h 56515"/>
              <a:gd name="T8" fmla="*/ 0 w 56514"/>
              <a:gd name="T9" fmla="*/ 32850 h 56515"/>
              <a:gd name="T10" fmla="*/ 2591 w 56514"/>
              <a:gd name="T11" fmla="*/ 45649 h 56515"/>
              <a:gd name="T12" fmla="*/ 9652 w 56514"/>
              <a:gd name="T13" fmla="*/ 56111 h 56515"/>
              <a:gd name="T14" fmla="*/ 20119 w 56514"/>
              <a:gd name="T15" fmla="*/ 63171 h 56515"/>
              <a:gd name="T16" fmla="*/ 32918 w 56514"/>
              <a:gd name="T17" fmla="*/ 65763 h 56515"/>
              <a:gd name="T18" fmla="*/ 45699 w 56514"/>
              <a:gd name="T19" fmla="*/ 63171 h 56515"/>
              <a:gd name="T20" fmla="*/ 48894 w 56514"/>
              <a:gd name="T21" fmla="*/ 61010 h 56515"/>
              <a:gd name="T22" fmla="*/ 32918 w 56514"/>
              <a:gd name="T23" fmla="*/ 61010 h 56515"/>
              <a:gd name="T24" fmla="*/ 21946 w 56514"/>
              <a:gd name="T25" fmla="*/ 58794 h 56515"/>
              <a:gd name="T26" fmla="*/ 12993 w 56514"/>
              <a:gd name="T27" fmla="*/ 52752 h 56515"/>
              <a:gd name="T28" fmla="*/ 6962 w 56514"/>
              <a:gd name="T29" fmla="*/ 43799 h 56515"/>
              <a:gd name="T30" fmla="*/ 4751 w 56514"/>
              <a:gd name="T31" fmla="*/ 32850 h 56515"/>
              <a:gd name="T32" fmla="*/ 6962 w 56514"/>
              <a:gd name="T33" fmla="*/ 21892 h 56515"/>
              <a:gd name="T34" fmla="*/ 12993 w 56514"/>
              <a:gd name="T35" fmla="*/ 12923 h 56515"/>
              <a:gd name="T36" fmla="*/ 21946 w 56514"/>
              <a:gd name="T37" fmla="*/ 6864 h 56515"/>
              <a:gd name="T38" fmla="*/ 32918 w 56514"/>
              <a:gd name="T39" fmla="*/ 4641 h 56515"/>
              <a:gd name="T40" fmla="*/ 48756 w 56514"/>
              <a:gd name="T41" fmla="*/ 4641 h 56515"/>
              <a:gd name="T42" fmla="*/ 45699 w 56514"/>
              <a:gd name="T43" fmla="*/ 2581 h 56515"/>
              <a:gd name="T44" fmla="*/ 32918 w 56514"/>
              <a:gd name="T45" fmla="*/ 0 h 56515"/>
              <a:gd name="T46" fmla="*/ 48756 w 56514"/>
              <a:gd name="T47" fmla="*/ 4641 h 56515"/>
              <a:gd name="T48" fmla="*/ 32918 w 56514"/>
              <a:gd name="T49" fmla="*/ 4641 h 56515"/>
              <a:gd name="T50" fmla="*/ 43893 w 56514"/>
              <a:gd name="T51" fmla="*/ 6864 h 56515"/>
              <a:gd name="T52" fmla="*/ 52845 w 56514"/>
              <a:gd name="T53" fmla="*/ 12923 h 56515"/>
              <a:gd name="T54" fmla="*/ 58877 w 56514"/>
              <a:gd name="T55" fmla="*/ 21892 h 56515"/>
              <a:gd name="T56" fmla="*/ 61088 w 56514"/>
              <a:gd name="T57" fmla="*/ 32850 h 56515"/>
              <a:gd name="T58" fmla="*/ 58877 w 56514"/>
              <a:gd name="T59" fmla="*/ 43799 h 56515"/>
              <a:gd name="T60" fmla="*/ 52845 w 56514"/>
              <a:gd name="T61" fmla="*/ 52752 h 56515"/>
              <a:gd name="T62" fmla="*/ 43893 w 56514"/>
              <a:gd name="T63" fmla="*/ 58794 h 56515"/>
              <a:gd name="T64" fmla="*/ 32918 w 56514"/>
              <a:gd name="T65" fmla="*/ 61010 h 56515"/>
              <a:gd name="T66" fmla="*/ 48894 w 56514"/>
              <a:gd name="T67" fmla="*/ 61010 h 56515"/>
              <a:gd name="T68" fmla="*/ 56146 w 56514"/>
              <a:gd name="T69" fmla="*/ 56111 h 56515"/>
              <a:gd name="T70" fmla="*/ 63202 w 56514"/>
              <a:gd name="T71" fmla="*/ 45649 h 56515"/>
              <a:gd name="T72" fmla="*/ 65789 w 56514"/>
              <a:gd name="T73" fmla="*/ 32850 h 56515"/>
              <a:gd name="T74" fmla="*/ 63202 w 56514"/>
              <a:gd name="T75" fmla="*/ 20062 h 56515"/>
              <a:gd name="T76" fmla="*/ 56146 w 56514"/>
              <a:gd name="T77" fmla="*/ 9621 h 56515"/>
              <a:gd name="T78" fmla="*/ 48756 w 56514"/>
              <a:gd name="T79" fmla="*/ 4641 h 5651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6514" h="56515">
                <a:moveTo>
                  <a:pt x="28145" y="0"/>
                </a:moveTo>
                <a:lnTo>
                  <a:pt x="17201" y="2207"/>
                </a:lnTo>
                <a:lnTo>
                  <a:pt x="8253" y="8227"/>
                </a:lnTo>
                <a:lnTo>
                  <a:pt x="2215" y="17157"/>
                </a:lnTo>
                <a:lnTo>
                  <a:pt x="0" y="28093"/>
                </a:lnTo>
                <a:lnTo>
                  <a:pt x="2215" y="39037"/>
                </a:lnTo>
                <a:lnTo>
                  <a:pt x="8253" y="47985"/>
                </a:lnTo>
                <a:lnTo>
                  <a:pt x="17201" y="54023"/>
                </a:lnTo>
                <a:lnTo>
                  <a:pt x="28145" y="56239"/>
                </a:lnTo>
                <a:lnTo>
                  <a:pt x="39070" y="54023"/>
                </a:lnTo>
                <a:lnTo>
                  <a:pt x="41803" y="52176"/>
                </a:lnTo>
                <a:lnTo>
                  <a:pt x="28145" y="52176"/>
                </a:lnTo>
                <a:lnTo>
                  <a:pt x="18763" y="50280"/>
                </a:lnTo>
                <a:lnTo>
                  <a:pt x="11109" y="45113"/>
                </a:lnTo>
                <a:lnTo>
                  <a:pt x="5952" y="37457"/>
                </a:lnTo>
                <a:lnTo>
                  <a:pt x="4062" y="28093"/>
                </a:lnTo>
                <a:lnTo>
                  <a:pt x="5952" y="18722"/>
                </a:lnTo>
                <a:lnTo>
                  <a:pt x="11109" y="11052"/>
                </a:lnTo>
                <a:lnTo>
                  <a:pt x="18763" y="5870"/>
                </a:lnTo>
                <a:lnTo>
                  <a:pt x="28145" y="3968"/>
                </a:lnTo>
                <a:lnTo>
                  <a:pt x="41684" y="3968"/>
                </a:lnTo>
                <a:lnTo>
                  <a:pt x="39070" y="2207"/>
                </a:lnTo>
                <a:lnTo>
                  <a:pt x="28145" y="0"/>
                </a:lnTo>
                <a:close/>
              </a:path>
              <a:path w="56514" h="56515">
                <a:moveTo>
                  <a:pt x="41684" y="3968"/>
                </a:moveTo>
                <a:lnTo>
                  <a:pt x="28145" y="3968"/>
                </a:lnTo>
                <a:lnTo>
                  <a:pt x="37527" y="5870"/>
                </a:lnTo>
                <a:lnTo>
                  <a:pt x="45181" y="11052"/>
                </a:lnTo>
                <a:lnTo>
                  <a:pt x="50338" y="18722"/>
                </a:lnTo>
                <a:lnTo>
                  <a:pt x="52228" y="28093"/>
                </a:lnTo>
                <a:lnTo>
                  <a:pt x="50338" y="37457"/>
                </a:lnTo>
                <a:lnTo>
                  <a:pt x="45181" y="45113"/>
                </a:lnTo>
                <a:lnTo>
                  <a:pt x="37527" y="50280"/>
                </a:lnTo>
                <a:lnTo>
                  <a:pt x="28145" y="52176"/>
                </a:lnTo>
                <a:lnTo>
                  <a:pt x="41803" y="52176"/>
                </a:lnTo>
                <a:lnTo>
                  <a:pt x="48005" y="47985"/>
                </a:lnTo>
                <a:lnTo>
                  <a:pt x="54036" y="39037"/>
                </a:lnTo>
                <a:lnTo>
                  <a:pt x="56249" y="28093"/>
                </a:lnTo>
                <a:lnTo>
                  <a:pt x="54036" y="17157"/>
                </a:lnTo>
                <a:lnTo>
                  <a:pt x="48005" y="8227"/>
                </a:lnTo>
                <a:lnTo>
                  <a:pt x="41684" y="3968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98" name="object 7">
            <a:extLst>
              <a:ext uri="{FF2B5EF4-FFF2-40B4-BE49-F238E27FC236}">
                <a16:creationId xmlns="" xmlns:a16="http://schemas.microsoft.com/office/drawing/2014/main" id="{575EA58F-1388-454E-931E-848D68EC3A63}"/>
              </a:ext>
            </a:extLst>
          </p:cNvPr>
          <p:cNvSpPr>
            <a:spLocks/>
          </p:cNvSpPr>
          <p:nvPr/>
        </p:nvSpPr>
        <p:spPr bwMode="auto">
          <a:xfrm>
            <a:off x="1891095" y="452451"/>
            <a:ext cx="15403" cy="19253"/>
          </a:xfrm>
          <a:custGeom>
            <a:avLst/>
            <a:gdLst>
              <a:gd name="T0" fmla="*/ 11999 w 25400"/>
              <a:gd name="T1" fmla="*/ 0 h 31750"/>
              <a:gd name="T2" fmla="*/ 0 w 25400"/>
              <a:gd name="T3" fmla="*/ 0 h 31750"/>
              <a:gd name="T4" fmla="*/ 0 w 25400"/>
              <a:gd name="T5" fmla="*/ 31423 h 31750"/>
              <a:gd name="T6" fmla="*/ 5675 w 25400"/>
              <a:gd name="T7" fmla="*/ 31423 h 31750"/>
              <a:gd name="T8" fmla="*/ 5675 w 25400"/>
              <a:gd name="T9" fmla="*/ 18292 h 31750"/>
              <a:gd name="T10" fmla="*/ 16472 w 25400"/>
              <a:gd name="T11" fmla="*/ 18292 h 31750"/>
              <a:gd name="T12" fmla="*/ 15633 w 25400"/>
              <a:gd name="T13" fmla="*/ 17570 h 31750"/>
              <a:gd name="T14" fmla="*/ 21266 w 25400"/>
              <a:gd name="T15" fmla="*/ 14669 h 31750"/>
              <a:gd name="T16" fmla="*/ 21701 w 25400"/>
              <a:gd name="T17" fmla="*/ 13277 h 31750"/>
              <a:gd name="T18" fmla="*/ 5675 w 25400"/>
              <a:gd name="T19" fmla="*/ 13277 h 31750"/>
              <a:gd name="T20" fmla="*/ 5675 w 25400"/>
              <a:gd name="T21" fmla="*/ 5329 h 31750"/>
              <a:gd name="T22" fmla="*/ 22239 w 25400"/>
              <a:gd name="T23" fmla="*/ 5329 h 31750"/>
              <a:gd name="T24" fmla="*/ 21884 w 25400"/>
              <a:gd name="T25" fmla="*/ 3863 h 31750"/>
              <a:gd name="T26" fmla="*/ 18564 w 25400"/>
              <a:gd name="T27" fmla="*/ 848 h 31750"/>
              <a:gd name="T28" fmla="*/ 11999 w 25400"/>
              <a:gd name="T29" fmla="*/ 0 h 31750"/>
              <a:gd name="T30" fmla="*/ 16472 w 25400"/>
              <a:gd name="T31" fmla="*/ 18292 h 31750"/>
              <a:gd name="T32" fmla="*/ 6837 w 25400"/>
              <a:gd name="T33" fmla="*/ 18292 h 31750"/>
              <a:gd name="T34" fmla="*/ 9727 w 25400"/>
              <a:gd name="T35" fmla="*/ 18680 h 31750"/>
              <a:gd name="T36" fmla="*/ 11465 w 25400"/>
              <a:gd name="T37" fmla="*/ 19999 h 31750"/>
              <a:gd name="T38" fmla="*/ 14470 w 25400"/>
              <a:gd name="T39" fmla="*/ 24596 h 31750"/>
              <a:gd name="T40" fmla="*/ 18564 w 25400"/>
              <a:gd name="T41" fmla="*/ 31423 h 31750"/>
              <a:gd name="T42" fmla="*/ 25402 w 25400"/>
              <a:gd name="T43" fmla="*/ 31423 h 31750"/>
              <a:gd name="T44" fmla="*/ 21967 w 25400"/>
              <a:gd name="T45" fmla="*/ 25318 h 31750"/>
              <a:gd name="T46" fmla="*/ 18721 w 25400"/>
              <a:gd name="T47" fmla="*/ 20229 h 31750"/>
              <a:gd name="T48" fmla="*/ 16472 w 25400"/>
              <a:gd name="T49" fmla="*/ 18292 h 31750"/>
              <a:gd name="T50" fmla="*/ 22239 w 25400"/>
              <a:gd name="T51" fmla="*/ 5329 h 31750"/>
              <a:gd name="T52" fmla="*/ 10156 w 25400"/>
              <a:gd name="T53" fmla="*/ 5329 h 31750"/>
              <a:gd name="T54" fmla="*/ 14324 w 25400"/>
              <a:gd name="T55" fmla="*/ 5444 h 31750"/>
              <a:gd name="T56" fmla="*/ 16449 w 25400"/>
              <a:gd name="T57" fmla="*/ 6638 h 31750"/>
              <a:gd name="T58" fmla="*/ 17224 w 25400"/>
              <a:gd name="T59" fmla="*/ 9224 h 31750"/>
              <a:gd name="T60" fmla="*/ 16638 w 25400"/>
              <a:gd name="T61" fmla="*/ 11580 h 31750"/>
              <a:gd name="T62" fmla="*/ 15057 w 25400"/>
              <a:gd name="T63" fmla="*/ 12889 h 31750"/>
              <a:gd name="T64" fmla="*/ 9926 w 25400"/>
              <a:gd name="T65" fmla="*/ 13277 h 31750"/>
              <a:gd name="T66" fmla="*/ 21701 w 25400"/>
              <a:gd name="T67" fmla="*/ 13277 h 31750"/>
              <a:gd name="T68" fmla="*/ 23088 w 25400"/>
              <a:gd name="T69" fmla="*/ 8837 h 31750"/>
              <a:gd name="T70" fmla="*/ 22239 w 25400"/>
              <a:gd name="T71" fmla="*/ 5329 h 3175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5400" h="31750">
                <a:moveTo>
                  <a:pt x="11999" y="0"/>
                </a:moveTo>
                <a:lnTo>
                  <a:pt x="0" y="0"/>
                </a:lnTo>
                <a:lnTo>
                  <a:pt x="0" y="31423"/>
                </a:lnTo>
                <a:lnTo>
                  <a:pt x="5675" y="31423"/>
                </a:lnTo>
                <a:lnTo>
                  <a:pt x="5675" y="18292"/>
                </a:lnTo>
                <a:lnTo>
                  <a:pt x="16472" y="18292"/>
                </a:lnTo>
                <a:lnTo>
                  <a:pt x="15633" y="17570"/>
                </a:lnTo>
                <a:lnTo>
                  <a:pt x="21266" y="14669"/>
                </a:lnTo>
                <a:lnTo>
                  <a:pt x="21701" y="13277"/>
                </a:lnTo>
                <a:lnTo>
                  <a:pt x="5675" y="13277"/>
                </a:lnTo>
                <a:lnTo>
                  <a:pt x="5675" y="5329"/>
                </a:lnTo>
                <a:lnTo>
                  <a:pt x="22239" y="5329"/>
                </a:lnTo>
                <a:lnTo>
                  <a:pt x="21884" y="3863"/>
                </a:lnTo>
                <a:lnTo>
                  <a:pt x="18564" y="848"/>
                </a:lnTo>
                <a:lnTo>
                  <a:pt x="11999" y="0"/>
                </a:lnTo>
                <a:close/>
              </a:path>
              <a:path w="25400" h="31750">
                <a:moveTo>
                  <a:pt x="16472" y="18292"/>
                </a:moveTo>
                <a:lnTo>
                  <a:pt x="6837" y="18292"/>
                </a:lnTo>
                <a:lnTo>
                  <a:pt x="9727" y="18680"/>
                </a:lnTo>
                <a:lnTo>
                  <a:pt x="11465" y="19999"/>
                </a:lnTo>
                <a:lnTo>
                  <a:pt x="14470" y="24596"/>
                </a:lnTo>
                <a:lnTo>
                  <a:pt x="18564" y="31423"/>
                </a:lnTo>
                <a:lnTo>
                  <a:pt x="25402" y="31423"/>
                </a:lnTo>
                <a:lnTo>
                  <a:pt x="21967" y="25318"/>
                </a:lnTo>
                <a:lnTo>
                  <a:pt x="18721" y="20229"/>
                </a:lnTo>
                <a:lnTo>
                  <a:pt x="16472" y="18292"/>
                </a:lnTo>
                <a:close/>
              </a:path>
              <a:path w="25400" h="31750">
                <a:moveTo>
                  <a:pt x="22239" y="5329"/>
                </a:moveTo>
                <a:lnTo>
                  <a:pt x="10156" y="5329"/>
                </a:lnTo>
                <a:lnTo>
                  <a:pt x="14324" y="5444"/>
                </a:lnTo>
                <a:lnTo>
                  <a:pt x="16449" y="6638"/>
                </a:lnTo>
                <a:lnTo>
                  <a:pt x="17224" y="9224"/>
                </a:lnTo>
                <a:lnTo>
                  <a:pt x="16638" y="11580"/>
                </a:lnTo>
                <a:lnTo>
                  <a:pt x="15057" y="12889"/>
                </a:lnTo>
                <a:lnTo>
                  <a:pt x="9926" y="13277"/>
                </a:lnTo>
                <a:lnTo>
                  <a:pt x="21701" y="13277"/>
                </a:lnTo>
                <a:lnTo>
                  <a:pt x="23088" y="8837"/>
                </a:lnTo>
                <a:lnTo>
                  <a:pt x="22239" y="532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F97E441F-5AA0-42A6-8806-41B9D8285100}"/>
              </a:ext>
            </a:extLst>
          </p:cNvPr>
          <p:cNvSpPr txBox="1"/>
          <p:nvPr/>
        </p:nvSpPr>
        <p:spPr>
          <a:xfrm>
            <a:off x="1105564" y="265695"/>
            <a:ext cx="1839646" cy="305451"/>
          </a:xfrm>
          <a:prstGeom prst="rect">
            <a:avLst/>
          </a:prstGeom>
        </p:spPr>
        <p:txBody>
          <a:bodyPr lIns="0" tIns="10397" rIns="0" bIns="0">
            <a:spAutoFit/>
          </a:bodyPr>
          <a:lstStyle/>
          <a:p>
            <a:pPr marL="7701" marR="0" lvl="0" indent="0" algn="l" defTabSz="914400" rtl="0" eaLnBrk="1" fontAlgn="auto" latinLnBrk="0" hangingPunct="1">
              <a:lnSpc>
                <a:spcPts val="1082"/>
              </a:lnSpc>
              <a:spcBef>
                <a:spcPts val="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970" b="1" i="0" u="none" strike="noStrike" kern="1200" cap="none" spc="3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Helvetica-Bold"/>
                <a:ea typeface="+mn-ea"/>
                <a:cs typeface="Helvetica-Bold"/>
              </a:rPr>
              <a:t>RV Institute of</a:t>
            </a:r>
          </a:p>
          <a:p>
            <a:pPr marL="7701" marR="0" lvl="0" indent="0" algn="l" defTabSz="914400" rtl="0" eaLnBrk="1" fontAlgn="auto" latinLnBrk="0" hangingPunct="1">
              <a:lnSpc>
                <a:spcPts val="1082"/>
              </a:lnSpc>
              <a:spcBef>
                <a:spcPts val="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970" b="1" i="0" u="none" strike="noStrike" kern="1200" cap="none" spc="3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Helvetica-Bold"/>
                <a:ea typeface="+mn-ea"/>
                <a:cs typeface="Helvetica-Bold"/>
              </a:rPr>
              <a:t>Management</a:t>
            </a:r>
          </a:p>
        </p:txBody>
      </p:sp>
      <p:sp>
        <p:nvSpPr>
          <p:cNvPr id="8200" name="object 9">
            <a:extLst>
              <a:ext uri="{FF2B5EF4-FFF2-40B4-BE49-F238E27FC236}">
                <a16:creationId xmlns="" xmlns:a16="http://schemas.microsoft.com/office/drawing/2014/main" id="{111FA5A0-78D8-4B46-BB9D-25F1F4667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82906"/>
            <a:ext cx="11235220" cy="4290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316" rIns="0" bIns="0">
            <a:spAutoFit/>
          </a:bodyPr>
          <a:lstStyle>
            <a:lvl1pPr marL="127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57150" marR="0" lvl="0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Programmes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 (FDP/MDP/Symposium/Workshops/CEP/Certificate courses) organized </a:t>
            </a: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>
                <a:tab pos="6483350" algn="l"/>
              </a:tabLst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>
                <a:tab pos="6483350" algn="l"/>
              </a:tabLst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295E9D"/>
              </a:solidFill>
              <a:effectLst/>
              <a:uLnTx/>
              <a:uFillTx/>
              <a:latin typeface="Playfair Display" charset="0"/>
              <a:ea typeface="ＭＳ Ｐゴシック" panose="020B0600070205080204" pitchFamily="34" charset="-128"/>
              <a:cs typeface="+mn-cs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>
                <a:tab pos="6483350" algn="l"/>
              </a:tabLst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295E9D"/>
              </a:solidFill>
              <a:effectLst/>
              <a:uLnTx/>
              <a:uFillTx/>
              <a:latin typeface="Playfair Display" charset="0"/>
              <a:ea typeface="ＭＳ Ｐゴシック" panose="020B0600070205080204" pitchFamily="34" charset="-128"/>
              <a:cs typeface="+mn-cs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>
                <a:tab pos="6483350" algn="l"/>
              </a:tabLst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295E9D"/>
              </a:solidFill>
              <a:effectLst/>
              <a:uLnTx/>
              <a:uFillTx/>
              <a:latin typeface="Playfair Display" charset="0"/>
              <a:ea typeface="ＭＳ Ｐゴシック" panose="020B0600070205080204" pitchFamily="34" charset="-128"/>
              <a:cs typeface="+mn-cs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>
                <a:tab pos="6483350" algn="l"/>
              </a:tabLst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295E9D"/>
              </a:solidFill>
              <a:effectLst/>
              <a:uLnTx/>
              <a:uFillTx/>
              <a:latin typeface="Playfair Display" charset="0"/>
              <a:ea typeface="ＭＳ Ｐゴシック" panose="020B0600070205080204" pitchFamily="34" charset="-128"/>
              <a:cs typeface="+mn-cs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>
                <a:tab pos="6483350" algn="l"/>
              </a:tabLst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295E9D"/>
              </a:solidFill>
              <a:effectLst/>
              <a:uLnTx/>
              <a:uFillTx/>
              <a:latin typeface="Playfair Display" charset="0"/>
              <a:ea typeface="ＭＳ Ｐゴシック" panose="020B0600070205080204" pitchFamily="34" charset="-128"/>
              <a:cs typeface="+mn-cs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>
                <a:tab pos="6483350" algn="l"/>
              </a:tabLst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295E9D"/>
              </a:solidFill>
              <a:effectLst/>
              <a:uLnTx/>
              <a:uFillTx/>
              <a:latin typeface="Playfair Display" charset="0"/>
              <a:ea typeface="ＭＳ Ｐゴシック" panose="020B0600070205080204" pitchFamily="34" charset="-128"/>
              <a:cs typeface="+mn-cs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>
                <a:tab pos="6483350" algn="l"/>
              </a:tabLst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295E9D"/>
              </a:solidFill>
              <a:effectLst/>
              <a:uLnTx/>
              <a:uFillTx/>
              <a:latin typeface="Playfair Display" charset="0"/>
              <a:ea typeface="ＭＳ Ｐゴシック" panose="020B0600070205080204" pitchFamily="34" charset="-128"/>
              <a:cs typeface="+mn-cs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>
                <a:tab pos="6483350" algn="l"/>
              </a:tabLst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295E9D"/>
              </a:solidFill>
              <a:effectLst/>
              <a:uLnTx/>
              <a:uFillTx/>
              <a:latin typeface="Playfair Display" charset="0"/>
              <a:ea typeface="ＭＳ Ｐゴシック" panose="020B0600070205080204" pitchFamily="34" charset="-128"/>
              <a:cs typeface="+mn-cs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>
                <a:tab pos="6483350" algn="l"/>
              </a:tabLst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295E9D"/>
              </a:solidFill>
              <a:effectLst/>
              <a:uLnTx/>
              <a:uFillTx/>
              <a:latin typeface="Playfair Display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201" name="Title 10">
            <a:extLst>
              <a:ext uri="{FF2B5EF4-FFF2-40B4-BE49-F238E27FC236}">
                <a16:creationId xmlns="" xmlns:a16="http://schemas.microsoft.com/office/drawing/2014/main" id="{97FA32EE-CC92-4880-9B06-8B5C6B746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7789" y="247404"/>
            <a:ext cx="2231449" cy="280134"/>
          </a:xfrm>
        </p:spPr>
        <p:txBody>
          <a:bodyPr>
            <a:noAutofit/>
          </a:bodyPr>
          <a:lstStyle/>
          <a:p>
            <a:pPr algn="r" eaLnBrk="1" hangingPunct="1"/>
            <a:r>
              <a:rPr lang="en-US" altLang="en-US" sz="1800" dirty="0">
                <a:latin typeface="Playfair Display" charset="0"/>
                <a:ea typeface="ＭＳ Ｐゴシック" panose="020B0600070205080204" pitchFamily="34" charset="-128"/>
              </a:rPr>
              <a:t>Go, change the world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EF9A172-63C0-42C9-A11E-A6042D818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51F74F-D88F-42C2-A5E8-7EE9838ED6E1}" type="datetime1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13/04/2023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ACC32AB-6EA9-47E1-AD32-A2E9C8116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IQAC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143E890-DE2E-4426-A4C4-A9E1CA41E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A5EC6-655E-4D9B-B7D6-9B3D4DCE689E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421696"/>
              </p:ext>
            </p:extLst>
          </p:nvPr>
        </p:nvGraphicFramePr>
        <p:xfrm>
          <a:off x="489872" y="1191785"/>
          <a:ext cx="11229445" cy="44744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4037">
                  <a:extLst>
                    <a:ext uri="{9D8B030D-6E8A-4147-A177-3AD203B41FA5}">
                      <a16:colId xmlns="" xmlns:a16="http://schemas.microsoft.com/office/drawing/2014/main" val="2884164905"/>
                    </a:ext>
                  </a:extLst>
                </a:gridCol>
                <a:gridCol w="1768839">
                  <a:extLst>
                    <a:ext uri="{9D8B030D-6E8A-4147-A177-3AD203B41FA5}">
                      <a16:colId xmlns="" xmlns:a16="http://schemas.microsoft.com/office/drawing/2014/main" val="3935901830"/>
                    </a:ext>
                  </a:extLst>
                </a:gridCol>
                <a:gridCol w="2987518">
                  <a:extLst>
                    <a:ext uri="{9D8B030D-6E8A-4147-A177-3AD203B41FA5}">
                      <a16:colId xmlns="" xmlns:a16="http://schemas.microsoft.com/office/drawing/2014/main" val="1180367546"/>
                    </a:ext>
                  </a:extLst>
                </a:gridCol>
                <a:gridCol w="5299051">
                  <a:extLst>
                    <a:ext uri="{9D8B030D-6E8A-4147-A177-3AD203B41FA5}">
                      <a16:colId xmlns="" xmlns:a16="http://schemas.microsoft.com/office/drawing/2014/main" val="1510144998"/>
                    </a:ext>
                  </a:extLst>
                </a:gridCol>
              </a:tblGrid>
              <a:tr h="3782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SI.No</a:t>
                      </a:r>
                      <a:endParaRPr lang="en-US" sz="160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6" marR="9456" marT="945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Date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56" marR="9456" marT="945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Events/Activity Organized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56" marR="9456" marT="945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Resource Person/Designation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56" marR="9456" marT="9456" marB="0" anchor="ctr"/>
                </a:tc>
                <a:extLst>
                  <a:ext uri="{0D108BD9-81ED-4DB2-BD59-A6C34878D82A}">
                    <a16:rowId xmlns="" xmlns:a16="http://schemas.microsoft.com/office/drawing/2014/main" val="1380943615"/>
                  </a:ext>
                </a:extLst>
              </a:tr>
              <a:tr h="7281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</a:t>
                      </a:r>
                      <a:endParaRPr 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56" marR="9456" marT="9456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IN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18th August 2022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IN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Guest lecture on Emerging Retail Formats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IN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Mr. Mahesh Pavan Sathavalli, Program Manager,Mphasis India Pvt Ltd, Bangalore Karnataka, India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="" xmlns:a16="http://schemas.microsoft.com/office/drawing/2014/main" val="2763570885"/>
                  </a:ext>
                </a:extLst>
              </a:tr>
              <a:tr h="291279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</a:t>
                      </a:r>
                      <a:endParaRPr 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56" marR="9456" marT="9456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IN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16and 17th September 2022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Workshop on Business Analytics was organized as First Round (Technical round) of International Business Plan Championship 2022 on the behalf of makeintern.com in collaboration with IIM Calcutta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Mr. Kushal, Business Analytics Trainer, NASSCOM Foundation, India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="" xmlns:a16="http://schemas.microsoft.com/office/drawing/2014/main" val="3996864374"/>
                  </a:ext>
                </a:extLst>
              </a:tr>
              <a:tr h="45528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</a:t>
                      </a:r>
                      <a:endParaRPr 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56" marR="9456" marT="9456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IN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13th April 2023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IN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Emerging Trends in Logistics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Prof. </a:t>
                      </a:r>
                      <a:r>
                        <a:rPr lang="en-US" sz="16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Venkatesh</a:t>
                      </a: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Adjunct Faculty, RVIM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="" xmlns:a16="http://schemas.microsoft.com/office/drawing/2014/main" val="3377517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14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255187" y="153064"/>
            <a:ext cx="5589212" cy="411056"/>
          </a:xfrm>
        </p:spPr>
        <p:txBody>
          <a:bodyPr>
            <a:normAutofit fontScale="90000"/>
          </a:bodyPr>
          <a:lstStyle/>
          <a:p>
            <a:r>
              <a:rPr lang="en-US" altLang="en-US" sz="266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668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9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450525" indent="-173279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693115" indent="-13862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970361" indent="-13862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247607" indent="-13862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1524853" indent="-138623" defTabSz="277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1802100" indent="-138623" defTabSz="277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2079346" indent="-138623" defTabSz="277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2356592" indent="-138623" defTabSz="277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DAEB467-05D6-4F4F-8153-476F05CE6D18}" type="datetime1">
              <a:rPr lang="en-IN" altLang="en-US" smtClean="0">
                <a:solidFill>
                  <a:srgbClr val="898989"/>
                </a:solidFill>
              </a:rPr>
              <a:t>13/04/2023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>
                    <a:tint val="75000"/>
                  </a:schemeClr>
                </a:solidFill>
              </a:rPr>
              <a:t>IQAC Presentation</a:t>
            </a:r>
          </a:p>
        </p:txBody>
      </p:sp>
      <p:sp>
        <p:nvSpPr>
          <p:cNvPr id="2970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450525" indent="-173279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693115" indent="-13862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970361" indent="-13862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247607" indent="-13862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1524853" indent="-138623" defTabSz="277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1802100" indent="-138623" defTabSz="277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2079346" indent="-138623" defTabSz="277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2356592" indent="-138623" defTabSz="277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746F730-1D96-4FB7-B033-2C3465B909F9}" type="slidenum">
              <a:rPr lang="en-US" altLang="en-US" smtClean="0">
                <a:solidFill>
                  <a:srgbClr val="898989"/>
                </a:solidFill>
                <a:cs typeface="Arial" panose="020B0604020202020204" pitchFamily="34" charset="0"/>
              </a:rPr>
              <a:pPr/>
              <a:t>31</a:t>
            </a:fld>
            <a:endParaRPr lang="en-US" altLang="en-US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7" name="Title 10"/>
          <p:cNvSpPr txBox="1">
            <a:spLocks/>
          </p:cNvSpPr>
          <p:nvPr/>
        </p:nvSpPr>
        <p:spPr bwMode="auto">
          <a:xfrm>
            <a:off x="9607789" y="247404"/>
            <a:ext cx="2231449" cy="27994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0" i="1">
                <a:solidFill>
                  <a:srgbClr val="422C75"/>
                </a:solidFill>
                <a:latin typeface="Playfair Display"/>
                <a:ea typeface="MS PGothic" pitchFamily="34" charset="-128"/>
                <a:cs typeface="Playfair Display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 defTabSz="554492" eaLnBrk="1" hangingPunct="1">
              <a:defRPr/>
            </a:pPr>
            <a:r>
              <a:rPr lang="en-US" altLang="en-US" sz="1819" kern="0" dirty="0">
                <a:ea typeface="Playfair Display"/>
              </a:rPr>
              <a:t>Go, change the world</a:t>
            </a:r>
          </a:p>
        </p:txBody>
      </p:sp>
      <p:sp>
        <p:nvSpPr>
          <p:cNvPr id="29703" name="object 4"/>
          <p:cNvSpPr>
            <a:spLocks/>
          </p:cNvSpPr>
          <p:nvPr/>
        </p:nvSpPr>
        <p:spPr bwMode="auto">
          <a:xfrm>
            <a:off x="611718" y="722959"/>
            <a:ext cx="11235221" cy="0"/>
          </a:xfrm>
          <a:custGeom>
            <a:avLst/>
            <a:gdLst>
              <a:gd name="T0" fmla="*/ 0 w 18527395"/>
              <a:gd name="T1" fmla="*/ 18559837 w 1852739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527395">
                <a:moveTo>
                  <a:pt x="0" y="0"/>
                </a:moveTo>
                <a:lnTo>
                  <a:pt x="18526859" y="0"/>
                </a:lnTo>
              </a:path>
            </a:pathLst>
          </a:custGeom>
          <a:noFill/>
          <a:ln w="15706">
            <a:solidFill>
              <a:srgbClr val="295E9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092"/>
          </a:p>
        </p:txBody>
      </p:sp>
      <p:sp>
        <p:nvSpPr>
          <p:cNvPr id="9" name="object 8"/>
          <p:cNvSpPr txBox="1"/>
          <p:nvPr/>
        </p:nvSpPr>
        <p:spPr>
          <a:xfrm>
            <a:off x="1105564" y="265695"/>
            <a:ext cx="1839646" cy="305451"/>
          </a:xfrm>
          <a:prstGeom prst="rect">
            <a:avLst/>
          </a:prstGeom>
        </p:spPr>
        <p:txBody>
          <a:bodyPr lIns="0" tIns="10397" rIns="0" bIns="0">
            <a:spAutoFit/>
          </a:bodyPr>
          <a:lstStyle/>
          <a:p>
            <a:pPr marL="7701">
              <a:lnSpc>
                <a:spcPts val="1082"/>
              </a:lnSpc>
              <a:spcBef>
                <a:spcPts val="82"/>
              </a:spcBef>
              <a:defRPr/>
            </a:pPr>
            <a:r>
              <a:rPr lang="en-IN" sz="970" b="1" spc="3" dirty="0">
                <a:solidFill>
                  <a:srgbClr val="231F20"/>
                </a:solidFill>
                <a:latin typeface="Helvetica-Bold"/>
                <a:cs typeface="Helvetica-Bold"/>
              </a:rPr>
              <a:t>RV Institute of</a:t>
            </a:r>
          </a:p>
          <a:p>
            <a:pPr marL="7701">
              <a:lnSpc>
                <a:spcPts val="1082"/>
              </a:lnSpc>
              <a:spcBef>
                <a:spcPts val="82"/>
              </a:spcBef>
              <a:defRPr/>
            </a:pPr>
            <a:r>
              <a:rPr lang="en-IN" sz="970" b="1" spc="3" dirty="0">
                <a:solidFill>
                  <a:srgbClr val="231F20"/>
                </a:solidFill>
                <a:latin typeface="Helvetica-Bold"/>
                <a:cs typeface="Helvetica-Bold"/>
              </a:rPr>
              <a:t>Management</a:t>
            </a:r>
          </a:p>
        </p:txBody>
      </p:sp>
      <p:sp>
        <p:nvSpPr>
          <p:cNvPr id="29705" name="object 5"/>
          <p:cNvSpPr>
            <a:spLocks noChangeArrowheads="1"/>
          </p:cNvSpPr>
          <p:nvPr/>
        </p:nvSpPr>
        <p:spPr bwMode="auto">
          <a:xfrm>
            <a:off x="609793" y="182906"/>
            <a:ext cx="429347" cy="43031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092">
              <a:cs typeface="Arial" panose="020B0604020202020204" pitchFamily="34" charset="0"/>
            </a:endParaRPr>
          </a:p>
        </p:txBody>
      </p:sp>
      <p:sp>
        <p:nvSpPr>
          <p:cNvPr id="25610" name="TextBox 1"/>
          <p:cNvSpPr txBox="1">
            <a:spLocks noChangeArrowheads="1"/>
          </p:cNvSpPr>
          <p:nvPr/>
        </p:nvSpPr>
        <p:spPr bwMode="auto">
          <a:xfrm>
            <a:off x="1105563" y="696004"/>
            <a:ext cx="10673990" cy="13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5800" indent="-6858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>
              <a:defRPr/>
            </a:pPr>
            <a:r>
              <a:rPr lang="en-US" altLang="en-US" sz="2911" dirty="0"/>
              <a:t>                                        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Update on Placements  </a:t>
            </a:r>
          </a:p>
          <a:p>
            <a:pPr marL="0" indent="0">
              <a:defRPr/>
            </a:pPr>
            <a:endParaRPr lang="en-US" alt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54492" indent="-554492">
              <a:buFont typeface="+mj-lt"/>
              <a:buAutoNum type="arabicPeriod"/>
              <a:defRPr/>
            </a:pPr>
            <a:endParaRPr lang="en-US" altLang="en-US" sz="291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049890"/>
              </p:ext>
            </p:extLst>
          </p:nvPr>
        </p:nvGraphicFramePr>
        <p:xfrm>
          <a:off x="1110830" y="1289864"/>
          <a:ext cx="10242970" cy="420092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6017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2061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2320615">
                  <a:extLst>
                    <a:ext uri="{9D8B030D-6E8A-4147-A177-3AD203B41FA5}">
                      <a16:colId xmlns="" xmlns:a16="http://schemas.microsoft.com/office/drawing/2014/main" val="3255371212"/>
                    </a:ext>
                  </a:extLst>
                </a:gridCol>
              </a:tblGrid>
              <a:tr h="61328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Particulars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11" marR="121911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2020-22</a:t>
                      </a:r>
                      <a:endParaRPr lang="en-US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11" marR="121911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2021-23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5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Ongoing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121911" marR="121911" marT="45713" marB="45713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9698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no. of companies (on/off campus)</a:t>
                      </a:r>
                      <a:endParaRPr lang="en-US" sz="1800" dirty="0">
                        <a:solidFill>
                          <a:srgbClr val="24249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11" marR="121911" marT="45713" marB="4571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70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3554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no. of students</a:t>
                      </a:r>
                      <a:endParaRPr lang="en-US" sz="1800" dirty="0">
                        <a:solidFill>
                          <a:srgbClr val="24249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11" marR="121911" marT="45713" marB="4571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177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9698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 of students not opted for placements</a:t>
                      </a:r>
                      <a:endParaRPr lang="en-US" sz="1800" dirty="0">
                        <a:solidFill>
                          <a:srgbClr val="24249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11" marR="121911" marT="45713" marB="4571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11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4264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no. of students opted for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placements</a:t>
                      </a:r>
                      <a:endParaRPr lang="en-US" sz="1800" dirty="0">
                        <a:solidFill>
                          <a:srgbClr val="24249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11" marR="121911" marT="45713" marB="4571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167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</a:t>
                      </a:r>
                      <a:endParaRPr lang="en-IN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2523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 of students placed</a:t>
                      </a:r>
                      <a:endParaRPr lang="en-US" sz="1800" dirty="0">
                        <a:solidFill>
                          <a:srgbClr val="24249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11" marR="121911" marT="45713" marB="4571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154</a:t>
                      </a:r>
                      <a:endParaRPr lang="en-IN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1093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Effective % of placements</a:t>
                      </a:r>
                      <a:endParaRPr lang="en-US" sz="1800" dirty="0">
                        <a:solidFill>
                          <a:srgbClr val="24249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11" marR="121911" marT="45713" marB="4571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92%</a:t>
                      </a:r>
                      <a:endParaRPr lang="en-IN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3554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Maximum CTC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offered</a:t>
                      </a:r>
                      <a:endParaRPr lang="en-US" sz="1800" dirty="0">
                        <a:solidFill>
                          <a:srgbClr val="24249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11" marR="121911" marT="45713" marB="4571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12.59L/A</a:t>
                      </a:r>
                      <a:endParaRPr lang="en-IN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13.56L/A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38868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Median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Package</a:t>
                      </a:r>
                      <a:endParaRPr lang="en-US" sz="1800" dirty="0">
                        <a:solidFill>
                          <a:srgbClr val="24249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11" marR="121911" marT="45713" marB="4571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6L/A</a:t>
                      </a:r>
                      <a:endParaRPr lang="en-IN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6.2L/A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09197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352762" y="247404"/>
            <a:ext cx="11486476" cy="430887"/>
          </a:xfrm>
        </p:spPr>
        <p:txBody>
          <a:bodyPr/>
          <a:lstStyle/>
          <a:p>
            <a:r>
              <a:rPr lang="en-IN" sz="2800" b="1" i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Institutional achievements</a:t>
            </a:r>
            <a:endParaRPr lang="en-US" altLang="en-US" sz="2668" b="1" i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96" y="975176"/>
            <a:ext cx="10905029" cy="1866408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defRPr/>
            </a:pPr>
            <a:r>
              <a:rPr lang="en-I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Conferred with </a:t>
            </a:r>
            <a:r>
              <a:rPr lang="en-IN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Diamond</a:t>
            </a:r>
            <a:r>
              <a:rPr lang="en-I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Rating in the Subject Rating Category by </a:t>
            </a:r>
            <a:r>
              <a:rPr lang="en-IN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QS I Gauge Global Ranking Agency</a:t>
            </a:r>
            <a:r>
              <a:rPr lang="en-I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during Nov </a:t>
            </a:r>
            <a:r>
              <a:rPr lang="en-I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2022.</a:t>
            </a:r>
            <a:endParaRPr lang="en-IN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defRPr/>
            </a:pPr>
            <a:endParaRPr lang="en-IN" sz="2426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defRPr/>
            </a:pPr>
            <a:endParaRPr lang="en-GB" sz="242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277246">
              <a:defRPr/>
            </a:pPr>
            <a:r>
              <a:rPr lang="en-US" sz="1092" dirty="0">
                <a:solidFill>
                  <a:prstClr val="black">
                    <a:tint val="75000"/>
                  </a:prstClr>
                </a:solidFill>
                <a:latin typeface="Calibri"/>
              </a:rPr>
              <a:t>RVIM, Bangalore</a:t>
            </a:r>
          </a:p>
        </p:txBody>
      </p:sp>
      <p:sp>
        <p:nvSpPr>
          <p:cNvPr id="39941" name="Date Placeholder 3"/>
          <p:cNvSpPr>
            <a:spLocks noGrp="1"/>
          </p:cNvSpPr>
          <p:nvPr>
            <p:ph type="dt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450525" indent="-173279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693115" indent="-13862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970361" indent="-13862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247607" indent="-13862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1524853" indent="-138623" defTabSz="277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1802100" indent="-138623" defTabSz="277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2079346" indent="-138623" defTabSz="277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2356592" indent="-138623" defTabSz="277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</a:pPr>
            <a:fld id="{A31E35DC-9116-4F86-AF65-85834ABAF4DE}" type="datetime5">
              <a:rPr lang="en-US" altLang="en-US" sz="1092">
                <a:solidFill>
                  <a:srgbClr val="898989"/>
                </a:solidFill>
              </a:rPr>
              <a:pPr defTabSz="277246" fontAlgn="base">
                <a:spcBef>
                  <a:spcPct val="0"/>
                </a:spcBef>
                <a:spcAft>
                  <a:spcPct val="0"/>
                </a:spcAft>
              </a:pPr>
              <a:t>13-Apr-23</a:t>
            </a:fld>
            <a:endParaRPr lang="en-US" altLang="en-US" sz="1092">
              <a:solidFill>
                <a:srgbClr val="898989"/>
              </a:solidFill>
            </a:endParaRPr>
          </a:p>
        </p:txBody>
      </p:sp>
      <p:sp>
        <p:nvSpPr>
          <p:cNvPr id="3994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450525" indent="-173279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693115" indent="-13862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970361" indent="-13862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247607" indent="-13862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1524853" indent="-138623" defTabSz="277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1802100" indent="-138623" defTabSz="277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2079346" indent="-138623" defTabSz="277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2356592" indent="-138623" defTabSz="277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</a:pPr>
            <a:fld id="{F9FB9E71-F038-4489-A72D-1EC99808A881}" type="slidenum">
              <a:rPr lang="en-US" altLang="en-US" sz="1092">
                <a:solidFill>
                  <a:srgbClr val="898989"/>
                </a:solidFill>
                <a:cs typeface="Arial" panose="020B0604020202020204" pitchFamily="34" charset="0"/>
              </a:rPr>
              <a:pPr defTabSz="277246"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altLang="en-US" sz="1092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7" name="Title 10"/>
          <p:cNvSpPr txBox="1">
            <a:spLocks/>
          </p:cNvSpPr>
          <p:nvPr/>
        </p:nvSpPr>
        <p:spPr bwMode="auto">
          <a:xfrm>
            <a:off x="9607789" y="247404"/>
            <a:ext cx="2231449" cy="27994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0" i="1">
                <a:solidFill>
                  <a:srgbClr val="422C75"/>
                </a:solidFill>
                <a:latin typeface="Playfair Display"/>
                <a:ea typeface="MS PGothic" pitchFamily="34" charset="-128"/>
                <a:cs typeface="Playfair Display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 defTabSz="554492" eaLnBrk="1" hangingPunct="1">
              <a:defRPr/>
            </a:pPr>
            <a:r>
              <a:rPr lang="en-US" altLang="en-US" sz="1819" kern="0" dirty="0">
                <a:ea typeface="Playfair Display"/>
              </a:rPr>
              <a:t>Go, change the world</a:t>
            </a:r>
          </a:p>
        </p:txBody>
      </p:sp>
      <p:sp>
        <p:nvSpPr>
          <p:cNvPr id="39944" name="object 4"/>
          <p:cNvSpPr>
            <a:spLocks/>
          </p:cNvSpPr>
          <p:nvPr/>
        </p:nvSpPr>
        <p:spPr bwMode="auto">
          <a:xfrm>
            <a:off x="611718" y="722959"/>
            <a:ext cx="11235221" cy="0"/>
          </a:xfrm>
          <a:custGeom>
            <a:avLst/>
            <a:gdLst>
              <a:gd name="T0" fmla="*/ 0 w 18527395"/>
              <a:gd name="T1" fmla="*/ 18561109 w 1852739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527395">
                <a:moveTo>
                  <a:pt x="0" y="0"/>
                </a:moveTo>
                <a:lnTo>
                  <a:pt x="18526859" y="0"/>
                </a:lnTo>
              </a:path>
            </a:pathLst>
          </a:custGeom>
          <a:noFill/>
          <a:ln w="15706">
            <a:solidFill>
              <a:srgbClr val="295E9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277246"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1092">
              <a:solidFill>
                <a:prstClr val="black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9" name="object 8"/>
          <p:cNvSpPr txBox="1"/>
          <p:nvPr/>
        </p:nvSpPr>
        <p:spPr>
          <a:xfrm>
            <a:off x="1105564" y="265695"/>
            <a:ext cx="1839646" cy="305451"/>
          </a:xfrm>
          <a:prstGeom prst="rect">
            <a:avLst/>
          </a:prstGeom>
        </p:spPr>
        <p:txBody>
          <a:bodyPr lIns="0" tIns="10397" rIns="0" bIns="0">
            <a:spAutoFit/>
          </a:bodyPr>
          <a:lstStyle/>
          <a:p>
            <a:pPr marL="7701" defTabSz="277246">
              <a:lnSpc>
                <a:spcPts val="1082"/>
              </a:lnSpc>
              <a:spcBef>
                <a:spcPts val="82"/>
              </a:spcBef>
              <a:defRPr/>
            </a:pPr>
            <a:r>
              <a:rPr lang="en-IN" sz="970" b="1" spc="3" dirty="0">
                <a:solidFill>
                  <a:srgbClr val="231F20"/>
                </a:solidFill>
                <a:latin typeface="Helvetica-Bold"/>
                <a:ea typeface="MS PGothic" panose="020B0600070205080204" pitchFamily="34" charset="-128"/>
                <a:cs typeface="Helvetica-Bold"/>
              </a:rPr>
              <a:t>RV Institute of</a:t>
            </a:r>
          </a:p>
          <a:p>
            <a:pPr marL="7701" defTabSz="277246">
              <a:lnSpc>
                <a:spcPts val="1082"/>
              </a:lnSpc>
              <a:spcBef>
                <a:spcPts val="82"/>
              </a:spcBef>
              <a:defRPr/>
            </a:pPr>
            <a:r>
              <a:rPr lang="en-IN" sz="970" b="1" spc="3" dirty="0">
                <a:solidFill>
                  <a:srgbClr val="231F20"/>
                </a:solidFill>
                <a:latin typeface="Helvetica-Bold"/>
                <a:ea typeface="MS PGothic" panose="020B0600070205080204" pitchFamily="34" charset="-128"/>
                <a:cs typeface="Helvetica-Bold"/>
              </a:rPr>
              <a:t>Management</a:t>
            </a:r>
          </a:p>
        </p:txBody>
      </p:sp>
      <p:sp>
        <p:nvSpPr>
          <p:cNvPr id="39946" name="object 5"/>
          <p:cNvSpPr>
            <a:spLocks noChangeArrowheads="1"/>
          </p:cNvSpPr>
          <p:nvPr/>
        </p:nvSpPr>
        <p:spPr bwMode="auto">
          <a:xfrm>
            <a:off x="609793" y="182906"/>
            <a:ext cx="429347" cy="43031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</a:pPr>
            <a:endParaRPr lang="en-US" altLang="en-US" sz="1092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994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339" y="1779376"/>
            <a:ext cx="3185647" cy="4501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24" y="1779376"/>
            <a:ext cx="5963587" cy="446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401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352762" y="247404"/>
            <a:ext cx="11486476" cy="430887"/>
          </a:xfrm>
        </p:spPr>
        <p:txBody>
          <a:bodyPr/>
          <a:lstStyle/>
          <a:p>
            <a:r>
              <a:rPr lang="en-IN" sz="2800" b="1" i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Institutional achievements</a:t>
            </a:r>
            <a:endParaRPr lang="en-US" altLang="en-US" sz="2668" b="1" i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96" y="975176"/>
            <a:ext cx="10905029" cy="2221057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defRPr/>
            </a:pPr>
            <a:r>
              <a:rPr lang="en-IN" sz="2426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RVIM Received award from Hon’ble Governor of Karnataka Shri </a:t>
            </a:r>
            <a:r>
              <a:rPr lang="en-IN" sz="2426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Thawarchand</a:t>
            </a:r>
            <a:r>
              <a:rPr lang="en-IN" sz="2426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26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Ghelot</a:t>
            </a:r>
            <a:r>
              <a:rPr lang="en-IN" sz="2426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the </a:t>
            </a:r>
            <a:r>
              <a:rPr lang="en-IN" sz="2426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best private management institution for Industry </a:t>
            </a:r>
            <a:r>
              <a:rPr lang="en-IN" sz="2426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Interface for its contribution in Education, Skill development and Research</a:t>
            </a:r>
            <a:r>
              <a:rPr lang="en-IN" sz="2426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during the 19</a:t>
            </a:r>
            <a:r>
              <a:rPr lang="en-IN" sz="2426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IN" sz="2426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26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Rashtriya</a:t>
            </a:r>
            <a:r>
              <a:rPr lang="en-IN" sz="2426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26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Shiksha</a:t>
            </a:r>
            <a:r>
              <a:rPr lang="en-IN" sz="2426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Gaurav </a:t>
            </a:r>
            <a:r>
              <a:rPr lang="en-IN" sz="2426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Puraskar</a:t>
            </a:r>
            <a:r>
              <a:rPr lang="en-IN" sz="2426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Ceremony 2022. </a:t>
            </a:r>
            <a:endParaRPr lang="en-IN" sz="2426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defRPr/>
            </a:pPr>
            <a:endParaRPr lang="en-GB" sz="242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277246">
              <a:defRPr/>
            </a:pPr>
            <a:r>
              <a:rPr lang="en-US" sz="1092" dirty="0">
                <a:solidFill>
                  <a:prstClr val="black">
                    <a:tint val="75000"/>
                  </a:prstClr>
                </a:solidFill>
                <a:latin typeface="Calibri"/>
              </a:rPr>
              <a:t>RVIM, Bangalore</a:t>
            </a:r>
          </a:p>
        </p:txBody>
      </p:sp>
      <p:sp>
        <p:nvSpPr>
          <p:cNvPr id="39941" name="Date Placeholder 3"/>
          <p:cNvSpPr>
            <a:spLocks noGrp="1"/>
          </p:cNvSpPr>
          <p:nvPr>
            <p:ph type="dt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450525" indent="-173279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693115" indent="-13862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970361" indent="-13862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247607" indent="-13862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1524853" indent="-138623" defTabSz="277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1802100" indent="-138623" defTabSz="277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2079346" indent="-138623" defTabSz="277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2356592" indent="-138623" defTabSz="277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</a:pPr>
            <a:fld id="{A31E35DC-9116-4F86-AF65-85834ABAF4DE}" type="datetime5">
              <a:rPr lang="en-US" altLang="en-US" sz="1092">
                <a:solidFill>
                  <a:srgbClr val="898989"/>
                </a:solidFill>
              </a:rPr>
              <a:pPr defTabSz="277246" fontAlgn="base">
                <a:spcBef>
                  <a:spcPct val="0"/>
                </a:spcBef>
                <a:spcAft>
                  <a:spcPct val="0"/>
                </a:spcAft>
              </a:pPr>
              <a:t>13-Apr-23</a:t>
            </a:fld>
            <a:endParaRPr lang="en-US" altLang="en-US" sz="1092">
              <a:solidFill>
                <a:srgbClr val="898989"/>
              </a:solidFill>
            </a:endParaRPr>
          </a:p>
        </p:txBody>
      </p:sp>
      <p:sp>
        <p:nvSpPr>
          <p:cNvPr id="3994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450525" indent="-173279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693115" indent="-13862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970361" indent="-13862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247607" indent="-13862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1524853" indent="-138623" defTabSz="277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1802100" indent="-138623" defTabSz="277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2079346" indent="-138623" defTabSz="277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2356592" indent="-138623" defTabSz="277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</a:pPr>
            <a:fld id="{F9FB9E71-F038-4489-A72D-1EC99808A881}" type="slidenum">
              <a:rPr lang="en-US" altLang="en-US" sz="1092">
                <a:solidFill>
                  <a:srgbClr val="898989"/>
                </a:solidFill>
                <a:cs typeface="Arial" panose="020B0604020202020204" pitchFamily="34" charset="0"/>
              </a:rPr>
              <a:pPr defTabSz="277246"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altLang="en-US" sz="1092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7" name="Title 10"/>
          <p:cNvSpPr txBox="1">
            <a:spLocks/>
          </p:cNvSpPr>
          <p:nvPr/>
        </p:nvSpPr>
        <p:spPr bwMode="auto">
          <a:xfrm>
            <a:off x="9607789" y="247404"/>
            <a:ext cx="2231449" cy="27994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0" i="1">
                <a:solidFill>
                  <a:srgbClr val="422C75"/>
                </a:solidFill>
                <a:latin typeface="Playfair Display"/>
                <a:ea typeface="MS PGothic" pitchFamily="34" charset="-128"/>
                <a:cs typeface="Playfair Display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 defTabSz="554492" eaLnBrk="1" hangingPunct="1">
              <a:defRPr/>
            </a:pPr>
            <a:r>
              <a:rPr lang="en-US" altLang="en-US" sz="1819" kern="0" dirty="0">
                <a:ea typeface="Playfair Display"/>
              </a:rPr>
              <a:t>Go, change the world</a:t>
            </a:r>
          </a:p>
        </p:txBody>
      </p:sp>
      <p:sp>
        <p:nvSpPr>
          <p:cNvPr id="39944" name="object 4"/>
          <p:cNvSpPr>
            <a:spLocks/>
          </p:cNvSpPr>
          <p:nvPr/>
        </p:nvSpPr>
        <p:spPr bwMode="auto">
          <a:xfrm>
            <a:off x="611718" y="722959"/>
            <a:ext cx="11235221" cy="0"/>
          </a:xfrm>
          <a:custGeom>
            <a:avLst/>
            <a:gdLst>
              <a:gd name="T0" fmla="*/ 0 w 18527395"/>
              <a:gd name="T1" fmla="*/ 18561109 w 1852739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527395">
                <a:moveTo>
                  <a:pt x="0" y="0"/>
                </a:moveTo>
                <a:lnTo>
                  <a:pt x="18526859" y="0"/>
                </a:lnTo>
              </a:path>
            </a:pathLst>
          </a:custGeom>
          <a:noFill/>
          <a:ln w="15706">
            <a:solidFill>
              <a:srgbClr val="295E9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277246"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1092">
              <a:solidFill>
                <a:prstClr val="black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9" name="object 8"/>
          <p:cNvSpPr txBox="1"/>
          <p:nvPr/>
        </p:nvSpPr>
        <p:spPr>
          <a:xfrm>
            <a:off x="1105564" y="265695"/>
            <a:ext cx="1839646" cy="305451"/>
          </a:xfrm>
          <a:prstGeom prst="rect">
            <a:avLst/>
          </a:prstGeom>
        </p:spPr>
        <p:txBody>
          <a:bodyPr lIns="0" tIns="10397" rIns="0" bIns="0">
            <a:spAutoFit/>
          </a:bodyPr>
          <a:lstStyle/>
          <a:p>
            <a:pPr marL="7701" defTabSz="277246">
              <a:lnSpc>
                <a:spcPts val="1082"/>
              </a:lnSpc>
              <a:spcBef>
                <a:spcPts val="82"/>
              </a:spcBef>
              <a:defRPr/>
            </a:pPr>
            <a:r>
              <a:rPr lang="en-IN" sz="970" b="1" spc="3" dirty="0">
                <a:solidFill>
                  <a:srgbClr val="231F20"/>
                </a:solidFill>
                <a:latin typeface="Helvetica-Bold"/>
                <a:ea typeface="MS PGothic" panose="020B0600070205080204" pitchFamily="34" charset="-128"/>
                <a:cs typeface="Helvetica-Bold"/>
              </a:rPr>
              <a:t>RV Institute of</a:t>
            </a:r>
          </a:p>
          <a:p>
            <a:pPr marL="7701" defTabSz="277246">
              <a:lnSpc>
                <a:spcPts val="1082"/>
              </a:lnSpc>
              <a:spcBef>
                <a:spcPts val="82"/>
              </a:spcBef>
              <a:defRPr/>
            </a:pPr>
            <a:r>
              <a:rPr lang="en-IN" sz="970" b="1" spc="3" dirty="0">
                <a:solidFill>
                  <a:srgbClr val="231F20"/>
                </a:solidFill>
                <a:latin typeface="Helvetica-Bold"/>
                <a:ea typeface="MS PGothic" panose="020B0600070205080204" pitchFamily="34" charset="-128"/>
                <a:cs typeface="Helvetica-Bold"/>
              </a:rPr>
              <a:t>Management</a:t>
            </a:r>
          </a:p>
        </p:txBody>
      </p:sp>
      <p:sp>
        <p:nvSpPr>
          <p:cNvPr id="39946" name="object 5"/>
          <p:cNvSpPr>
            <a:spLocks noChangeArrowheads="1"/>
          </p:cNvSpPr>
          <p:nvPr/>
        </p:nvSpPr>
        <p:spPr bwMode="auto">
          <a:xfrm>
            <a:off x="609793" y="182906"/>
            <a:ext cx="429347" cy="43031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</a:pPr>
            <a:endParaRPr lang="en-US" altLang="en-US" sz="1092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66" y="2752018"/>
            <a:ext cx="2968045" cy="40698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185" y="2410592"/>
            <a:ext cx="6448615" cy="430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081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352762" y="247404"/>
            <a:ext cx="11486476" cy="430887"/>
          </a:xfrm>
        </p:spPr>
        <p:txBody>
          <a:bodyPr/>
          <a:lstStyle/>
          <a:p>
            <a:r>
              <a:rPr lang="en-IN" sz="2800" b="1" i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Institutional achievements</a:t>
            </a:r>
            <a:endParaRPr lang="en-US" altLang="en-US" sz="2668" b="1" i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96" y="975176"/>
            <a:ext cx="10905029" cy="1857303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defRPr/>
            </a:pPr>
            <a:r>
              <a:rPr lang="en-I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RVIM wa</a:t>
            </a:r>
            <a:r>
              <a:rPr lang="en-I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recognised with the </a:t>
            </a:r>
            <a:r>
              <a:rPr lang="en-I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Higher Education – Jury Award </a:t>
            </a:r>
            <a:r>
              <a:rPr lang="en-I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one of the TOP B-Schools of the 50 best Private B-Schools, on </a:t>
            </a:r>
            <a:r>
              <a:rPr lang="en-I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IN" sz="24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I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October, 2022 </a:t>
            </a:r>
            <a:endParaRPr lang="en-IN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defRPr/>
            </a:pPr>
            <a:endParaRPr lang="en-IN" sz="2426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defRPr/>
            </a:pPr>
            <a:endParaRPr lang="en-GB" sz="242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277246">
              <a:defRPr/>
            </a:pPr>
            <a:r>
              <a:rPr lang="en-US" sz="1092" dirty="0">
                <a:solidFill>
                  <a:prstClr val="black">
                    <a:tint val="75000"/>
                  </a:prstClr>
                </a:solidFill>
                <a:latin typeface="Calibri"/>
              </a:rPr>
              <a:t>RVIM, Bangalore</a:t>
            </a:r>
          </a:p>
        </p:txBody>
      </p:sp>
      <p:sp>
        <p:nvSpPr>
          <p:cNvPr id="39941" name="Date Placeholder 3"/>
          <p:cNvSpPr>
            <a:spLocks noGrp="1"/>
          </p:cNvSpPr>
          <p:nvPr>
            <p:ph type="dt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450525" indent="-173279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693115" indent="-13862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970361" indent="-13862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247607" indent="-13862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1524853" indent="-138623" defTabSz="277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1802100" indent="-138623" defTabSz="277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2079346" indent="-138623" defTabSz="277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2356592" indent="-138623" defTabSz="277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</a:pPr>
            <a:fld id="{A31E35DC-9116-4F86-AF65-85834ABAF4DE}" type="datetime5">
              <a:rPr lang="en-US" altLang="en-US" sz="1092">
                <a:solidFill>
                  <a:srgbClr val="898989"/>
                </a:solidFill>
              </a:rPr>
              <a:pPr defTabSz="277246" fontAlgn="base">
                <a:spcBef>
                  <a:spcPct val="0"/>
                </a:spcBef>
                <a:spcAft>
                  <a:spcPct val="0"/>
                </a:spcAft>
              </a:pPr>
              <a:t>13-Apr-23</a:t>
            </a:fld>
            <a:endParaRPr lang="en-US" altLang="en-US" sz="1092">
              <a:solidFill>
                <a:srgbClr val="898989"/>
              </a:solidFill>
            </a:endParaRPr>
          </a:p>
        </p:txBody>
      </p:sp>
      <p:sp>
        <p:nvSpPr>
          <p:cNvPr id="3994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450525" indent="-173279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693115" indent="-13862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970361" indent="-13862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247607" indent="-13862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1524853" indent="-138623" defTabSz="277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1802100" indent="-138623" defTabSz="277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2079346" indent="-138623" defTabSz="277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2356592" indent="-138623" defTabSz="277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</a:pPr>
            <a:fld id="{F9FB9E71-F038-4489-A72D-1EC99808A881}" type="slidenum">
              <a:rPr lang="en-US" altLang="en-US" sz="1092">
                <a:solidFill>
                  <a:srgbClr val="898989"/>
                </a:solidFill>
                <a:cs typeface="Arial" panose="020B0604020202020204" pitchFamily="34" charset="0"/>
              </a:rPr>
              <a:pPr defTabSz="277246"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altLang="en-US" sz="1092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7" name="Title 10"/>
          <p:cNvSpPr txBox="1">
            <a:spLocks/>
          </p:cNvSpPr>
          <p:nvPr/>
        </p:nvSpPr>
        <p:spPr bwMode="auto">
          <a:xfrm>
            <a:off x="9607789" y="247404"/>
            <a:ext cx="2231449" cy="27994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0" i="1">
                <a:solidFill>
                  <a:srgbClr val="422C75"/>
                </a:solidFill>
                <a:latin typeface="Playfair Display"/>
                <a:ea typeface="MS PGothic" pitchFamily="34" charset="-128"/>
                <a:cs typeface="Playfair Display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 defTabSz="554492" eaLnBrk="1" hangingPunct="1">
              <a:defRPr/>
            </a:pPr>
            <a:r>
              <a:rPr lang="en-US" altLang="en-US" sz="1819" kern="0" dirty="0">
                <a:ea typeface="Playfair Display"/>
              </a:rPr>
              <a:t>Go, change the world</a:t>
            </a:r>
          </a:p>
        </p:txBody>
      </p:sp>
      <p:sp>
        <p:nvSpPr>
          <p:cNvPr id="39944" name="object 4"/>
          <p:cNvSpPr>
            <a:spLocks/>
          </p:cNvSpPr>
          <p:nvPr/>
        </p:nvSpPr>
        <p:spPr bwMode="auto">
          <a:xfrm>
            <a:off x="611718" y="722959"/>
            <a:ext cx="11235221" cy="0"/>
          </a:xfrm>
          <a:custGeom>
            <a:avLst/>
            <a:gdLst>
              <a:gd name="T0" fmla="*/ 0 w 18527395"/>
              <a:gd name="T1" fmla="*/ 18561109 w 1852739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527395">
                <a:moveTo>
                  <a:pt x="0" y="0"/>
                </a:moveTo>
                <a:lnTo>
                  <a:pt x="18526859" y="0"/>
                </a:lnTo>
              </a:path>
            </a:pathLst>
          </a:custGeom>
          <a:noFill/>
          <a:ln w="15706">
            <a:solidFill>
              <a:srgbClr val="295E9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277246"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1092">
              <a:solidFill>
                <a:prstClr val="black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9" name="object 8"/>
          <p:cNvSpPr txBox="1"/>
          <p:nvPr/>
        </p:nvSpPr>
        <p:spPr>
          <a:xfrm>
            <a:off x="1105564" y="265695"/>
            <a:ext cx="1839646" cy="305451"/>
          </a:xfrm>
          <a:prstGeom prst="rect">
            <a:avLst/>
          </a:prstGeom>
        </p:spPr>
        <p:txBody>
          <a:bodyPr lIns="0" tIns="10397" rIns="0" bIns="0">
            <a:spAutoFit/>
          </a:bodyPr>
          <a:lstStyle/>
          <a:p>
            <a:pPr marL="7701" defTabSz="277246">
              <a:lnSpc>
                <a:spcPts val="1082"/>
              </a:lnSpc>
              <a:spcBef>
                <a:spcPts val="82"/>
              </a:spcBef>
              <a:defRPr/>
            </a:pPr>
            <a:r>
              <a:rPr lang="en-IN" sz="970" b="1" spc="3" dirty="0">
                <a:solidFill>
                  <a:srgbClr val="231F20"/>
                </a:solidFill>
                <a:latin typeface="Helvetica-Bold"/>
                <a:ea typeface="MS PGothic" panose="020B0600070205080204" pitchFamily="34" charset="-128"/>
                <a:cs typeface="Helvetica-Bold"/>
              </a:rPr>
              <a:t>RV Institute of</a:t>
            </a:r>
          </a:p>
          <a:p>
            <a:pPr marL="7701" defTabSz="277246">
              <a:lnSpc>
                <a:spcPts val="1082"/>
              </a:lnSpc>
              <a:spcBef>
                <a:spcPts val="82"/>
              </a:spcBef>
              <a:defRPr/>
            </a:pPr>
            <a:r>
              <a:rPr lang="en-IN" sz="970" b="1" spc="3" dirty="0">
                <a:solidFill>
                  <a:srgbClr val="231F20"/>
                </a:solidFill>
                <a:latin typeface="Helvetica-Bold"/>
                <a:ea typeface="MS PGothic" panose="020B0600070205080204" pitchFamily="34" charset="-128"/>
                <a:cs typeface="Helvetica-Bold"/>
              </a:rPr>
              <a:t>Management</a:t>
            </a:r>
          </a:p>
        </p:txBody>
      </p:sp>
      <p:sp>
        <p:nvSpPr>
          <p:cNvPr id="39946" name="object 5"/>
          <p:cNvSpPr>
            <a:spLocks noChangeArrowheads="1"/>
          </p:cNvSpPr>
          <p:nvPr/>
        </p:nvSpPr>
        <p:spPr bwMode="auto">
          <a:xfrm>
            <a:off x="609793" y="182906"/>
            <a:ext cx="429347" cy="43031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</a:pPr>
            <a:endParaRPr lang="en-US" altLang="en-US" sz="1092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96" y="1949096"/>
            <a:ext cx="3091458" cy="43634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177" y="1949096"/>
            <a:ext cx="7280416" cy="436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651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object 4"/>
          <p:cNvSpPr>
            <a:spLocks/>
          </p:cNvSpPr>
          <p:nvPr/>
        </p:nvSpPr>
        <p:spPr bwMode="auto">
          <a:xfrm>
            <a:off x="611718" y="722959"/>
            <a:ext cx="11235221" cy="0"/>
          </a:xfrm>
          <a:custGeom>
            <a:avLst/>
            <a:gdLst>
              <a:gd name="T0" fmla="*/ 0 w 18527395"/>
              <a:gd name="T1" fmla="*/ 18531297 w 1852739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527395">
                <a:moveTo>
                  <a:pt x="0" y="0"/>
                </a:moveTo>
                <a:lnTo>
                  <a:pt x="18526859" y="0"/>
                </a:lnTo>
              </a:path>
            </a:pathLst>
          </a:custGeom>
          <a:noFill/>
          <a:ln w="15706">
            <a:solidFill>
              <a:srgbClr val="295E9D"/>
            </a:solidFill>
            <a:round/>
            <a:headEnd/>
            <a:tailEnd/>
          </a:ln>
        </p:spPr>
        <p:txBody>
          <a:bodyPr lIns="0" tIns="0" rIns="0" bIns="0"/>
          <a:lstStyle/>
          <a:p>
            <a:pPr defTabSz="27724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IN" sz="1092">
              <a:solidFill>
                <a:prstClr val="black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8196" name="object 5"/>
          <p:cNvSpPr>
            <a:spLocks noChangeArrowheads="1"/>
          </p:cNvSpPr>
          <p:nvPr/>
        </p:nvSpPr>
        <p:spPr bwMode="auto">
          <a:xfrm>
            <a:off x="609793" y="182906"/>
            <a:ext cx="429347" cy="43031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092">
              <a:solidFill>
                <a:prstClr val="black"/>
              </a:solidFill>
            </a:endParaRPr>
          </a:p>
        </p:txBody>
      </p:sp>
      <p:sp>
        <p:nvSpPr>
          <p:cNvPr id="8197" name="object 6"/>
          <p:cNvSpPr>
            <a:spLocks/>
          </p:cNvSpPr>
          <p:nvPr/>
        </p:nvSpPr>
        <p:spPr bwMode="auto">
          <a:xfrm>
            <a:off x="1881468" y="439936"/>
            <a:ext cx="34656" cy="34656"/>
          </a:xfrm>
          <a:custGeom>
            <a:avLst/>
            <a:gdLst>
              <a:gd name="T0" fmla="*/ 32918 w 56514"/>
              <a:gd name="T1" fmla="*/ 0 h 56515"/>
              <a:gd name="T2" fmla="*/ 20119 w 56514"/>
              <a:gd name="T3" fmla="*/ 2581 h 56515"/>
              <a:gd name="T4" fmla="*/ 9652 w 56514"/>
              <a:gd name="T5" fmla="*/ 9621 h 56515"/>
              <a:gd name="T6" fmla="*/ 2591 w 56514"/>
              <a:gd name="T7" fmla="*/ 20062 h 56515"/>
              <a:gd name="T8" fmla="*/ 0 w 56514"/>
              <a:gd name="T9" fmla="*/ 32850 h 56515"/>
              <a:gd name="T10" fmla="*/ 2591 w 56514"/>
              <a:gd name="T11" fmla="*/ 45649 h 56515"/>
              <a:gd name="T12" fmla="*/ 9652 w 56514"/>
              <a:gd name="T13" fmla="*/ 56111 h 56515"/>
              <a:gd name="T14" fmla="*/ 20119 w 56514"/>
              <a:gd name="T15" fmla="*/ 63171 h 56515"/>
              <a:gd name="T16" fmla="*/ 32918 w 56514"/>
              <a:gd name="T17" fmla="*/ 65763 h 56515"/>
              <a:gd name="T18" fmla="*/ 45699 w 56514"/>
              <a:gd name="T19" fmla="*/ 63171 h 56515"/>
              <a:gd name="T20" fmla="*/ 48894 w 56514"/>
              <a:gd name="T21" fmla="*/ 61010 h 56515"/>
              <a:gd name="T22" fmla="*/ 32918 w 56514"/>
              <a:gd name="T23" fmla="*/ 61010 h 56515"/>
              <a:gd name="T24" fmla="*/ 21946 w 56514"/>
              <a:gd name="T25" fmla="*/ 58794 h 56515"/>
              <a:gd name="T26" fmla="*/ 12993 w 56514"/>
              <a:gd name="T27" fmla="*/ 52752 h 56515"/>
              <a:gd name="T28" fmla="*/ 6962 w 56514"/>
              <a:gd name="T29" fmla="*/ 43799 h 56515"/>
              <a:gd name="T30" fmla="*/ 4751 w 56514"/>
              <a:gd name="T31" fmla="*/ 32850 h 56515"/>
              <a:gd name="T32" fmla="*/ 6962 w 56514"/>
              <a:gd name="T33" fmla="*/ 21892 h 56515"/>
              <a:gd name="T34" fmla="*/ 12993 w 56514"/>
              <a:gd name="T35" fmla="*/ 12923 h 56515"/>
              <a:gd name="T36" fmla="*/ 21946 w 56514"/>
              <a:gd name="T37" fmla="*/ 6864 h 56515"/>
              <a:gd name="T38" fmla="*/ 32918 w 56514"/>
              <a:gd name="T39" fmla="*/ 4641 h 56515"/>
              <a:gd name="T40" fmla="*/ 48756 w 56514"/>
              <a:gd name="T41" fmla="*/ 4641 h 56515"/>
              <a:gd name="T42" fmla="*/ 45699 w 56514"/>
              <a:gd name="T43" fmla="*/ 2581 h 56515"/>
              <a:gd name="T44" fmla="*/ 32918 w 56514"/>
              <a:gd name="T45" fmla="*/ 0 h 56515"/>
              <a:gd name="T46" fmla="*/ 48756 w 56514"/>
              <a:gd name="T47" fmla="*/ 4641 h 56515"/>
              <a:gd name="T48" fmla="*/ 32918 w 56514"/>
              <a:gd name="T49" fmla="*/ 4641 h 56515"/>
              <a:gd name="T50" fmla="*/ 43893 w 56514"/>
              <a:gd name="T51" fmla="*/ 6864 h 56515"/>
              <a:gd name="T52" fmla="*/ 52845 w 56514"/>
              <a:gd name="T53" fmla="*/ 12923 h 56515"/>
              <a:gd name="T54" fmla="*/ 58877 w 56514"/>
              <a:gd name="T55" fmla="*/ 21892 h 56515"/>
              <a:gd name="T56" fmla="*/ 61088 w 56514"/>
              <a:gd name="T57" fmla="*/ 32850 h 56515"/>
              <a:gd name="T58" fmla="*/ 58877 w 56514"/>
              <a:gd name="T59" fmla="*/ 43799 h 56515"/>
              <a:gd name="T60" fmla="*/ 52845 w 56514"/>
              <a:gd name="T61" fmla="*/ 52752 h 56515"/>
              <a:gd name="T62" fmla="*/ 43893 w 56514"/>
              <a:gd name="T63" fmla="*/ 58794 h 56515"/>
              <a:gd name="T64" fmla="*/ 32918 w 56514"/>
              <a:gd name="T65" fmla="*/ 61010 h 56515"/>
              <a:gd name="T66" fmla="*/ 48894 w 56514"/>
              <a:gd name="T67" fmla="*/ 61010 h 56515"/>
              <a:gd name="T68" fmla="*/ 56146 w 56514"/>
              <a:gd name="T69" fmla="*/ 56111 h 56515"/>
              <a:gd name="T70" fmla="*/ 63202 w 56514"/>
              <a:gd name="T71" fmla="*/ 45649 h 56515"/>
              <a:gd name="T72" fmla="*/ 65789 w 56514"/>
              <a:gd name="T73" fmla="*/ 32850 h 56515"/>
              <a:gd name="T74" fmla="*/ 63202 w 56514"/>
              <a:gd name="T75" fmla="*/ 20062 h 56515"/>
              <a:gd name="T76" fmla="*/ 56146 w 56514"/>
              <a:gd name="T77" fmla="*/ 9621 h 56515"/>
              <a:gd name="T78" fmla="*/ 48756 w 56514"/>
              <a:gd name="T79" fmla="*/ 4641 h 5651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6514" h="56515">
                <a:moveTo>
                  <a:pt x="28145" y="0"/>
                </a:moveTo>
                <a:lnTo>
                  <a:pt x="17201" y="2207"/>
                </a:lnTo>
                <a:lnTo>
                  <a:pt x="8253" y="8227"/>
                </a:lnTo>
                <a:lnTo>
                  <a:pt x="2215" y="17157"/>
                </a:lnTo>
                <a:lnTo>
                  <a:pt x="0" y="28093"/>
                </a:lnTo>
                <a:lnTo>
                  <a:pt x="2215" y="39037"/>
                </a:lnTo>
                <a:lnTo>
                  <a:pt x="8253" y="47985"/>
                </a:lnTo>
                <a:lnTo>
                  <a:pt x="17201" y="54023"/>
                </a:lnTo>
                <a:lnTo>
                  <a:pt x="28145" y="56239"/>
                </a:lnTo>
                <a:lnTo>
                  <a:pt x="39070" y="54023"/>
                </a:lnTo>
                <a:lnTo>
                  <a:pt x="41803" y="52176"/>
                </a:lnTo>
                <a:lnTo>
                  <a:pt x="28145" y="52176"/>
                </a:lnTo>
                <a:lnTo>
                  <a:pt x="18763" y="50280"/>
                </a:lnTo>
                <a:lnTo>
                  <a:pt x="11109" y="45113"/>
                </a:lnTo>
                <a:lnTo>
                  <a:pt x="5952" y="37457"/>
                </a:lnTo>
                <a:lnTo>
                  <a:pt x="4062" y="28093"/>
                </a:lnTo>
                <a:lnTo>
                  <a:pt x="5952" y="18722"/>
                </a:lnTo>
                <a:lnTo>
                  <a:pt x="11109" y="11052"/>
                </a:lnTo>
                <a:lnTo>
                  <a:pt x="18763" y="5870"/>
                </a:lnTo>
                <a:lnTo>
                  <a:pt x="28145" y="3968"/>
                </a:lnTo>
                <a:lnTo>
                  <a:pt x="41684" y="3968"/>
                </a:lnTo>
                <a:lnTo>
                  <a:pt x="39070" y="2207"/>
                </a:lnTo>
                <a:lnTo>
                  <a:pt x="28145" y="0"/>
                </a:lnTo>
                <a:close/>
              </a:path>
              <a:path w="56514" h="56515">
                <a:moveTo>
                  <a:pt x="41684" y="3968"/>
                </a:moveTo>
                <a:lnTo>
                  <a:pt x="28145" y="3968"/>
                </a:lnTo>
                <a:lnTo>
                  <a:pt x="37527" y="5870"/>
                </a:lnTo>
                <a:lnTo>
                  <a:pt x="45181" y="11052"/>
                </a:lnTo>
                <a:lnTo>
                  <a:pt x="50338" y="18722"/>
                </a:lnTo>
                <a:lnTo>
                  <a:pt x="52228" y="28093"/>
                </a:lnTo>
                <a:lnTo>
                  <a:pt x="50338" y="37457"/>
                </a:lnTo>
                <a:lnTo>
                  <a:pt x="45181" y="45113"/>
                </a:lnTo>
                <a:lnTo>
                  <a:pt x="37527" y="50280"/>
                </a:lnTo>
                <a:lnTo>
                  <a:pt x="28145" y="52176"/>
                </a:lnTo>
                <a:lnTo>
                  <a:pt x="41803" y="52176"/>
                </a:lnTo>
                <a:lnTo>
                  <a:pt x="48005" y="47985"/>
                </a:lnTo>
                <a:lnTo>
                  <a:pt x="54036" y="39037"/>
                </a:lnTo>
                <a:lnTo>
                  <a:pt x="56249" y="28093"/>
                </a:lnTo>
                <a:lnTo>
                  <a:pt x="54036" y="17157"/>
                </a:lnTo>
                <a:lnTo>
                  <a:pt x="48005" y="8227"/>
                </a:lnTo>
                <a:lnTo>
                  <a:pt x="41684" y="3968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lIns="0" tIns="0" rIns="0" bIns="0"/>
          <a:lstStyle/>
          <a:p>
            <a:pPr defTabSz="27724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IN" sz="1092">
              <a:solidFill>
                <a:prstClr val="black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8198" name="object 7"/>
          <p:cNvSpPr>
            <a:spLocks/>
          </p:cNvSpPr>
          <p:nvPr/>
        </p:nvSpPr>
        <p:spPr bwMode="auto">
          <a:xfrm>
            <a:off x="1891095" y="452451"/>
            <a:ext cx="15403" cy="19253"/>
          </a:xfrm>
          <a:custGeom>
            <a:avLst/>
            <a:gdLst>
              <a:gd name="T0" fmla="*/ 11999 w 25400"/>
              <a:gd name="T1" fmla="*/ 0 h 31750"/>
              <a:gd name="T2" fmla="*/ 0 w 25400"/>
              <a:gd name="T3" fmla="*/ 0 h 31750"/>
              <a:gd name="T4" fmla="*/ 0 w 25400"/>
              <a:gd name="T5" fmla="*/ 31423 h 31750"/>
              <a:gd name="T6" fmla="*/ 5675 w 25400"/>
              <a:gd name="T7" fmla="*/ 31423 h 31750"/>
              <a:gd name="T8" fmla="*/ 5675 w 25400"/>
              <a:gd name="T9" fmla="*/ 18292 h 31750"/>
              <a:gd name="T10" fmla="*/ 16472 w 25400"/>
              <a:gd name="T11" fmla="*/ 18292 h 31750"/>
              <a:gd name="T12" fmla="*/ 15633 w 25400"/>
              <a:gd name="T13" fmla="*/ 17570 h 31750"/>
              <a:gd name="T14" fmla="*/ 21266 w 25400"/>
              <a:gd name="T15" fmla="*/ 14669 h 31750"/>
              <a:gd name="T16" fmla="*/ 21701 w 25400"/>
              <a:gd name="T17" fmla="*/ 13277 h 31750"/>
              <a:gd name="T18" fmla="*/ 5675 w 25400"/>
              <a:gd name="T19" fmla="*/ 13277 h 31750"/>
              <a:gd name="T20" fmla="*/ 5675 w 25400"/>
              <a:gd name="T21" fmla="*/ 5329 h 31750"/>
              <a:gd name="T22" fmla="*/ 22239 w 25400"/>
              <a:gd name="T23" fmla="*/ 5329 h 31750"/>
              <a:gd name="T24" fmla="*/ 21884 w 25400"/>
              <a:gd name="T25" fmla="*/ 3863 h 31750"/>
              <a:gd name="T26" fmla="*/ 18564 w 25400"/>
              <a:gd name="T27" fmla="*/ 848 h 31750"/>
              <a:gd name="T28" fmla="*/ 11999 w 25400"/>
              <a:gd name="T29" fmla="*/ 0 h 31750"/>
              <a:gd name="T30" fmla="*/ 16472 w 25400"/>
              <a:gd name="T31" fmla="*/ 18292 h 31750"/>
              <a:gd name="T32" fmla="*/ 6837 w 25400"/>
              <a:gd name="T33" fmla="*/ 18292 h 31750"/>
              <a:gd name="T34" fmla="*/ 9727 w 25400"/>
              <a:gd name="T35" fmla="*/ 18680 h 31750"/>
              <a:gd name="T36" fmla="*/ 11465 w 25400"/>
              <a:gd name="T37" fmla="*/ 19999 h 31750"/>
              <a:gd name="T38" fmla="*/ 14470 w 25400"/>
              <a:gd name="T39" fmla="*/ 24596 h 31750"/>
              <a:gd name="T40" fmla="*/ 18564 w 25400"/>
              <a:gd name="T41" fmla="*/ 31423 h 31750"/>
              <a:gd name="T42" fmla="*/ 25402 w 25400"/>
              <a:gd name="T43" fmla="*/ 31423 h 31750"/>
              <a:gd name="T44" fmla="*/ 21967 w 25400"/>
              <a:gd name="T45" fmla="*/ 25318 h 31750"/>
              <a:gd name="T46" fmla="*/ 18721 w 25400"/>
              <a:gd name="T47" fmla="*/ 20229 h 31750"/>
              <a:gd name="T48" fmla="*/ 16472 w 25400"/>
              <a:gd name="T49" fmla="*/ 18292 h 31750"/>
              <a:gd name="T50" fmla="*/ 22239 w 25400"/>
              <a:gd name="T51" fmla="*/ 5329 h 31750"/>
              <a:gd name="T52" fmla="*/ 10156 w 25400"/>
              <a:gd name="T53" fmla="*/ 5329 h 31750"/>
              <a:gd name="T54" fmla="*/ 14324 w 25400"/>
              <a:gd name="T55" fmla="*/ 5444 h 31750"/>
              <a:gd name="T56" fmla="*/ 16449 w 25400"/>
              <a:gd name="T57" fmla="*/ 6638 h 31750"/>
              <a:gd name="T58" fmla="*/ 17224 w 25400"/>
              <a:gd name="T59" fmla="*/ 9224 h 31750"/>
              <a:gd name="T60" fmla="*/ 16638 w 25400"/>
              <a:gd name="T61" fmla="*/ 11580 h 31750"/>
              <a:gd name="T62" fmla="*/ 15057 w 25400"/>
              <a:gd name="T63" fmla="*/ 12889 h 31750"/>
              <a:gd name="T64" fmla="*/ 9926 w 25400"/>
              <a:gd name="T65" fmla="*/ 13277 h 31750"/>
              <a:gd name="T66" fmla="*/ 21701 w 25400"/>
              <a:gd name="T67" fmla="*/ 13277 h 31750"/>
              <a:gd name="T68" fmla="*/ 23088 w 25400"/>
              <a:gd name="T69" fmla="*/ 8837 h 31750"/>
              <a:gd name="T70" fmla="*/ 22239 w 25400"/>
              <a:gd name="T71" fmla="*/ 5329 h 3175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5400" h="31750">
                <a:moveTo>
                  <a:pt x="11999" y="0"/>
                </a:moveTo>
                <a:lnTo>
                  <a:pt x="0" y="0"/>
                </a:lnTo>
                <a:lnTo>
                  <a:pt x="0" y="31423"/>
                </a:lnTo>
                <a:lnTo>
                  <a:pt x="5675" y="31423"/>
                </a:lnTo>
                <a:lnTo>
                  <a:pt x="5675" y="18292"/>
                </a:lnTo>
                <a:lnTo>
                  <a:pt x="16472" y="18292"/>
                </a:lnTo>
                <a:lnTo>
                  <a:pt x="15633" y="17570"/>
                </a:lnTo>
                <a:lnTo>
                  <a:pt x="21266" y="14669"/>
                </a:lnTo>
                <a:lnTo>
                  <a:pt x="21701" y="13277"/>
                </a:lnTo>
                <a:lnTo>
                  <a:pt x="5675" y="13277"/>
                </a:lnTo>
                <a:lnTo>
                  <a:pt x="5675" y="5329"/>
                </a:lnTo>
                <a:lnTo>
                  <a:pt x="22239" y="5329"/>
                </a:lnTo>
                <a:lnTo>
                  <a:pt x="21884" y="3863"/>
                </a:lnTo>
                <a:lnTo>
                  <a:pt x="18564" y="848"/>
                </a:lnTo>
                <a:lnTo>
                  <a:pt x="11999" y="0"/>
                </a:lnTo>
                <a:close/>
              </a:path>
              <a:path w="25400" h="31750">
                <a:moveTo>
                  <a:pt x="16472" y="18292"/>
                </a:moveTo>
                <a:lnTo>
                  <a:pt x="6837" y="18292"/>
                </a:lnTo>
                <a:lnTo>
                  <a:pt x="9727" y="18680"/>
                </a:lnTo>
                <a:lnTo>
                  <a:pt x="11465" y="19999"/>
                </a:lnTo>
                <a:lnTo>
                  <a:pt x="14470" y="24596"/>
                </a:lnTo>
                <a:lnTo>
                  <a:pt x="18564" y="31423"/>
                </a:lnTo>
                <a:lnTo>
                  <a:pt x="25402" y="31423"/>
                </a:lnTo>
                <a:lnTo>
                  <a:pt x="21967" y="25318"/>
                </a:lnTo>
                <a:lnTo>
                  <a:pt x="18721" y="20229"/>
                </a:lnTo>
                <a:lnTo>
                  <a:pt x="16472" y="18292"/>
                </a:lnTo>
                <a:close/>
              </a:path>
              <a:path w="25400" h="31750">
                <a:moveTo>
                  <a:pt x="22239" y="5329"/>
                </a:moveTo>
                <a:lnTo>
                  <a:pt x="10156" y="5329"/>
                </a:lnTo>
                <a:lnTo>
                  <a:pt x="14324" y="5444"/>
                </a:lnTo>
                <a:lnTo>
                  <a:pt x="16449" y="6638"/>
                </a:lnTo>
                <a:lnTo>
                  <a:pt x="17224" y="9224"/>
                </a:lnTo>
                <a:lnTo>
                  <a:pt x="16638" y="11580"/>
                </a:lnTo>
                <a:lnTo>
                  <a:pt x="15057" y="12889"/>
                </a:lnTo>
                <a:lnTo>
                  <a:pt x="9926" y="13277"/>
                </a:lnTo>
                <a:lnTo>
                  <a:pt x="21701" y="13277"/>
                </a:lnTo>
                <a:lnTo>
                  <a:pt x="23088" y="8837"/>
                </a:lnTo>
                <a:lnTo>
                  <a:pt x="22239" y="532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lIns="0" tIns="0" rIns="0" bIns="0"/>
          <a:lstStyle/>
          <a:p>
            <a:pPr defTabSz="27724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IN" sz="1092">
              <a:solidFill>
                <a:prstClr val="black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5564" y="265695"/>
            <a:ext cx="1839646" cy="305450"/>
          </a:xfrm>
          <a:prstGeom prst="rect">
            <a:avLst/>
          </a:prstGeom>
        </p:spPr>
        <p:txBody>
          <a:bodyPr lIns="0" tIns="10396" rIns="0" bIns="0">
            <a:spAutoFit/>
          </a:bodyPr>
          <a:lstStyle/>
          <a:p>
            <a:pPr marL="7701" defTabSz="277246" eaLnBrk="0" fontAlgn="base" hangingPunct="0">
              <a:lnSpc>
                <a:spcPts val="1082"/>
              </a:lnSpc>
              <a:spcBef>
                <a:spcPts val="82"/>
              </a:spcBef>
              <a:spcAft>
                <a:spcPct val="0"/>
              </a:spcAft>
              <a:defRPr/>
            </a:pPr>
            <a:r>
              <a:rPr lang="en-IN" sz="970" b="1" spc="3" dirty="0">
                <a:solidFill>
                  <a:srgbClr val="231F20"/>
                </a:solidFill>
                <a:latin typeface="Helvetica-Bold"/>
                <a:ea typeface="MS PGothic" panose="020B0600070205080204" pitchFamily="34" charset="-128"/>
                <a:cs typeface="Helvetica-Bold"/>
              </a:rPr>
              <a:t>RV Institute of</a:t>
            </a:r>
          </a:p>
          <a:p>
            <a:pPr marL="7701" defTabSz="277246" eaLnBrk="0" fontAlgn="base" hangingPunct="0">
              <a:lnSpc>
                <a:spcPts val="1082"/>
              </a:lnSpc>
              <a:spcBef>
                <a:spcPts val="82"/>
              </a:spcBef>
              <a:spcAft>
                <a:spcPct val="0"/>
              </a:spcAft>
              <a:defRPr/>
            </a:pPr>
            <a:r>
              <a:rPr lang="en-IN" sz="970" b="1" spc="3" dirty="0">
                <a:solidFill>
                  <a:srgbClr val="231F20"/>
                </a:solidFill>
                <a:latin typeface="Helvetica-Bold"/>
                <a:ea typeface="MS PGothic" panose="020B0600070205080204" pitchFamily="34" charset="-128"/>
                <a:cs typeface="Helvetica-Bold"/>
              </a:rPr>
              <a:t>Management</a:t>
            </a:r>
          </a:p>
        </p:txBody>
      </p:sp>
      <p:sp>
        <p:nvSpPr>
          <p:cNvPr id="8200" name="object 9"/>
          <p:cNvSpPr txBox="1">
            <a:spLocks noChangeArrowheads="1"/>
          </p:cNvSpPr>
          <p:nvPr/>
        </p:nvSpPr>
        <p:spPr bwMode="auto">
          <a:xfrm>
            <a:off x="2330069" y="159802"/>
            <a:ext cx="11234259" cy="376719"/>
          </a:xfrm>
          <a:prstGeom prst="rect">
            <a:avLst/>
          </a:prstGeom>
          <a:noFill/>
          <a:ln>
            <a:noFill/>
          </a:ln>
        </p:spPr>
        <p:txBody>
          <a:bodyPr lIns="0" tIns="7316" rIns="0" bIns="0">
            <a:spAutoFit/>
          </a:bodyPr>
          <a:lstStyle>
            <a:lvl1pPr marL="127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7701" defTabSz="277246" eaLnBrk="0" fontAlgn="base" hangingPunct="0">
              <a:spcBef>
                <a:spcPts val="61"/>
              </a:spcBef>
              <a:spcAft>
                <a:spcPct val="0"/>
              </a:spcAft>
              <a:tabLst>
                <a:tab pos="3931503" algn="l"/>
              </a:tabLst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Playfair Display" charset="0"/>
              </a:rPr>
              <a:t>Institutional Achievements: B School Ranking</a:t>
            </a:r>
          </a:p>
        </p:txBody>
      </p:sp>
      <p:sp>
        <p:nvSpPr>
          <p:cNvPr id="8201" name="Title 10"/>
          <p:cNvSpPr>
            <a:spLocks noGrp="1"/>
          </p:cNvSpPr>
          <p:nvPr>
            <p:ph type="title"/>
          </p:nvPr>
        </p:nvSpPr>
        <p:spPr>
          <a:xfrm>
            <a:off x="9341132" y="247405"/>
            <a:ext cx="2498106" cy="288798"/>
          </a:xfrm>
        </p:spPr>
        <p:txBody>
          <a:bodyPr>
            <a:noAutofit/>
          </a:bodyPr>
          <a:lstStyle/>
          <a:p>
            <a:pPr algn="r" eaLnBrk="1" hangingPunct="1">
              <a:defRPr/>
            </a:pPr>
            <a:r>
              <a:rPr lang="en-US" altLang="en-US" sz="1800" dirty="0">
                <a:latin typeface="Playfair Display" charset="0"/>
                <a:ea typeface="ＭＳ Ｐゴシック" panose="020B0600070205080204" pitchFamily="34" charset="-128"/>
              </a:rPr>
              <a:t>Go, change the world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1"/>
          </p:nvPr>
        </p:nvSpPr>
        <p:spPr>
          <a:xfrm>
            <a:off x="4145648" y="6377633"/>
            <a:ext cx="3900704" cy="168059"/>
          </a:xfrm>
        </p:spPr>
        <p:txBody>
          <a:bodyPr/>
          <a:lstStyle/>
          <a:p>
            <a:pPr algn="ctr" defTabSz="277246">
              <a:defRPr/>
            </a:pPr>
            <a:fld id="{4309DEC6-9955-456B-805D-6E93D956DC93}" type="datetime1">
              <a:rPr lang="en-IN" sz="1092">
                <a:solidFill>
                  <a:prstClr val="black">
                    <a:tint val="75000"/>
                  </a:prstClr>
                </a:solidFill>
                <a:latin typeface="Calibri"/>
              </a:rPr>
              <a:pPr algn="ctr" defTabSz="277246">
                <a:defRPr/>
              </a:pPr>
              <a:t>13/04/2023</a:t>
            </a:fld>
            <a:endParaRPr lang="en-IN" sz="1092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0970" name="Footer Placeholder 2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609793" y="6377633"/>
            <a:ext cx="2804232" cy="1680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450525" indent="-173279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693115" indent="-13862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970361" indent="-13862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247607" indent="-13862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1524853" indent="-138623" defTabSz="277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1802100" indent="-138623" defTabSz="277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2079346" indent="-138623" defTabSz="277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2356592" indent="-138623" defTabSz="277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l" defTabSz="277246" fontAlgn="base">
              <a:spcBef>
                <a:spcPct val="0"/>
              </a:spcBef>
              <a:spcAft>
                <a:spcPct val="0"/>
              </a:spcAft>
            </a:pPr>
            <a:r>
              <a:rPr lang="en-IN" altLang="en-US" sz="1092">
                <a:solidFill>
                  <a:srgbClr val="898989"/>
                </a:solidFill>
              </a:rPr>
              <a:t>IQAC Presentation</a:t>
            </a:r>
          </a:p>
        </p:txBody>
      </p:sp>
      <p:sp>
        <p:nvSpPr>
          <p:cNvPr id="40971" name="Slide Number Placeholder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777975" y="6377633"/>
            <a:ext cx="2804233" cy="1680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450525" indent="-173279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693115" indent="-13862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970361" indent="-13862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247607" indent="-13862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1524853" indent="-138623" defTabSz="277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1802100" indent="-138623" defTabSz="277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2079346" indent="-138623" defTabSz="277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2356592" indent="-138623" defTabSz="277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277246" fontAlgn="base">
              <a:spcBef>
                <a:spcPct val="0"/>
              </a:spcBef>
              <a:spcAft>
                <a:spcPct val="0"/>
              </a:spcAft>
            </a:pPr>
            <a:fld id="{8942330A-7A97-454F-860C-3F76BC1EDA4B}" type="slidenum">
              <a:rPr lang="en-IN" altLang="en-US" sz="1092">
                <a:solidFill>
                  <a:srgbClr val="898989"/>
                </a:solidFill>
              </a:rPr>
              <a:pPr defTabSz="277246"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IN" altLang="en-US" sz="1092">
              <a:solidFill>
                <a:srgbClr val="898989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97278" y="720071"/>
          <a:ext cx="10720197" cy="5957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38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331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2511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6347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7864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90997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IN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B-Schools Ranking</a:t>
                      </a:r>
                    </a:p>
                  </a:txBody>
                  <a:tcPr marL="1925" marR="1925" marT="1925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8679"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Maiandra GD" panose="020E0502030308020204" pitchFamily="34" charset="0"/>
                      </a:endParaRPr>
                    </a:p>
                  </a:txBody>
                  <a:tcPr marL="1925" marR="1925" marT="19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Maiandra GD" panose="020E0502030308020204" pitchFamily="34" charset="0"/>
                      </a:endParaRPr>
                    </a:p>
                  </a:txBody>
                  <a:tcPr marL="1925" marR="1925" marT="19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Maiandra GD" panose="020E0502030308020204" pitchFamily="34" charset="0"/>
                      </a:endParaRPr>
                    </a:p>
                  </a:txBody>
                  <a:tcPr marL="1925" marR="1925" marT="19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Maiandra GD" panose="020E0502030308020204" pitchFamily="34" charset="0"/>
                      </a:endParaRPr>
                    </a:p>
                  </a:txBody>
                  <a:tcPr marL="1925" marR="1925" marT="19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Maiandra GD" panose="020E0502030308020204" pitchFamily="34" charset="0"/>
                      </a:endParaRPr>
                    </a:p>
                  </a:txBody>
                  <a:tcPr marL="1925" marR="1925" marT="19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86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Sl. No.</a:t>
                      </a:r>
                    </a:p>
                  </a:txBody>
                  <a:tcPr marL="1925" marR="1925" marT="19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Magazine</a:t>
                      </a:r>
                    </a:p>
                  </a:txBody>
                  <a:tcPr marL="1925" marR="1925" marT="19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Ranking Category</a:t>
                      </a:r>
                    </a:p>
                  </a:txBody>
                  <a:tcPr marL="1925" marR="1925" marT="19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1" i="0" u="none" strike="noStrike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Rank</a:t>
                      </a:r>
                    </a:p>
                  </a:txBody>
                  <a:tcPr marL="1925" marR="1925" marT="19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1" i="0" u="none" strike="noStrike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Rank</a:t>
                      </a:r>
                    </a:p>
                  </a:txBody>
                  <a:tcPr marL="1925" marR="1925" marT="19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867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1" i="0" u="none" strike="noStrike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2022 - 23</a:t>
                      </a:r>
                    </a:p>
                  </a:txBody>
                  <a:tcPr marL="1925" marR="1925" marT="19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1" i="0" u="none" strike="noStrike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2021 - 22</a:t>
                      </a:r>
                    </a:p>
                  </a:txBody>
                  <a:tcPr marL="1925" marR="1925" marT="19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867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1</a:t>
                      </a:r>
                    </a:p>
                  </a:txBody>
                  <a:tcPr marL="1925" marR="1925" marT="19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IN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Business Today</a:t>
                      </a:r>
                    </a:p>
                  </a:txBody>
                  <a:tcPr marL="1925" marR="1925" marT="19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Over All Ranking</a:t>
                      </a:r>
                    </a:p>
                  </a:txBody>
                  <a:tcPr marL="1925" marR="1925" marT="19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Maiandra GD" panose="020E0502030308020204" pitchFamily="34" charset="0"/>
                        </a:rPr>
                        <a:t>118</a:t>
                      </a:r>
                    </a:p>
                  </a:txBody>
                  <a:tcPr marL="1925" marR="1925" marT="19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129</a:t>
                      </a:r>
                    </a:p>
                  </a:txBody>
                  <a:tcPr marL="1925" marR="1925" marT="19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867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ROI</a:t>
                      </a:r>
                    </a:p>
                  </a:txBody>
                  <a:tcPr marL="1925" marR="1925" marT="19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Maiandra GD" panose="020E0502030308020204" pitchFamily="34" charset="0"/>
                        </a:rPr>
                        <a:t>25</a:t>
                      </a:r>
                    </a:p>
                  </a:txBody>
                  <a:tcPr marL="1925" marR="1925" marT="19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1" i="0" u="none" strike="noStrike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25</a:t>
                      </a:r>
                    </a:p>
                  </a:txBody>
                  <a:tcPr marL="1925" marR="1925" marT="19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867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Private B-Schools</a:t>
                      </a:r>
                    </a:p>
                  </a:txBody>
                  <a:tcPr marL="1925" marR="1925" marT="19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Maiandra GD" panose="020E0502030308020204" pitchFamily="34" charset="0"/>
                        </a:rPr>
                        <a:t>90</a:t>
                      </a:r>
                    </a:p>
                  </a:txBody>
                  <a:tcPr marL="1925" marR="1925" marT="19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100</a:t>
                      </a:r>
                    </a:p>
                  </a:txBody>
                  <a:tcPr marL="1925" marR="1925" marT="19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867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 </a:t>
                      </a:r>
                    </a:p>
                  </a:txBody>
                  <a:tcPr marL="1925" marR="1925" marT="19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IN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The Week </a:t>
                      </a:r>
                    </a:p>
                  </a:txBody>
                  <a:tcPr marL="1925" marR="1925" marT="19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Private B-Schools</a:t>
                      </a:r>
                    </a:p>
                  </a:txBody>
                  <a:tcPr marL="1925" marR="1925" marT="19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Maiandra GD" panose="020E0502030308020204" pitchFamily="34" charset="0"/>
                        </a:rPr>
                        <a:t>86</a:t>
                      </a:r>
                    </a:p>
                  </a:txBody>
                  <a:tcPr marL="1925" marR="1925" marT="19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1" i="0" u="none" strike="noStrike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86</a:t>
                      </a:r>
                    </a:p>
                  </a:txBody>
                  <a:tcPr marL="1925" marR="1925" marT="19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867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B-Schools Private South Zone</a:t>
                      </a:r>
                    </a:p>
                  </a:txBody>
                  <a:tcPr marL="1925" marR="1925" marT="19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Maiandra GD" panose="020E0502030308020204" pitchFamily="34" charset="0"/>
                        </a:rPr>
                        <a:t>25</a:t>
                      </a:r>
                    </a:p>
                  </a:txBody>
                  <a:tcPr marL="1925" marR="1925" marT="19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1" i="0" u="none" strike="noStrike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25</a:t>
                      </a:r>
                    </a:p>
                  </a:txBody>
                  <a:tcPr marL="1925" marR="1925" marT="19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867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B-Schools Bengaluru</a:t>
                      </a:r>
                    </a:p>
                  </a:txBody>
                  <a:tcPr marL="1925" marR="1925" marT="19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Maiandra GD" panose="020E0502030308020204" pitchFamily="34" charset="0"/>
                        </a:rPr>
                        <a:t>10</a:t>
                      </a:r>
                    </a:p>
                  </a:txBody>
                  <a:tcPr marL="1925" marR="1925" marT="19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10</a:t>
                      </a:r>
                    </a:p>
                  </a:txBody>
                  <a:tcPr marL="1925" marR="1925" marT="19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60689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</a:t>
                      </a:r>
                    </a:p>
                  </a:txBody>
                  <a:tcPr marL="1925" marR="1925" marT="19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India Today</a:t>
                      </a:r>
                    </a:p>
                  </a:txBody>
                  <a:tcPr marL="1925" marR="1925" marT="19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All India</a:t>
                      </a:r>
                    </a:p>
                  </a:txBody>
                  <a:tcPr marL="1925" marR="1925" marT="19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Maiandra GD" panose="020E0502030308020204" pitchFamily="34" charset="0"/>
                        </a:rPr>
                        <a:t>90</a:t>
                      </a:r>
                    </a:p>
                  </a:txBody>
                  <a:tcPr marL="1925" marR="1925" marT="19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100</a:t>
                      </a:r>
                    </a:p>
                  </a:txBody>
                  <a:tcPr marL="1925" marR="1925" marT="19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3867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</a:t>
                      </a:r>
                    </a:p>
                  </a:txBody>
                  <a:tcPr marL="1925" marR="1925" marT="19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IN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Outlook </a:t>
                      </a:r>
                    </a:p>
                  </a:txBody>
                  <a:tcPr marL="1925" marR="1925" marT="19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All India - Top Private MBA</a:t>
                      </a:r>
                    </a:p>
                  </a:txBody>
                  <a:tcPr marL="1925" marR="1925" marT="19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Maiandra GD" panose="020E0502030308020204" pitchFamily="34" charset="0"/>
                        </a:rPr>
                        <a:t>58</a:t>
                      </a:r>
                    </a:p>
                  </a:txBody>
                  <a:tcPr marL="1925" marR="1925" marT="19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63</a:t>
                      </a:r>
                    </a:p>
                  </a:txBody>
                  <a:tcPr marL="1925" marR="1925" marT="19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3867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B-Schools Private South Zone</a:t>
                      </a:r>
                    </a:p>
                  </a:txBody>
                  <a:tcPr marL="1925" marR="1925" marT="19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Maiandra GD" panose="020E0502030308020204" pitchFamily="34" charset="0"/>
                        </a:rPr>
                        <a:t>20</a:t>
                      </a:r>
                    </a:p>
                  </a:txBody>
                  <a:tcPr marL="1925" marR="1925" marT="19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20</a:t>
                      </a:r>
                    </a:p>
                  </a:txBody>
                  <a:tcPr marL="1925" marR="1925" marT="19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3867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B-Schools Private Bengaluru</a:t>
                      </a:r>
                    </a:p>
                  </a:txBody>
                  <a:tcPr marL="1925" marR="1925" marT="19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Maiandra GD" panose="020E0502030308020204" pitchFamily="34" charset="0"/>
                        </a:rPr>
                        <a:t>6</a:t>
                      </a:r>
                    </a:p>
                  </a:txBody>
                  <a:tcPr marL="1925" marR="1925" marT="19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6</a:t>
                      </a:r>
                    </a:p>
                  </a:txBody>
                  <a:tcPr marL="1925" marR="1925" marT="19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1786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 </a:t>
                      </a:r>
                    </a:p>
                  </a:txBody>
                  <a:tcPr marL="1925" marR="1925" marT="19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 Open</a:t>
                      </a:r>
                    </a:p>
                  </a:txBody>
                  <a:tcPr marL="1925" marR="1925" marT="19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Top Standalone B-School South Zone</a:t>
                      </a:r>
                    </a:p>
                  </a:txBody>
                  <a:tcPr marL="1925" marR="1925" marT="19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Maiandra GD" panose="020E0502030308020204" pitchFamily="34" charset="0"/>
                        </a:rPr>
                        <a:t>18</a:t>
                      </a:r>
                    </a:p>
                  </a:txBody>
                  <a:tcPr marL="1925" marR="1925" marT="19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-</a:t>
                      </a:r>
                    </a:p>
                  </a:txBody>
                  <a:tcPr marL="1925" marR="1925" marT="1925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1786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Top Standalone B-School State wise ( Karnataka )</a:t>
                      </a:r>
                    </a:p>
                  </a:txBody>
                  <a:tcPr marL="1925" marR="1925" marT="19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Maiandra GD" panose="020E0502030308020204" pitchFamily="34" charset="0"/>
                        </a:rPr>
                        <a:t>9</a:t>
                      </a:r>
                    </a:p>
                  </a:txBody>
                  <a:tcPr marL="1925" marR="1925" marT="19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-</a:t>
                      </a:r>
                    </a:p>
                  </a:txBody>
                  <a:tcPr marL="1925" marR="1925" marT="1925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3867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6</a:t>
                      </a:r>
                    </a:p>
                  </a:txBody>
                  <a:tcPr marL="1925" marR="1925" marT="1925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IN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Education Post</a:t>
                      </a:r>
                    </a:p>
                  </a:txBody>
                  <a:tcPr marL="1925" marR="1925" marT="19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Private B-Schools</a:t>
                      </a:r>
                    </a:p>
                  </a:txBody>
                  <a:tcPr marL="1925" marR="1925" marT="19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Maiandra GD" panose="020E0502030308020204" pitchFamily="34" charset="0"/>
                        </a:rPr>
                        <a:t>45</a:t>
                      </a:r>
                    </a:p>
                  </a:txBody>
                  <a:tcPr marL="1925" marR="1925" marT="19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55</a:t>
                      </a:r>
                    </a:p>
                  </a:txBody>
                  <a:tcPr marL="1925" marR="1925" marT="1925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3867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B- School South Zone PVT</a:t>
                      </a:r>
                    </a:p>
                  </a:txBody>
                  <a:tcPr marL="1925" marR="1925" marT="19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Maiandra GD" panose="020E0502030308020204" pitchFamily="34" charset="0"/>
                        </a:rPr>
                        <a:t>13</a:t>
                      </a:r>
                    </a:p>
                  </a:txBody>
                  <a:tcPr marL="1925" marR="1925" marT="19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-</a:t>
                      </a:r>
                    </a:p>
                  </a:txBody>
                  <a:tcPr marL="1925" marR="1925" marT="1925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31786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Top - 50 School of Eminence for Employability </a:t>
                      </a:r>
                    </a:p>
                  </a:txBody>
                  <a:tcPr marL="1925" marR="1925" marT="19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Maiandra GD" panose="020E0502030308020204" pitchFamily="34" charset="0"/>
                        </a:rPr>
                        <a:t>44</a:t>
                      </a:r>
                    </a:p>
                  </a:txBody>
                  <a:tcPr marL="1925" marR="1925" marT="19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 </a:t>
                      </a:r>
                    </a:p>
                  </a:txBody>
                  <a:tcPr marL="1925" marR="1925" marT="1925" marB="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44552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Top - 50 School of Eminence for Employability - South Zone </a:t>
                      </a:r>
                    </a:p>
                  </a:txBody>
                  <a:tcPr marL="1925" marR="1925" marT="19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Maiandra GD" panose="020E0502030308020204" pitchFamily="34" charset="0"/>
                        </a:rPr>
                        <a:t>15</a:t>
                      </a:r>
                    </a:p>
                  </a:txBody>
                  <a:tcPr marL="1925" marR="1925" marT="19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-</a:t>
                      </a:r>
                    </a:p>
                  </a:txBody>
                  <a:tcPr marL="1925" marR="1925" marT="1925" marB="0" anchor="ctr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60689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7</a:t>
                      </a:r>
                    </a:p>
                  </a:txBody>
                  <a:tcPr marL="1925" marR="1925" marT="19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Careers 360</a:t>
                      </a:r>
                    </a:p>
                  </a:txBody>
                  <a:tcPr marL="1925" marR="1925" marT="19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B-School - Bengaluru</a:t>
                      </a:r>
                    </a:p>
                  </a:txBody>
                  <a:tcPr marL="1925" marR="1925" marT="19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Maiandra GD" panose="020E0502030308020204" pitchFamily="34" charset="0"/>
                        </a:rPr>
                        <a:t>AA+</a:t>
                      </a:r>
                    </a:p>
                  </a:txBody>
                  <a:tcPr marL="1925" marR="1925" marT="19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-</a:t>
                      </a:r>
                    </a:p>
                  </a:txBody>
                  <a:tcPr marL="1925" marR="1925" marT="1925" marB="0" anchor="ctr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39048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8</a:t>
                      </a:r>
                    </a:p>
                  </a:txBody>
                  <a:tcPr marL="1925" marR="1925" marT="19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MBA Universe.com</a:t>
                      </a:r>
                    </a:p>
                  </a:txBody>
                  <a:tcPr marL="1925" marR="1925" marT="19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Online B- School Ranking</a:t>
                      </a:r>
                    </a:p>
                  </a:txBody>
                  <a:tcPr marL="1925" marR="1925" marT="19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Maiandra GD" panose="020E0502030308020204" pitchFamily="34" charset="0"/>
                        </a:rPr>
                        <a:t>71</a:t>
                      </a:r>
                    </a:p>
                  </a:txBody>
                  <a:tcPr marL="1925" marR="1925" marT="19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-</a:t>
                      </a:r>
                    </a:p>
                  </a:txBody>
                  <a:tcPr marL="1925" marR="1925" marT="1925" marB="0" anchor="ctr"/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496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5223331-66E5-4382-A84D-81AF1ACA62D7}"/>
              </a:ext>
            </a:extLst>
          </p:cNvPr>
          <p:cNvSpPr/>
          <p:nvPr/>
        </p:nvSpPr>
        <p:spPr>
          <a:xfrm>
            <a:off x="428" y="13855"/>
            <a:ext cx="12191144" cy="6858000"/>
          </a:xfrm>
          <a:prstGeom prst="rect">
            <a:avLst/>
          </a:prstGeom>
          <a:solidFill>
            <a:schemeClr val="lt1">
              <a:alpha val="99000"/>
            </a:schemeClr>
          </a:solidFill>
          <a:ln w="76200">
            <a:solidFill>
              <a:srgbClr val="295E9D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92" b="0" i="0" u="none" strike="noStrike" kern="1200" cap="none" spc="0" normalizeH="0" baseline="0" noProof="0" dirty="0">
              <a:ln>
                <a:noFill/>
              </a:ln>
              <a:solidFill>
                <a:srgbClr val="295E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95" name="object 4">
            <a:extLst>
              <a:ext uri="{FF2B5EF4-FFF2-40B4-BE49-F238E27FC236}">
                <a16:creationId xmlns="" xmlns:a16="http://schemas.microsoft.com/office/drawing/2014/main" id="{DE37AA12-5E04-476A-B578-5E1B79677996}"/>
              </a:ext>
            </a:extLst>
          </p:cNvPr>
          <p:cNvSpPr>
            <a:spLocks/>
          </p:cNvSpPr>
          <p:nvPr/>
        </p:nvSpPr>
        <p:spPr bwMode="auto">
          <a:xfrm>
            <a:off x="611718" y="722959"/>
            <a:ext cx="11235221" cy="0"/>
          </a:xfrm>
          <a:custGeom>
            <a:avLst/>
            <a:gdLst>
              <a:gd name="T0" fmla="*/ 0 w 18527395"/>
              <a:gd name="T1" fmla="*/ 18531297 w 1852739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527395">
                <a:moveTo>
                  <a:pt x="0" y="0"/>
                </a:moveTo>
                <a:lnTo>
                  <a:pt x="18526859" y="0"/>
                </a:lnTo>
              </a:path>
            </a:pathLst>
          </a:custGeom>
          <a:noFill/>
          <a:ln w="15706">
            <a:solidFill>
              <a:srgbClr val="295E9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96" name="object 5">
            <a:extLst>
              <a:ext uri="{FF2B5EF4-FFF2-40B4-BE49-F238E27FC236}">
                <a16:creationId xmlns="" xmlns:a16="http://schemas.microsoft.com/office/drawing/2014/main" id="{7372203B-4F55-4D5D-BCEC-55AE48BA1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793" y="182906"/>
            <a:ext cx="429347" cy="43031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197" name="object 6">
            <a:extLst>
              <a:ext uri="{FF2B5EF4-FFF2-40B4-BE49-F238E27FC236}">
                <a16:creationId xmlns="" xmlns:a16="http://schemas.microsoft.com/office/drawing/2014/main" id="{56261674-76E1-40B6-9C2E-5105C16B4132}"/>
              </a:ext>
            </a:extLst>
          </p:cNvPr>
          <p:cNvSpPr>
            <a:spLocks/>
          </p:cNvSpPr>
          <p:nvPr/>
        </p:nvSpPr>
        <p:spPr bwMode="auto">
          <a:xfrm>
            <a:off x="1881468" y="439936"/>
            <a:ext cx="34656" cy="34656"/>
          </a:xfrm>
          <a:custGeom>
            <a:avLst/>
            <a:gdLst>
              <a:gd name="T0" fmla="*/ 32918 w 56514"/>
              <a:gd name="T1" fmla="*/ 0 h 56515"/>
              <a:gd name="T2" fmla="*/ 20119 w 56514"/>
              <a:gd name="T3" fmla="*/ 2581 h 56515"/>
              <a:gd name="T4" fmla="*/ 9652 w 56514"/>
              <a:gd name="T5" fmla="*/ 9621 h 56515"/>
              <a:gd name="T6" fmla="*/ 2591 w 56514"/>
              <a:gd name="T7" fmla="*/ 20062 h 56515"/>
              <a:gd name="T8" fmla="*/ 0 w 56514"/>
              <a:gd name="T9" fmla="*/ 32850 h 56515"/>
              <a:gd name="T10" fmla="*/ 2591 w 56514"/>
              <a:gd name="T11" fmla="*/ 45649 h 56515"/>
              <a:gd name="T12" fmla="*/ 9652 w 56514"/>
              <a:gd name="T13" fmla="*/ 56111 h 56515"/>
              <a:gd name="T14" fmla="*/ 20119 w 56514"/>
              <a:gd name="T15" fmla="*/ 63171 h 56515"/>
              <a:gd name="T16" fmla="*/ 32918 w 56514"/>
              <a:gd name="T17" fmla="*/ 65763 h 56515"/>
              <a:gd name="T18" fmla="*/ 45699 w 56514"/>
              <a:gd name="T19" fmla="*/ 63171 h 56515"/>
              <a:gd name="T20" fmla="*/ 48894 w 56514"/>
              <a:gd name="T21" fmla="*/ 61010 h 56515"/>
              <a:gd name="T22" fmla="*/ 32918 w 56514"/>
              <a:gd name="T23" fmla="*/ 61010 h 56515"/>
              <a:gd name="T24" fmla="*/ 21946 w 56514"/>
              <a:gd name="T25" fmla="*/ 58794 h 56515"/>
              <a:gd name="T26" fmla="*/ 12993 w 56514"/>
              <a:gd name="T27" fmla="*/ 52752 h 56515"/>
              <a:gd name="T28" fmla="*/ 6962 w 56514"/>
              <a:gd name="T29" fmla="*/ 43799 h 56515"/>
              <a:gd name="T30" fmla="*/ 4751 w 56514"/>
              <a:gd name="T31" fmla="*/ 32850 h 56515"/>
              <a:gd name="T32" fmla="*/ 6962 w 56514"/>
              <a:gd name="T33" fmla="*/ 21892 h 56515"/>
              <a:gd name="T34" fmla="*/ 12993 w 56514"/>
              <a:gd name="T35" fmla="*/ 12923 h 56515"/>
              <a:gd name="T36" fmla="*/ 21946 w 56514"/>
              <a:gd name="T37" fmla="*/ 6864 h 56515"/>
              <a:gd name="T38" fmla="*/ 32918 w 56514"/>
              <a:gd name="T39" fmla="*/ 4641 h 56515"/>
              <a:gd name="T40" fmla="*/ 48756 w 56514"/>
              <a:gd name="T41" fmla="*/ 4641 h 56515"/>
              <a:gd name="T42" fmla="*/ 45699 w 56514"/>
              <a:gd name="T43" fmla="*/ 2581 h 56515"/>
              <a:gd name="T44" fmla="*/ 32918 w 56514"/>
              <a:gd name="T45" fmla="*/ 0 h 56515"/>
              <a:gd name="T46" fmla="*/ 48756 w 56514"/>
              <a:gd name="T47" fmla="*/ 4641 h 56515"/>
              <a:gd name="T48" fmla="*/ 32918 w 56514"/>
              <a:gd name="T49" fmla="*/ 4641 h 56515"/>
              <a:gd name="T50" fmla="*/ 43893 w 56514"/>
              <a:gd name="T51" fmla="*/ 6864 h 56515"/>
              <a:gd name="T52" fmla="*/ 52845 w 56514"/>
              <a:gd name="T53" fmla="*/ 12923 h 56515"/>
              <a:gd name="T54" fmla="*/ 58877 w 56514"/>
              <a:gd name="T55" fmla="*/ 21892 h 56515"/>
              <a:gd name="T56" fmla="*/ 61088 w 56514"/>
              <a:gd name="T57" fmla="*/ 32850 h 56515"/>
              <a:gd name="T58" fmla="*/ 58877 w 56514"/>
              <a:gd name="T59" fmla="*/ 43799 h 56515"/>
              <a:gd name="T60" fmla="*/ 52845 w 56514"/>
              <a:gd name="T61" fmla="*/ 52752 h 56515"/>
              <a:gd name="T62" fmla="*/ 43893 w 56514"/>
              <a:gd name="T63" fmla="*/ 58794 h 56515"/>
              <a:gd name="T64" fmla="*/ 32918 w 56514"/>
              <a:gd name="T65" fmla="*/ 61010 h 56515"/>
              <a:gd name="T66" fmla="*/ 48894 w 56514"/>
              <a:gd name="T67" fmla="*/ 61010 h 56515"/>
              <a:gd name="T68" fmla="*/ 56146 w 56514"/>
              <a:gd name="T69" fmla="*/ 56111 h 56515"/>
              <a:gd name="T70" fmla="*/ 63202 w 56514"/>
              <a:gd name="T71" fmla="*/ 45649 h 56515"/>
              <a:gd name="T72" fmla="*/ 65789 w 56514"/>
              <a:gd name="T73" fmla="*/ 32850 h 56515"/>
              <a:gd name="T74" fmla="*/ 63202 w 56514"/>
              <a:gd name="T75" fmla="*/ 20062 h 56515"/>
              <a:gd name="T76" fmla="*/ 56146 w 56514"/>
              <a:gd name="T77" fmla="*/ 9621 h 56515"/>
              <a:gd name="T78" fmla="*/ 48756 w 56514"/>
              <a:gd name="T79" fmla="*/ 4641 h 5651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6514" h="56515">
                <a:moveTo>
                  <a:pt x="28145" y="0"/>
                </a:moveTo>
                <a:lnTo>
                  <a:pt x="17201" y="2207"/>
                </a:lnTo>
                <a:lnTo>
                  <a:pt x="8253" y="8227"/>
                </a:lnTo>
                <a:lnTo>
                  <a:pt x="2215" y="17157"/>
                </a:lnTo>
                <a:lnTo>
                  <a:pt x="0" y="28093"/>
                </a:lnTo>
                <a:lnTo>
                  <a:pt x="2215" y="39037"/>
                </a:lnTo>
                <a:lnTo>
                  <a:pt x="8253" y="47985"/>
                </a:lnTo>
                <a:lnTo>
                  <a:pt x="17201" y="54023"/>
                </a:lnTo>
                <a:lnTo>
                  <a:pt x="28145" y="56239"/>
                </a:lnTo>
                <a:lnTo>
                  <a:pt x="39070" y="54023"/>
                </a:lnTo>
                <a:lnTo>
                  <a:pt x="41803" y="52176"/>
                </a:lnTo>
                <a:lnTo>
                  <a:pt x="28145" y="52176"/>
                </a:lnTo>
                <a:lnTo>
                  <a:pt x="18763" y="50280"/>
                </a:lnTo>
                <a:lnTo>
                  <a:pt x="11109" y="45113"/>
                </a:lnTo>
                <a:lnTo>
                  <a:pt x="5952" y="37457"/>
                </a:lnTo>
                <a:lnTo>
                  <a:pt x="4062" y="28093"/>
                </a:lnTo>
                <a:lnTo>
                  <a:pt x="5952" y="18722"/>
                </a:lnTo>
                <a:lnTo>
                  <a:pt x="11109" y="11052"/>
                </a:lnTo>
                <a:lnTo>
                  <a:pt x="18763" y="5870"/>
                </a:lnTo>
                <a:lnTo>
                  <a:pt x="28145" y="3968"/>
                </a:lnTo>
                <a:lnTo>
                  <a:pt x="41684" y="3968"/>
                </a:lnTo>
                <a:lnTo>
                  <a:pt x="39070" y="2207"/>
                </a:lnTo>
                <a:lnTo>
                  <a:pt x="28145" y="0"/>
                </a:lnTo>
                <a:close/>
              </a:path>
              <a:path w="56514" h="56515">
                <a:moveTo>
                  <a:pt x="41684" y="3968"/>
                </a:moveTo>
                <a:lnTo>
                  <a:pt x="28145" y="3968"/>
                </a:lnTo>
                <a:lnTo>
                  <a:pt x="37527" y="5870"/>
                </a:lnTo>
                <a:lnTo>
                  <a:pt x="45181" y="11052"/>
                </a:lnTo>
                <a:lnTo>
                  <a:pt x="50338" y="18722"/>
                </a:lnTo>
                <a:lnTo>
                  <a:pt x="52228" y="28093"/>
                </a:lnTo>
                <a:lnTo>
                  <a:pt x="50338" y="37457"/>
                </a:lnTo>
                <a:lnTo>
                  <a:pt x="45181" y="45113"/>
                </a:lnTo>
                <a:lnTo>
                  <a:pt x="37527" y="50280"/>
                </a:lnTo>
                <a:lnTo>
                  <a:pt x="28145" y="52176"/>
                </a:lnTo>
                <a:lnTo>
                  <a:pt x="41803" y="52176"/>
                </a:lnTo>
                <a:lnTo>
                  <a:pt x="48005" y="47985"/>
                </a:lnTo>
                <a:lnTo>
                  <a:pt x="54036" y="39037"/>
                </a:lnTo>
                <a:lnTo>
                  <a:pt x="56249" y="28093"/>
                </a:lnTo>
                <a:lnTo>
                  <a:pt x="54036" y="17157"/>
                </a:lnTo>
                <a:lnTo>
                  <a:pt x="48005" y="8227"/>
                </a:lnTo>
                <a:lnTo>
                  <a:pt x="41684" y="3968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98" name="object 7">
            <a:extLst>
              <a:ext uri="{FF2B5EF4-FFF2-40B4-BE49-F238E27FC236}">
                <a16:creationId xmlns="" xmlns:a16="http://schemas.microsoft.com/office/drawing/2014/main" id="{575EA58F-1388-454E-931E-848D68EC3A63}"/>
              </a:ext>
            </a:extLst>
          </p:cNvPr>
          <p:cNvSpPr>
            <a:spLocks/>
          </p:cNvSpPr>
          <p:nvPr/>
        </p:nvSpPr>
        <p:spPr bwMode="auto">
          <a:xfrm>
            <a:off x="1891095" y="452451"/>
            <a:ext cx="15403" cy="19253"/>
          </a:xfrm>
          <a:custGeom>
            <a:avLst/>
            <a:gdLst>
              <a:gd name="T0" fmla="*/ 11999 w 25400"/>
              <a:gd name="T1" fmla="*/ 0 h 31750"/>
              <a:gd name="T2" fmla="*/ 0 w 25400"/>
              <a:gd name="T3" fmla="*/ 0 h 31750"/>
              <a:gd name="T4" fmla="*/ 0 w 25400"/>
              <a:gd name="T5" fmla="*/ 31423 h 31750"/>
              <a:gd name="T6" fmla="*/ 5675 w 25400"/>
              <a:gd name="T7" fmla="*/ 31423 h 31750"/>
              <a:gd name="T8" fmla="*/ 5675 w 25400"/>
              <a:gd name="T9" fmla="*/ 18292 h 31750"/>
              <a:gd name="T10" fmla="*/ 16472 w 25400"/>
              <a:gd name="T11" fmla="*/ 18292 h 31750"/>
              <a:gd name="T12" fmla="*/ 15633 w 25400"/>
              <a:gd name="T13" fmla="*/ 17570 h 31750"/>
              <a:gd name="T14" fmla="*/ 21266 w 25400"/>
              <a:gd name="T15" fmla="*/ 14669 h 31750"/>
              <a:gd name="T16" fmla="*/ 21701 w 25400"/>
              <a:gd name="T17" fmla="*/ 13277 h 31750"/>
              <a:gd name="T18" fmla="*/ 5675 w 25400"/>
              <a:gd name="T19" fmla="*/ 13277 h 31750"/>
              <a:gd name="T20" fmla="*/ 5675 w 25400"/>
              <a:gd name="T21" fmla="*/ 5329 h 31750"/>
              <a:gd name="T22" fmla="*/ 22239 w 25400"/>
              <a:gd name="T23" fmla="*/ 5329 h 31750"/>
              <a:gd name="T24" fmla="*/ 21884 w 25400"/>
              <a:gd name="T25" fmla="*/ 3863 h 31750"/>
              <a:gd name="T26" fmla="*/ 18564 w 25400"/>
              <a:gd name="T27" fmla="*/ 848 h 31750"/>
              <a:gd name="T28" fmla="*/ 11999 w 25400"/>
              <a:gd name="T29" fmla="*/ 0 h 31750"/>
              <a:gd name="T30" fmla="*/ 16472 w 25400"/>
              <a:gd name="T31" fmla="*/ 18292 h 31750"/>
              <a:gd name="T32" fmla="*/ 6837 w 25400"/>
              <a:gd name="T33" fmla="*/ 18292 h 31750"/>
              <a:gd name="T34" fmla="*/ 9727 w 25400"/>
              <a:gd name="T35" fmla="*/ 18680 h 31750"/>
              <a:gd name="T36" fmla="*/ 11465 w 25400"/>
              <a:gd name="T37" fmla="*/ 19999 h 31750"/>
              <a:gd name="T38" fmla="*/ 14470 w 25400"/>
              <a:gd name="T39" fmla="*/ 24596 h 31750"/>
              <a:gd name="T40" fmla="*/ 18564 w 25400"/>
              <a:gd name="T41" fmla="*/ 31423 h 31750"/>
              <a:gd name="T42" fmla="*/ 25402 w 25400"/>
              <a:gd name="T43" fmla="*/ 31423 h 31750"/>
              <a:gd name="T44" fmla="*/ 21967 w 25400"/>
              <a:gd name="T45" fmla="*/ 25318 h 31750"/>
              <a:gd name="T46" fmla="*/ 18721 w 25400"/>
              <a:gd name="T47" fmla="*/ 20229 h 31750"/>
              <a:gd name="T48" fmla="*/ 16472 w 25400"/>
              <a:gd name="T49" fmla="*/ 18292 h 31750"/>
              <a:gd name="T50" fmla="*/ 22239 w 25400"/>
              <a:gd name="T51" fmla="*/ 5329 h 31750"/>
              <a:gd name="T52" fmla="*/ 10156 w 25400"/>
              <a:gd name="T53" fmla="*/ 5329 h 31750"/>
              <a:gd name="T54" fmla="*/ 14324 w 25400"/>
              <a:gd name="T55" fmla="*/ 5444 h 31750"/>
              <a:gd name="T56" fmla="*/ 16449 w 25400"/>
              <a:gd name="T57" fmla="*/ 6638 h 31750"/>
              <a:gd name="T58" fmla="*/ 17224 w 25400"/>
              <a:gd name="T59" fmla="*/ 9224 h 31750"/>
              <a:gd name="T60" fmla="*/ 16638 w 25400"/>
              <a:gd name="T61" fmla="*/ 11580 h 31750"/>
              <a:gd name="T62" fmla="*/ 15057 w 25400"/>
              <a:gd name="T63" fmla="*/ 12889 h 31750"/>
              <a:gd name="T64" fmla="*/ 9926 w 25400"/>
              <a:gd name="T65" fmla="*/ 13277 h 31750"/>
              <a:gd name="T66" fmla="*/ 21701 w 25400"/>
              <a:gd name="T67" fmla="*/ 13277 h 31750"/>
              <a:gd name="T68" fmla="*/ 23088 w 25400"/>
              <a:gd name="T69" fmla="*/ 8837 h 31750"/>
              <a:gd name="T70" fmla="*/ 22239 w 25400"/>
              <a:gd name="T71" fmla="*/ 5329 h 3175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5400" h="31750">
                <a:moveTo>
                  <a:pt x="11999" y="0"/>
                </a:moveTo>
                <a:lnTo>
                  <a:pt x="0" y="0"/>
                </a:lnTo>
                <a:lnTo>
                  <a:pt x="0" y="31423"/>
                </a:lnTo>
                <a:lnTo>
                  <a:pt x="5675" y="31423"/>
                </a:lnTo>
                <a:lnTo>
                  <a:pt x="5675" y="18292"/>
                </a:lnTo>
                <a:lnTo>
                  <a:pt x="16472" y="18292"/>
                </a:lnTo>
                <a:lnTo>
                  <a:pt x="15633" y="17570"/>
                </a:lnTo>
                <a:lnTo>
                  <a:pt x="21266" y="14669"/>
                </a:lnTo>
                <a:lnTo>
                  <a:pt x="21701" y="13277"/>
                </a:lnTo>
                <a:lnTo>
                  <a:pt x="5675" y="13277"/>
                </a:lnTo>
                <a:lnTo>
                  <a:pt x="5675" y="5329"/>
                </a:lnTo>
                <a:lnTo>
                  <a:pt x="22239" y="5329"/>
                </a:lnTo>
                <a:lnTo>
                  <a:pt x="21884" y="3863"/>
                </a:lnTo>
                <a:lnTo>
                  <a:pt x="18564" y="848"/>
                </a:lnTo>
                <a:lnTo>
                  <a:pt x="11999" y="0"/>
                </a:lnTo>
                <a:close/>
              </a:path>
              <a:path w="25400" h="31750">
                <a:moveTo>
                  <a:pt x="16472" y="18292"/>
                </a:moveTo>
                <a:lnTo>
                  <a:pt x="6837" y="18292"/>
                </a:lnTo>
                <a:lnTo>
                  <a:pt x="9727" y="18680"/>
                </a:lnTo>
                <a:lnTo>
                  <a:pt x="11465" y="19999"/>
                </a:lnTo>
                <a:lnTo>
                  <a:pt x="14470" y="24596"/>
                </a:lnTo>
                <a:lnTo>
                  <a:pt x="18564" y="31423"/>
                </a:lnTo>
                <a:lnTo>
                  <a:pt x="25402" y="31423"/>
                </a:lnTo>
                <a:lnTo>
                  <a:pt x="21967" y="25318"/>
                </a:lnTo>
                <a:lnTo>
                  <a:pt x="18721" y="20229"/>
                </a:lnTo>
                <a:lnTo>
                  <a:pt x="16472" y="18292"/>
                </a:lnTo>
                <a:close/>
              </a:path>
              <a:path w="25400" h="31750">
                <a:moveTo>
                  <a:pt x="22239" y="5329"/>
                </a:moveTo>
                <a:lnTo>
                  <a:pt x="10156" y="5329"/>
                </a:lnTo>
                <a:lnTo>
                  <a:pt x="14324" y="5444"/>
                </a:lnTo>
                <a:lnTo>
                  <a:pt x="16449" y="6638"/>
                </a:lnTo>
                <a:lnTo>
                  <a:pt x="17224" y="9224"/>
                </a:lnTo>
                <a:lnTo>
                  <a:pt x="16638" y="11580"/>
                </a:lnTo>
                <a:lnTo>
                  <a:pt x="15057" y="12889"/>
                </a:lnTo>
                <a:lnTo>
                  <a:pt x="9926" y="13277"/>
                </a:lnTo>
                <a:lnTo>
                  <a:pt x="21701" y="13277"/>
                </a:lnTo>
                <a:lnTo>
                  <a:pt x="23088" y="8837"/>
                </a:lnTo>
                <a:lnTo>
                  <a:pt x="22239" y="532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F97E441F-5AA0-42A6-8806-41B9D8285100}"/>
              </a:ext>
            </a:extLst>
          </p:cNvPr>
          <p:cNvSpPr txBox="1"/>
          <p:nvPr/>
        </p:nvSpPr>
        <p:spPr>
          <a:xfrm>
            <a:off x="1105564" y="265695"/>
            <a:ext cx="1839646" cy="305451"/>
          </a:xfrm>
          <a:prstGeom prst="rect">
            <a:avLst/>
          </a:prstGeom>
        </p:spPr>
        <p:txBody>
          <a:bodyPr lIns="0" tIns="10397" rIns="0" bIns="0">
            <a:spAutoFit/>
          </a:bodyPr>
          <a:lstStyle/>
          <a:p>
            <a:pPr marL="7701" marR="0" lvl="0" indent="0" algn="l" defTabSz="914400" rtl="0" eaLnBrk="1" fontAlgn="auto" latinLnBrk="0" hangingPunct="1">
              <a:lnSpc>
                <a:spcPts val="1082"/>
              </a:lnSpc>
              <a:spcBef>
                <a:spcPts val="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970" b="1" i="0" u="none" strike="noStrike" kern="1200" cap="none" spc="3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Helvetica-Bold"/>
                <a:ea typeface="+mn-ea"/>
                <a:cs typeface="Helvetica-Bold"/>
              </a:rPr>
              <a:t>RV Institute of</a:t>
            </a:r>
          </a:p>
          <a:p>
            <a:pPr marL="7701" marR="0" lvl="0" indent="0" algn="l" defTabSz="914400" rtl="0" eaLnBrk="1" fontAlgn="auto" latinLnBrk="0" hangingPunct="1">
              <a:lnSpc>
                <a:spcPts val="1082"/>
              </a:lnSpc>
              <a:spcBef>
                <a:spcPts val="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970" b="1" i="0" u="none" strike="noStrike" kern="1200" cap="none" spc="3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Helvetica-Bold"/>
                <a:ea typeface="+mn-ea"/>
                <a:cs typeface="Helvetica-Bold"/>
              </a:rPr>
              <a:t>Management</a:t>
            </a:r>
          </a:p>
        </p:txBody>
      </p:sp>
      <p:sp>
        <p:nvSpPr>
          <p:cNvPr id="8201" name="Title 10">
            <a:extLst>
              <a:ext uri="{FF2B5EF4-FFF2-40B4-BE49-F238E27FC236}">
                <a16:creationId xmlns="" xmlns:a16="http://schemas.microsoft.com/office/drawing/2014/main" id="{97FA32EE-CC92-4880-9B06-8B5C6B746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7789" y="247404"/>
            <a:ext cx="2231449" cy="280134"/>
          </a:xfrm>
        </p:spPr>
        <p:txBody>
          <a:bodyPr>
            <a:noAutofit/>
          </a:bodyPr>
          <a:lstStyle/>
          <a:p>
            <a:pPr algn="r" eaLnBrk="1" hangingPunct="1"/>
            <a:r>
              <a:rPr lang="en-US" altLang="en-US" sz="1800" dirty="0">
                <a:latin typeface="Playfair Display" charset="0"/>
                <a:ea typeface="ＭＳ Ｐゴシック" panose="020B0600070205080204" pitchFamily="34" charset="-128"/>
              </a:rPr>
              <a:t>Go, change the world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EF9A172-63C0-42C9-A11E-A6042D818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51F74F-D88F-42C2-A5E8-7EE9838ED6E1}" type="datetime1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13/04/2023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ACC32AB-6EA9-47E1-AD32-A2E9C8116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IQAC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143E890-DE2E-4426-A4C4-A9E1CA41E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A5EC6-655E-4D9B-B7D6-9B3D4DCE689E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1634" y="1910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>
                <a:solidFill>
                  <a:srgbClr val="7030A0"/>
                </a:solidFill>
              </a:rPr>
              <a:t>Major events organised – Video links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793" y="995082"/>
            <a:ext cx="108605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IN" dirty="0" smtClean="0"/>
              <a:t>Graduation </a:t>
            </a:r>
            <a:r>
              <a:rPr lang="en-IN" dirty="0"/>
              <a:t>Day		-	</a:t>
            </a:r>
            <a:r>
              <a:rPr lang="en-US" dirty="0">
                <a:hlinkClick r:id="rId3" action="ppaction://hlinkfile"/>
              </a:rPr>
              <a:t>RVIM Videos\Graduation Day 2020-2022 Batch.mp4</a:t>
            </a:r>
            <a:endParaRPr lang="en-IN" dirty="0"/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Common </a:t>
            </a:r>
            <a:r>
              <a:rPr lang="en-US" dirty="0"/>
              <a:t>Yoga </a:t>
            </a:r>
            <a:r>
              <a:rPr lang="en-US" dirty="0" smtClean="0"/>
              <a:t>Protocol	-	</a:t>
            </a:r>
            <a:r>
              <a:rPr lang="en-US" sz="1400" dirty="0" smtClean="0">
                <a:hlinkClick r:id="rId4" action="ppaction://hlinkfile"/>
              </a:rPr>
              <a:t>RVIM Videos\Free Certification Program on Yoga - Common Yoga Protocol at RVIM.mp4</a:t>
            </a:r>
            <a:endParaRPr lang="en-US" sz="1400" dirty="0" smtClean="0"/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IN" dirty="0" smtClean="0"/>
              <a:t>Genesis </a:t>
            </a:r>
            <a:r>
              <a:rPr lang="en-IN" dirty="0"/>
              <a:t>2022-24 Batch	-	</a:t>
            </a:r>
            <a:r>
              <a:rPr lang="en-IN" dirty="0">
                <a:hlinkClick r:id="rId5" action="ppaction://hlinkfile"/>
              </a:rPr>
              <a:t>RVIM Videos\Genesis 2022-24 Batch at rvim.mp4</a:t>
            </a:r>
            <a:endParaRPr lang="en-IN" dirty="0"/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IN" dirty="0" err="1" smtClean="0"/>
              <a:t>Womens</a:t>
            </a:r>
            <a:r>
              <a:rPr lang="en-IN" dirty="0" smtClean="0"/>
              <a:t>’ </a:t>
            </a:r>
            <a:r>
              <a:rPr lang="en-IN" dirty="0"/>
              <a:t>Day </a:t>
            </a:r>
            <a:r>
              <a:rPr lang="en-IN" dirty="0" smtClean="0"/>
              <a:t>Programme-</a:t>
            </a:r>
            <a:r>
              <a:rPr lang="en-IN" dirty="0"/>
              <a:t>	</a:t>
            </a:r>
            <a:r>
              <a:rPr lang="en-US" sz="1400" dirty="0">
                <a:hlinkClick r:id="rId6" action="ppaction://hlinkfile"/>
              </a:rPr>
              <a:t>RVIM Videos\Bike Rally _ International Women's Day 2023 Celebration _ RVIM.mp4</a:t>
            </a:r>
            <a:endParaRPr lang="en-IN" dirty="0"/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IN" dirty="0" smtClean="0"/>
              <a:t>Venture </a:t>
            </a:r>
            <a:r>
              <a:rPr lang="en-IN" dirty="0"/>
              <a:t>Fest 2022	-	</a:t>
            </a:r>
            <a:r>
              <a:rPr lang="pt-BR" dirty="0">
                <a:hlinkClick r:id="rId7" action="ppaction://hlinkfile"/>
              </a:rPr>
              <a:t>RVIM Videos\Venture Fest.mp4</a:t>
            </a:r>
            <a:endParaRPr lang="en-IN" dirty="0"/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IN" dirty="0" err="1" smtClean="0"/>
              <a:t>Guruvandana</a:t>
            </a:r>
            <a:r>
              <a:rPr lang="en-IN" dirty="0" smtClean="0"/>
              <a:t> </a:t>
            </a:r>
            <a:r>
              <a:rPr lang="en-IN" dirty="0"/>
              <a:t>2022	-	</a:t>
            </a:r>
            <a:r>
              <a:rPr lang="en-IN" dirty="0">
                <a:hlinkClick r:id="rId8" action="ppaction://hlinkfile"/>
              </a:rPr>
              <a:t>RVIM </a:t>
            </a:r>
            <a:r>
              <a:rPr lang="en-IN" dirty="0" smtClean="0">
                <a:hlinkClick r:id="rId8" action="ppaction://hlinkfile"/>
              </a:rPr>
              <a:t>Videos\Guruvandhana.mp4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7325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5223331-66E5-4382-A84D-81AF1ACA62D7}"/>
              </a:ext>
            </a:extLst>
          </p:cNvPr>
          <p:cNvSpPr/>
          <p:nvPr/>
        </p:nvSpPr>
        <p:spPr>
          <a:xfrm>
            <a:off x="428" y="0"/>
            <a:ext cx="12191572" cy="6858000"/>
          </a:xfrm>
          <a:prstGeom prst="rect">
            <a:avLst/>
          </a:prstGeom>
          <a:solidFill>
            <a:schemeClr val="lt1">
              <a:alpha val="99000"/>
            </a:schemeClr>
          </a:solidFill>
          <a:ln w="76200">
            <a:solidFill>
              <a:srgbClr val="295E9D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IN" sz="1092" dirty="0">
              <a:solidFill>
                <a:srgbClr val="295E9D"/>
              </a:solidFill>
            </a:endParaRPr>
          </a:p>
        </p:txBody>
      </p:sp>
      <p:sp>
        <p:nvSpPr>
          <p:cNvPr id="8195" name="object 4">
            <a:extLst>
              <a:ext uri="{FF2B5EF4-FFF2-40B4-BE49-F238E27FC236}">
                <a16:creationId xmlns="" xmlns:a16="http://schemas.microsoft.com/office/drawing/2014/main" id="{DE37AA12-5E04-476A-B578-5E1B79677996}"/>
              </a:ext>
            </a:extLst>
          </p:cNvPr>
          <p:cNvSpPr>
            <a:spLocks/>
          </p:cNvSpPr>
          <p:nvPr/>
        </p:nvSpPr>
        <p:spPr bwMode="auto">
          <a:xfrm>
            <a:off x="611718" y="722959"/>
            <a:ext cx="11235221" cy="0"/>
          </a:xfrm>
          <a:custGeom>
            <a:avLst/>
            <a:gdLst>
              <a:gd name="T0" fmla="*/ 0 w 18527395"/>
              <a:gd name="T1" fmla="*/ 18531297 w 1852739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527395">
                <a:moveTo>
                  <a:pt x="0" y="0"/>
                </a:moveTo>
                <a:lnTo>
                  <a:pt x="18526859" y="0"/>
                </a:lnTo>
              </a:path>
            </a:pathLst>
          </a:custGeom>
          <a:noFill/>
          <a:ln w="15706">
            <a:solidFill>
              <a:srgbClr val="295E9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 sz="1092"/>
          </a:p>
        </p:txBody>
      </p:sp>
      <p:sp>
        <p:nvSpPr>
          <p:cNvPr id="8196" name="object 5">
            <a:extLst>
              <a:ext uri="{FF2B5EF4-FFF2-40B4-BE49-F238E27FC236}">
                <a16:creationId xmlns="" xmlns:a16="http://schemas.microsoft.com/office/drawing/2014/main" id="{7372203B-4F55-4D5D-BCEC-55AE48BA1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793" y="182906"/>
            <a:ext cx="429347" cy="43031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092"/>
          </a:p>
        </p:txBody>
      </p:sp>
      <p:sp>
        <p:nvSpPr>
          <p:cNvPr id="8197" name="object 6">
            <a:extLst>
              <a:ext uri="{FF2B5EF4-FFF2-40B4-BE49-F238E27FC236}">
                <a16:creationId xmlns="" xmlns:a16="http://schemas.microsoft.com/office/drawing/2014/main" id="{56261674-76E1-40B6-9C2E-5105C16B4132}"/>
              </a:ext>
            </a:extLst>
          </p:cNvPr>
          <p:cNvSpPr>
            <a:spLocks/>
          </p:cNvSpPr>
          <p:nvPr/>
        </p:nvSpPr>
        <p:spPr bwMode="auto">
          <a:xfrm>
            <a:off x="1881468" y="439936"/>
            <a:ext cx="34656" cy="34656"/>
          </a:xfrm>
          <a:custGeom>
            <a:avLst/>
            <a:gdLst>
              <a:gd name="T0" fmla="*/ 32918 w 56514"/>
              <a:gd name="T1" fmla="*/ 0 h 56515"/>
              <a:gd name="T2" fmla="*/ 20119 w 56514"/>
              <a:gd name="T3" fmla="*/ 2581 h 56515"/>
              <a:gd name="T4" fmla="*/ 9652 w 56514"/>
              <a:gd name="T5" fmla="*/ 9621 h 56515"/>
              <a:gd name="T6" fmla="*/ 2591 w 56514"/>
              <a:gd name="T7" fmla="*/ 20062 h 56515"/>
              <a:gd name="T8" fmla="*/ 0 w 56514"/>
              <a:gd name="T9" fmla="*/ 32850 h 56515"/>
              <a:gd name="T10" fmla="*/ 2591 w 56514"/>
              <a:gd name="T11" fmla="*/ 45649 h 56515"/>
              <a:gd name="T12" fmla="*/ 9652 w 56514"/>
              <a:gd name="T13" fmla="*/ 56111 h 56515"/>
              <a:gd name="T14" fmla="*/ 20119 w 56514"/>
              <a:gd name="T15" fmla="*/ 63171 h 56515"/>
              <a:gd name="T16" fmla="*/ 32918 w 56514"/>
              <a:gd name="T17" fmla="*/ 65763 h 56515"/>
              <a:gd name="T18" fmla="*/ 45699 w 56514"/>
              <a:gd name="T19" fmla="*/ 63171 h 56515"/>
              <a:gd name="T20" fmla="*/ 48894 w 56514"/>
              <a:gd name="T21" fmla="*/ 61010 h 56515"/>
              <a:gd name="T22" fmla="*/ 32918 w 56514"/>
              <a:gd name="T23" fmla="*/ 61010 h 56515"/>
              <a:gd name="T24" fmla="*/ 21946 w 56514"/>
              <a:gd name="T25" fmla="*/ 58794 h 56515"/>
              <a:gd name="T26" fmla="*/ 12993 w 56514"/>
              <a:gd name="T27" fmla="*/ 52752 h 56515"/>
              <a:gd name="T28" fmla="*/ 6962 w 56514"/>
              <a:gd name="T29" fmla="*/ 43799 h 56515"/>
              <a:gd name="T30" fmla="*/ 4751 w 56514"/>
              <a:gd name="T31" fmla="*/ 32850 h 56515"/>
              <a:gd name="T32" fmla="*/ 6962 w 56514"/>
              <a:gd name="T33" fmla="*/ 21892 h 56515"/>
              <a:gd name="T34" fmla="*/ 12993 w 56514"/>
              <a:gd name="T35" fmla="*/ 12923 h 56515"/>
              <a:gd name="T36" fmla="*/ 21946 w 56514"/>
              <a:gd name="T37" fmla="*/ 6864 h 56515"/>
              <a:gd name="T38" fmla="*/ 32918 w 56514"/>
              <a:gd name="T39" fmla="*/ 4641 h 56515"/>
              <a:gd name="T40" fmla="*/ 48756 w 56514"/>
              <a:gd name="T41" fmla="*/ 4641 h 56515"/>
              <a:gd name="T42" fmla="*/ 45699 w 56514"/>
              <a:gd name="T43" fmla="*/ 2581 h 56515"/>
              <a:gd name="T44" fmla="*/ 32918 w 56514"/>
              <a:gd name="T45" fmla="*/ 0 h 56515"/>
              <a:gd name="T46" fmla="*/ 48756 w 56514"/>
              <a:gd name="T47" fmla="*/ 4641 h 56515"/>
              <a:gd name="T48" fmla="*/ 32918 w 56514"/>
              <a:gd name="T49" fmla="*/ 4641 h 56515"/>
              <a:gd name="T50" fmla="*/ 43893 w 56514"/>
              <a:gd name="T51" fmla="*/ 6864 h 56515"/>
              <a:gd name="T52" fmla="*/ 52845 w 56514"/>
              <a:gd name="T53" fmla="*/ 12923 h 56515"/>
              <a:gd name="T54" fmla="*/ 58877 w 56514"/>
              <a:gd name="T55" fmla="*/ 21892 h 56515"/>
              <a:gd name="T56" fmla="*/ 61088 w 56514"/>
              <a:gd name="T57" fmla="*/ 32850 h 56515"/>
              <a:gd name="T58" fmla="*/ 58877 w 56514"/>
              <a:gd name="T59" fmla="*/ 43799 h 56515"/>
              <a:gd name="T60" fmla="*/ 52845 w 56514"/>
              <a:gd name="T61" fmla="*/ 52752 h 56515"/>
              <a:gd name="T62" fmla="*/ 43893 w 56514"/>
              <a:gd name="T63" fmla="*/ 58794 h 56515"/>
              <a:gd name="T64" fmla="*/ 32918 w 56514"/>
              <a:gd name="T65" fmla="*/ 61010 h 56515"/>
              <a:gd name="T66" fmla="*/ 48894 w 56514"/>
              <a:gd name="T67" fmla="*/ 61010 h 56515"/>
              <a:gd name="T68" fmla="*/ 56146 w 56514"/>
              <a:gd name="T69" fmla="*/ 56111 h 56515"/>
              <a:gd name="T70" fmla="*/ 63202 w 56514"/>
              <a:gd name="T71" fmla="*/ 45649 h 56515"/>
              <a:gd name="T72" fmla="*/ 65789 w 56514"/>
              <a:gd name="T73" fmla="*/ 32850 h 56515"/>
              <a:gd name="T74" fmla="*/ 63202 w 56514"/>
              <a:gd name="T75" fmla="*/ 20062 h 56515"/>
              <a:gd name="T76" fmla="*/ 56146 w 56514"/>
              <a:gd name="T77" fmla="*/ 9621 h 56515"/>
              <a:gd name="T78" fmla="*/ 48756 w 56514"/>
              <a:gd name="T79" fmla="*/ 4641 h 5651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6514" h="56515">
                <a:moveTo>
                  <a:pt x="28145" y="0"/>
                </a:moveTo>
                <a:lnTo>
                  <a:pt x="17201" y="2207"/>
                </a:lnTo>
                <a:lnTo>
                  <a:pt x="8253" y="8227"/>
                </a:lnTo>
                <a:lnTo>
                  <a:pt x="2215" y="17157"/>
                </a:lnTo>
                <a:lnTo>
                  <a:pt x="0" y="28093"/>
                </a:lnTo>
                <a:lnTo>
                  <a:pt x="2215" y="39037"/>
                </a:lnTo>
                <a:lnTo>
                  <a:pt x="8253" y="47985"/>
                </a:lnTo>
                <a:lnTo>
                  <a:pt x="17201" y="54023"/>
                </a:lnTo>
                <a:lnTo>
                  <a:pt x="28145" y="56239"/>
                </a:lnTo>
                <a:lnTo>
                  <a:pt x="39070" y="54023"/>
                </a:lnTo>
                <a:lnTo>
                  <a:pt x="41803" y="52176"/>
                </a:lnTo>
                <a:lnTo>
                  <a:pt x="28145" y="52176"/>
                </a:lnTo>
                <a:lnTo>
                  <a:pt x="18763" y="50280"/>
                </a:lnTo>
                <a:lnTo>
                  <a:pt x="11109" y="45113"/>
                </a:lnTo>
                <a:lnTo>
                  <a:pt x="5952" y="37457"/>
                </a:lnTo>
                <a:lnTo>
                  <a:pt x="4062" y="28093"/>
                </a:lnTo>
                <a:lnTo>
                  <a:pt x="5952" y="18722"/>
                </a:lnTo>
                <a:lnTo>
                  <a:pt x="11109" y="11052"/>
                </a:lnTo>
                <a:lnTo>
                  <a:pt x="18763" y="5870"/>
                </a:lnTo>
                <a:lnTo>
                  <a:pt x="28145" y="3968"/>
                </a:lnTo>
                <a:lnTo>
                  <a:pt x="41684" y="3968"/>
                </a:lnTo>
                <a:lnTo>
                  <a:pt x="39070" y="2207"/>
                </a:lnTo>
                <a:lnTo>
                  <a:pt x="28145" y="0"/>
                </a:lnTo>
                <a:close/>
              </a:path>
              <a:path w="56514" h="56515">
                <a:moveTo>
                  <a:pt x="41684" y="3968"/>
                </a:moveTo>
                <a:lnTo>
                  <a:pt x="28145" y="3968"/>
                </a:lnTo>
                <a:lnTo>
                  <a:pt x="37527" y="5870"/>
                </a:lnTo>
                <a:lnTo>
                  <a:pt x="45181" y="11052"/>
                </a:lnTo>
                <a:lnTo>
                  <a:pt x="50338" y="18722"/>
                </a:lnTo>
                <a:lnTo>
                  <a:pt x="52228" y="28093"/>
                </a:lnTo>
                <a:lnTo>
                  <a:pt x="50338" y="37457"/>
                </a:lnTo>
                <a:lnTo>
                  <a:pt x="45181" y="45113"/>
                </a:lnTo>
                <a:lnTo>
                  <a:pt x="37527" y="50280"/>
                </a:lnTo>
                <a:lnTo>
                  <a:pt x="28145" y="52176"/>
                </a:lnTo>
                <a:lnTo>
                  <a:pt x="41803" y="52176"/>
                </a:lnTo>
                <a:lnTo>
                  <a:pt x="48005" y="47985"/>
                </a:lnTo>
                <a:lnTo>
                  <a:pt x="54036" y="39037"/>
                </a:lnTo>
                <a:lnTo>
                  <a:pt x="56249" y="28093"/>
                </a:lnTo>
                <a:lnTo>
                  <a:pt x="54036" y="17157"/>
                </a:lnTo>
                <a:lnTo>
                  <a:pt x="48005" y="8227"/>
                </a:lnTo>
                <a:lnTo>
                  <a:pt x="41684" y="3968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 sz="1092"/>
          </a:p>
        </p:txBody>
      </p:sp>
      <p:sp>
        <p:nvSpPr>
          <p:cNvPr id="8198" name="object 7">
            <a:extLst>
              <a:ext uri="{FF2B5EF4-FFF2-40B4-BE49-F238E27FC236}">
                <a16:creationId xmlns="" xmlns:a16="http://schemas.microsoft.com/office/drawing/2014/main" id="{575EA58F-1388-454E-931E-848D68EC3A63}"/>
              </a:ext>
            </a:extLst>
          </p:cNvPr>
          <p:cNvSpPr>
            <a:spLocks/>
          </p:cNvSpPr>
          <p:nvPr/>
        </p:nvSpPr>
        <p:spPr bwMode="auto">
          <a:xfrm>
            <a:off x="1891095" y="452451"/>
            <a:ext cx="15403" cy="19253"/>
          </a:xfrm>
          <a:custGeom>
            <a:avLst/>
            <a:gdLst>
              <a:gd name="T0" fmla="*/ 11999 w 25400"/>
              <a:gd name="T1" fmla="*/ 0 h 31750"/>
              <a:gd name="T2" fmla="*/ 0 w 25400"/>
              <a:gd name="T3" fmla="*/ 0 h 31750"/>
              <a:gd name="T4" fmla="*/ 0 w 25400"/>
              <a:gd name="T5" fmla="*/ 31423 h 31750"/>
              <a:gd name="T6" fmla="*/ 5675 w 25400"/>
              <a:gd name="T7" fmla="*/ 31423 h 31750"/>
              <a:gd name="T8" fmla="*/ 5675 w 25400"/>
              <a:gd name="T9" fmla="*/ 18292 h 31750"/>
              <a:gd name="T10" fmla="*/ 16472 w 25400"/>
              <a:gd name="T11" fmla="*/ 18292 h 31750"/>
              <a:gd name="T12" fmla="*/ 15633 w 25400"/>
              <a:gd name="T13" fmla="*/ 17570 h 31750"/>
              <a:gd name="T14" fmla="*/ 21266 w 25400"/>
              <a:gd name="T15" fmla="*/ 14669 h 31750"/>
              <a:gd name="T16" fmla="*/ 21701 w 25400"/>
              <a:gd name="T17" fmla="*/ 13277 h 31750"/>
              <a:gd name="T18" fmla="*/ 5675 w 25400"/>
              <a:gd name="T19" fmla="*/ 13277 h 31750"/>
              <a:gd name="T20" fmla="*/ 5675 w 25400"/>
              <a:gd name="T21" fmla="*/ 5329 h 31750"/>
              <a:gd name="T22" fmla="*/ 22239 w 25400"/>
              <a:gd name="T23" fmla="*/ 5329 h 31750"/>
              <a:gd name="T24" fmla="*/ 21884 w 25400"/>
              <a:gd name="T25" fmla="*/ 3863 h 31750"/>
              <a:gd name="T26" fmla="*/ 18564 w 25400"/>
              <a:gd name="T27" fmla="*/ 848 h 31750"/>
              <a:gd name="T28" fmla="*/ 11999 w 25400"/>
              <a:gd name="T29" fmla="*/ 0 h 31750"/>
              <a:gd name="T30" fmla="*/ 16472 w 25400"/>
              <a:gd name="T31" fmla="*/ 18292 h 31750"/>
              <a:gd name="T32" fmla="*/ 6837 w 25400"/>
              <a:gd name="T33" fmla="*/ 18292 h 31750"/>
              <a:gd name="T34" fmla="*/ 9727 w 25400"/>
              <a:gd name="T35" fmla="*/ 18680 h 31750"/>
              <a:gd name="T36" fmla="*/ 11465 w 25400"/>
              <a:gd name="T37" fmla="*/ 19999 h 31750"/>
              <a:gd name="T38" fmla="*/ 14470 w 25400"/>
              <a:gd name="T39" fmla="*/ 24596 h 31750"/>
              <a:gd name="T40" fmla="*/ 18564 w 25400"/>
              <a:gd name="T41" fmla="*/ 31423 h 31750"/>
              <a:gd name="T42" fmla="*/ 25402 w 25400"/>
              <a:gd name="T43" fmla="*/ 31423 h 31750"/>
              <a:gd name="T44" fmla="*/ 21967 w 25400"/>
              <a:gd name="T45" fmla="*/ 25318 h 31750"/>
              <a:gd name="T46" fmla="*/ 18721 w 25400"/>
              <a:gd name="T47" fmla="*/ 20229 h 31750"/>
              <a:gd name="T48" fmla="*/ 16472 w 25400"/>
              <a:gd name="T49" fmla="*/ 18292 h 31750"/>
              <a:gd name="T50" fmla="*/ 22239 w 25400"/>
              <a:gd name="T51" fmla="*/ 5329 h 31750"/>
              <a:gd name="T52" fmla="*/ 10156 w 25400"/>
              <a:gd name="T53" fmla="*/ 5329 h 31750"/>
              <a:gd name="T54" fmla="*/ 14324 w 25400"/>
              <a:gd name="T55" fmla="*/ 5444 h 31750"/>
              <a:gd name="T56" fmla="*/ 16449 w 25400"/>
              <a:gd name="T57" fmla="*/ 6638 h 31750"/>
              <a:gd name="T58" fmla="*/ 17224 w 25400"/>
              <a:gd name="T59" fmla="*/ 9224 h 31750"/>
              <a:gd name="T60" fmla="*/ 16638 w 25400"/>
              <a:gd name="T61" fmla="*/ 11580 h 31750"/>
              <a:gd name="T62" fmla="*/ 15057 w 25400"/>
              <a:gd name="T63" fmla="*/ 12889 h 31750"/>
              <a:gd name="T64" fmla="*/ 9926 w 25400"/>
              <a:gd name="T65" fmla="*/ 13277 h 31750"/>
              <a:gd name="T66" fmla="*/ 21701 w 25400"/>
              <a:gd name="T67" fmla="*/ 13277 h 31750"/>
              <a:gd name="T68" fmla="*/ 23088 w 25400"/>
              <a:gd name="T69" fmla="*/ 8837 h 31750"/>
              <a:gd name="T70" fmla="*/ 22239 w 25400"/>
              <a:gd name="T71" fmla="*/ 5329 h 3175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5400" h="31750">
                <a:moveTo>
                  <a:pt x="11999" y="0"/>
                </a:moveTo>
                <a:lnTo>
                  <a:pt x="0" y="0"/>
                </a:lnTo>
                <a:lnTo>
                  <a:pt x="0" y="31423"/>
                </a:lnTo>
                <a:lnTo>
                  <a:pt x="5675" y="31423"/>
                </a:lnTo>
                <a:lnTo>
                  <a:pt x="5675" y="18292"/>
                </a:lnTo>
                <a:lnTo>
                  <a:pt x="16472" y="18292"/>
                </a:lnTo>
                <a:lnTo>
                  <a:pt x="15633" y="17570"/>
                </a:lnTo>
                <a:lnTo>
                  <a:pt x="21266" y="14669"/>
                </a:lnTo>
                <a:lnTo>
                  <a:pt x="21701" y="13277"/>
                </a:lnTo>
                <a:lnTo>
                  <a:pt x="5675" y="13277"/>
                </a:lnTo>
                <a:lnTo>
                  <a:pt x="5675" y="5329"/>
                </a:lnTo>
                <a:lnTo>
                  <a:pt x="22239" y="5329"/>
                </a:lnTo>
                <a:lnTo>
                  <a:pt x="21884" y="3863"/>
                </a:lnTo>
                <a:lnTo>
                  <a:pt x="18564" y="848"/>
                </a:lnTo>
                <a:lnTo>
                  <a:pt x="11999" y="0"/>
                </a:lnTo>
                <a:close/>
              </a:path>
              <a:path w="25400" h="31750">
                <a:moveTo>
                  <a:pt x="16472" y="18292"/>
                </a:moveTo>
                <a:lnTo>
                  <a:pt x="6837" y="18292"/>
                </a:lnTo>
                <a:lnTo>
                  <a:pt x="9727" y="18680"/>
                </a:lnTo>
                <a:lnTo>
                  <a:pt x="11465" y="19999"/>
                </a:lnTo>
                <a:lnTo>
                  <a:pt x="14470" y="24596"/>
                </a:lnTo>
                <a:lnTo>
                  <a:pt x="18564" y="31423"/>
                </a:lnTo>
                <a:lnTo>
                  <a:pt x="25402" y="31423"/>
                </a:lnTo>
                <a:lnTo>
                  <a:pt x="21967" y="25318"/>
                </a:lnTo>
                <a:lnTo>
                  <a:pt x="18721" y="20229"/>
                </a:lnTo>
                <a:lnTo>
                  <a:pt x="16472" y="18292"/>
                </a:lnTo>
                <a:close/>
              </a:path>
              <a:path w="25400" h="31750">
                <a:moveTo>
                  <a:pt x="22239" y="5329"/>
                </a:moveTo>
                <a:lnTo>
                  <a:pt x="10156" y="5329"/>
                </a:lnTo>
                <a:lnTo>
                  <a:pt x="14324" y="5444"/>
                </a:lnTo>
                <a:lnTo>
                  <a:pt x="16449" y="6638"/>
                </a:lnTo>
                <a:lnTo>
                  <a:pt x="17224" y="9224"/>
                </a:lnTo>
                <a:lnTo>
                  <a:pt x="16638" y="11580"/>
                </a:lnTo>
                <a:lnTo>
                  <a:pt x="15057" y="12889"/>
                </a:lnTo>
                <a:lnTo>
                  <a:pt x="9926" y="13277"/>
                </a:lnTo>
                <a:lnTo>
                  <a:pt x="21701" y="13277"/>
                </a:lnTo>
                <a:lnTo>
                  <a:pt x="23088" y="8837"/>
                </a:lnTo>
                <a:lnTo>
                  <a:pt x="22239" y="532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 sz="1092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F97E441F-5AA0-42A6-8806-41B9D8285100}"/>
              </a:ext>
            </a:extLst>
          </p:cNvPr>
          <p:cNvSpPr txBox="1"/>
          <p:nvPr/>
        </p:nvSpPr>
        <p:spPr>
          <a:xfrm>
            <a:off x="1105564" y="265695"/>
            <a:ext cx="1839646" cy="305451"/>
          </a:xfrm>
          <a:prstGeom prst="rect">
            <a:avLst/>
          </a:prstGeom>
        </p:spPr>
        <p:txBody>
          <a:bodyPr lIns="0" tIns="10397" rIns="0" bIns="0">
            <a:spAutoFit/>
          </a:bodyPr>
          <a:lstStyle/>
          <a:p>
            <a:pPr marL="7701">
              <a:lnSpc>
                <a:spcPts val="1082"/>
              </a:lnSpc>
              <a:spcBef>
                <a:spcPts val="82"/>
              </a:spcBef>
              <a:defRPr/>
            </a:pPr>
            <a:r>
              <a:rPr lang="en-IN" sz="970" b="1" spc="3" dirty="0">
                <a:solidFill>
                  <a:srgbClr val="231F20"/>
                </a:solidFill>
                <a:latin typeface="Helvetica-Bold"/>
                <a:cs typeface="Helvetica-Bold"/>
              </a:rPr>
              <a:t>RV Institute of</a:t>
            </a:r>
          </a:p>
          <a:p>
            <a:pPr marL="7701">
              <a:lnSpc>
                <a:spcPts val="1082"/>
              </a:lnSpc>
              <a:spcBef>
                <a:spcPts val="82"/>
              </a:spcBef>
              <a:defRPr/>
            </a:pPr>
            <a:r>
              <a:rPr lang="en-IN" sz="970" b="1" spc="3" dirty="0">
                <a:solidFill>
                  <a:srgbClr val="231F20"/>
                </a:solidFill>
                <a:latin typeface="Helvetica-Bold"/>
                <a:cs typeface="Helvetica-Bold"/>
              </a:rPr>
              <a:t>Management</a:t>
            </a:r>
          </a:p>
        </p:txBody>
      </p:sp>
      <p:sp>
        <p:nvSpPr>
          <p:cNvPr id="8200" name="object 9">
            <a:extLst>
              <a:ext uri="{FF2B5EF4-FFF2-40B4-BE49-F238E27FC236}">
                <a16:creationId xmlns="" xmlns:a16="http://schemas.microsoft.com/office/drawing/2014/main" id="{111FA5A0-78D8-4B46-BB9D-25F1F4667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018" y="929007"/>
            <a:ext cx="11235220" cy="556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316" rIns="0" bIns="0">
            <a:spAutoFit/>
          </a:bodyPr>
          <a:lstStyle>
            <a:lvl1pPr marL="127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61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Agenda Point : 9</a:t>
            </a:r>
          </a:p>
          <a:p>
            <a:pPr algn="ctr">
              <a:spcBef>
                <a:spcPts val="61"/>
              </a:spcBef>
            </a:pP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1"/>
              </a:spcBef>
            </a:pP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1"/>
              </a:spcBef>
            </a:pP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1"/>
              </a:spcBef>
            </a:pP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1"/>
              </a:spcBef>
            </a:pP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seek suggestions from the members regarding continuous quality improvement</a:t>
            </a:r>
          </a:p>
          <a:p>
            <a:pPr lvl="0" algn="ctr">
              <a:lnSpc>
                <a:spcPct val="150000"/>
              </a:lnSpc>
            </a:pPr>
            <a:endParaRPr lang="en-US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0" indent="-3429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endParaRPr lang="en-US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1"/>
              </a:spcBef>
            </a:pPr>
            <a:endParaRPr lang="en-US" altLang="en-US" sz="2400" b="1" dirty="0">
              <a:solidFill>
                <a:srgbClr val="295E9D"/>
              </a:solidFill>
              <a:latin typeface="Playfair Display" charset="0"/>
            </a:endParaRPr>
          </a:p>
          <a:p>
            <a:pPr algn="ctr">
              <a:spcBef>
                <a:spcPts val="61"/>
              </a:spcBef>
            </a:pPr>
            <a:endParaRPr lang="en-US" altLang="en-US" sz="2400" b="1" dirty="0">
              <a:solidFill>
                <a:srgbClr val="295E9D"/>
              </a:solidFill>
              <a:latin typeface="Playfair Display" charset="0"/>
            </a:endParaRPr>
          </a:p>
        </p:txBody>
      </p:sp>
      <p:sp>
        <p:nvSpPr>
          <p:cNvPr id="8201" name="Title 10">
            <a:extLst>
              <a:ext uri="{FF2B5EF4-FFF2-40B4-BE49-F238E27FC236}">
                <a16:creationId xmlns="" xmlns:a16="http://schemas.microsoft.com/office/drawing/2014/main" id="{97FA32EE-CC92-4880-9B06-8B5C6B746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7789" y="247404"/>
            <a:ext cx="2231449" cy="280134"/>
          </a:xfrm>
        </p:spPr>
        <p:txBody>
          <a:bodyPr>
            <a:noAutofit/>
          </a:bodyPr>
          <a:lstStyle/>
          <a:p>
            <a:pPr algn="r" eaLnBrk="1" hangingPunct="1"/>
            <a:r>
              <a:rPr lang="en-US" altLang="en-US" sz="1800" dirty="0">
                <a:latin typeface="Playfair Display" charset="0"/>
                <a:ea typeface="ＭＳ Ｐゴシック" panose="020B0600070205080204" pitchFamily="34" charset="-128"/>
              </a:rPr>
              <a:t>Go, change the world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EF9A172-63C0-42C9-A11E-A6042D818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6885-812D-457C-AEB1-D55CFE1C0FC5}" type="datetime1">
              <a:rPr lang="en-IN" smtClean="0"/>
              <a:t>13/04/2023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ACC32AB-6EA9-47E1-AD32-A2E9C8116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IQAC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143E890-DE2E-4426-A4C4-A9E1CA41E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5EC6-655E-4D9B-B7D6-9B3D4DCE689E}" type="slidenum">
              <a:rPr lang="en-IN" smtClean="0"/>
              <a:t>37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3937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5223331-66E5-4382-A84D-81AF1ACA62D7}"/>
              </a:ext>
            </a:extLst>
          </p:cNvPr>
          <p:cNvSpPr/>
          <p:nvPr/>
        </p:nvSpPr>
        <p:spPr>
          <a:xfrm>
            <a:off x="428" y="0"/>
            <a:ext cx="12191572" cy="6858000"/>
          </a:xfrm>
          <a:prstGeom prst="rect">
            <a:avLst/>
          </a:prstGeom>
          <a:solidFill>
            <a:schemeClr val="lt1">
              <a:alpha val="99000"/>
            </a:schemeClr>
          </a:solidFill>
          <a:ln w="76200">
            <a:solidFill>
              <a:srgbClr val="295E9D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IN" sz="1092" dirty="0">
              <a:solidFill>
                <a:srgbClr val="295E9D"/>
              </a:solidFill>
            </a:endParaRPr>
          </a:p>
        </p:txBody>
      </p:sp>
      <p:sp>
        <p:nvSpPr>
          <p:cNvPr id="8195" name="object 4">
            <a:extLst>
              <a:ext uri="{FF2B5EF4-FFF2-40B4-BE49-F238E27FC236}">
                <a16:creationId xmlns="" xmlns:a16="http://schemas.microsoft.com/office/drawing/2014/main" id="{DE37AA12-5E04-476A-B578-5E1B79677996}"/>
              </a:ext>
            </a:extLst>
          </p:cNvPr>
          <p:cNvSpPr>
            <a:spLocks/>
          </p:cNvSpPr>
          <p:nvPr/>
        </p:nvSpPr>
        <p:spPr bwMode="auto">
          <a:xfrm>
            <a:off x="611718" y="722959"/>
            <a:ext cx="11235221" cy="0"/>
          </a:xfrm>
          <a:custGeom>
            <a:avLst/>
            <a:gdLst>
              <a:gd name="T0" fmla="*/ 0 w 18527395"/>
              <a:gd name="T1" fmla="*/ 18531297 w 1852739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527395">
                <a:moveTo>
                  <a:pt x="0" y="0"/>
                </a:moveTo>
                <a:lnTo>
                  <a:pt x="18526859" y="0"/>
                </a:lnTo>
              </a:path>
            </a:pathLst>
          </a:custGeom>
          <a:noFill/>
          <a:ln w="15706">
            <a:solidFill>
              <a:srgbClr val="295E9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 sz="1092"/>
          </a:p>
        </p:txBody>
      </p:sp>
      <p:sp>
        <p:nvSpPr>
          <p:cNvPr id="8196" name="object 5">
            <a:extLst>
              <a:ext uri="{FF2B5EF4-FFF2-40B4-BE49-F238E27FC236}">
                <a16:creationId xmlns="" xmlns:a16="http://schemas.microsoft.com/office/drawing/2014/main" id="{7372203B-4F55-4D5D-BCEC-55AE48BA1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793" y="182906"/>
            <a:ext cx="429347" cy="43031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092"/>
          </a:p>
        </p:txBody>
      </p:sp>
      <p:sp>
        <p:nvSpPr>
          <p:cNvPr id="8197" name="object 6">
            <a:extLst>
              <a:ext uri="{FF2B5EF4-FFF2-40B4-BE49-F238E27FC236}">
                <a16:creationId xmlns="" xmlns:a16="http://schemas.microsoft.com/office/drawing/2014/main" id="{56261674-76E1-40B6-9C2E-5105C16B4132}"/>
              </a:ext>
            </a:extLst>
          </p:cNvPr>
          <p:cNvSpPr>
            <a:spLocks/>
          </p:cNvSpPr>
          <p:nvPr/>
        </p:nvSpPr>
        <p:spPr bwMode="auto">
          <a:xfrm>
            <a:off x="1881468" y="439936"/>
            <a:ext cx="34656" cy="34656"/>
          </a:xfrm>
          <a:custGeom>
            <a:avLst/>
            <a:gdLst>
              <a:gd name="T0" fmla="*/ 32918 w 56514"/>
              <a:gd name="T1" fmla="*/ 0 h 56515"/>
              <a:gd name="T2" fmla="*/ 20119 w 56514"/>
              <a:gd name="T3" fmla="*/ 2581 h 56515"/>
              <a:gd name="T4" fmla="*/ 9652 w 56514"/>
              <a:gd name="T5" fmla="*/ 9621 h 56515"/>
              <a:gd name="T6" fmla="*/ 2591 w 56514"/>
              <a:gd name="T7" fmla="*/ 20062 h 56515"/>
              <a:gd name="T8" fmla="*/ 0 w 56514"/>
              <a:gd name="T9" fmla="*/ 32850 h 56515"/>
              <a:gd name="T10" fmla="*/ 2591 w 56514"/>
              <a:gd name="T11" fmla="*/ 45649 h 56515"/>
              <a:gd name="T12" fmla="*/ 9652 w 56514"/>
              <a:gd name="T13" fmla="*/ 56111 h 56515"/>
              <a:gd name="T14" fmla="*/ 20119 w 56514"/>
              <a:gd name="T15" fmla="*/ 63171 h 56515"/>
              <a:gd name="T16" fmla="*/ 32918 w 56514"/>
              <a:gd name="T17" fmla="*/ 65763 h 56515"/>
              <a:gd name="T18" fmla="*/ 45699 w 56514"/>
              <a:gd name="T19" fmla="*/ 63171 h 56515"/>
              <a:gd name="T20" fmla="*/ 48894 w 56514"/>
              <a:gd name="T21" fmla="*/ 61010 h 56515"/>
              <a:gd name="T22" fmla="*/ 32918 w 56514"/>
              <a:gd name="T23" fmla="*/ 61010 h 56515"/>
              <a:gd name="T24" fmla="*/ 21946 w 56514"/>
              <a:gd name="T25" fmla="*/ 58794 h 56515"/>
              <a:gd name="T26" fmla="*/ 12993 w 56514"/>
              <a:gd name="T27" fmla="*/ 52752 h 56515"/>
              <a:gd name="T28" fmla="*/ 6962 w 56514"/>
              <a:gd name="T29" fmla="*/ 43799 h 56515"/>
              <a:gd name="T30" fmla="*/ 4751 w 56514"/>
              <a:gd name="T31" fmla="*/ 32850 h 56515"/>
              <a:gd name="T32" fmla="*/ 6962 w 56514"/>
              <a:gd name="T33" fmla="*/ 21892 h 56515"/>
              <a:gd name="T34" fmla="*/ 12993 w 56514"/>
              <a:gd name="T35" fmla="*/ 12923 h 56515"/>
              <a:gd name="T36" fmla="*/ 21946 w 56514"/>
              <a:gd name="T37" fmla="*/ 6864 h 56515"/>
              <a:gd name="T38" fmla="*/ 32918 w 56514"/>
              <a:gd name="T39" fmla="*/ 4641 h 56515"/>
              <a:gd name="T40" fmla="*/ 48756 w 56514"/>
              <a:gd name="T41" fmla="*/ 4641 h 56515"/>
              <a:gd name="T42" fmla="*/ 45699 w 56514"/>
              <a:gd name="T43" fmla="*/ 2581 h 56515"/>
              <a:gd name="T44" fmla="*/ 32918 w 56514"/>
              <a:gd name="T45" fmla="*/ 0 h 56515"/>
              <a:gd name="T46" fmla="*/ 48756 w 56514"/>
              <a:gd name="T47" fmla="*/ 4641 h 56515"/>
              <a:gd name="T48" fmla="*/ 32918 w 56514"/>
              <a:gd name="T49" fmla="*/ 4641 h 56515"/>
              <a:gd name="T50" fmla="*/ 43893 w 56514"/>
              <a:gd name="T51" fmla="*/ 6864 h 56515"/>
              <a:gd name="T52" fmla="*/ 52845 w 56514"/>
              <a:gd name="T53" fmla="*/ 12923 h 56515"/>
              <a:gd name="T54" fmla="*/ 58877 w 56514"/>
              <a:gd name="T55" fmla="*/ 21892 h 56515"/>
              <a:gd name="T56" fmla="*/ 61088 w 56514"/>
              <a:gd name="T57" fmla="*/ 32850 h 56515"/>
              <a:gd name="T58" fmla="*/ 58877 w 56514"/>
              <a:gd name="T59" fmla="*/ 43799 h 56515"/>
              <a:gd name="T60" fmla="*/ 52845 w 56514"/>
              <a:gd name="T61" fmla="*/ 52752 h 56515"/>
              <a:gd name="T62" fmla="*/ 43893 w 56514"/>
              <a:gd name="T63" fmla="*/ 58794 h 56515"/>
              <a:gd name="T64" fmla="*/ 32918 w 56514"/>
              <a:gd name="T65" fmla="*/ 61010 h 56515"/>
              <a:gd name="T66" fmla="*/ 48894 w 56514"/>
              <a:gd name="T67" fmla="*/ 61010 h 56515"/>
              <a:gd name="T68" fmla="*/ 56146 w 56514"/>
              <a:gd name="T69" fmla="*/ 56111 h 56515"/>
              <a:gd name="T70" fmla="*/ 63202 w 56514"/>
              <a:gd name="T71" fmla="*/ 45649 h 56515"/>
              <a:gd name="T72" fmla="*/ 65789 w 56514"/>
              <a:gd name="T73" fmla="*/ 32850 h 56515"/>
              <a:gd name="T74" fmla="*/ 63202 w 56514"/>
              <a:gd name="T75" fmla="*/ 20062 h 56515"/>
              <a:gd name="T76" fmla="*/ 56146 w 56514"/>
              <a:gd name="T77" fmla="*/ 9621 h 56515"/>
              <a:gd name="T78" fmla="*/ 48756 w 56514"/>
              <a:gd name="T79" fmla="*/ 4641 h 5651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6514" h="56515">
                <a:moveTo>
                  <a:pt x="28145" y="0"/>
                </a:moveTo>
                <a:lnTo>
                  <a:pt x="17201" y="2207"/>
                </a:lnTo>
                <a:lnTo>
                  <a:pt x="8253" y="8227"/>
                </a:lnTo>
                <a:lnTo>
                  <a:pt x="2215" y="17157"/>
                </a:lnTo>
                <a:lnTo>
                  <a:pt x="0" y="28093"/>
                </a:lnTo>
                <a:lnTo>
                  <a:pt x="2215" y="39037"/>
                </a:lnTo>
                <a:lnTo>
                  <a:pt x="8253" y="47985"/>
                </a:lnTo>
                <a:lnTo>
                  <a:pt x="17201" y="54023"/>
                </a:lnTo>
                <a:lnTo>
                  <a:pt x="28145" y="56239"/>
                </a:lnTo>
                <a:lnTo>
                  <a:pt x="39070" y="54023"/>
                </a:lnTo>
                <a:lnTo>
                  <a:pt x="41803" y="52176"/>
                </a:lnTo>
                <a:lnTo>
                  <a:pt x="28145" y="52176"/>
                </a:lnTo>
                <a:lnTo>
                  <a:pt x="18763" y="50280"/>
                </a:lnTo>
                <a:lnTo>
                  <a:pt x="11109" y="45113"/>
                </a:lnTo>
                <a:lnTo>
                  <a:pt x="5952" y="37457"/>
                </a:lnTo>
                <a:lnTo>
                  <a:pt x="4062" y="28093"/>
                </a:lnTo>
                <a:lnTo>
                  <a:pt x="5952" y="18722"/>
                </a:lnTo>
                <a:lnTo>
                  <a:pt x="11109" y="11052"/>
                </a:lnTo>
                <a:lnTo>
                  <a:pt x="18763" y="5870"/>
                </a:lnTo>
                <a:lnTo>
                  <a:pt x="28145" y="3968"/>
                </a:lnTo>
                <a:lnTo>
                  <a:pt x="41684" y="3968"/>
                </a:lnTo>
                <a:lnTo>
                  <a:pt x="39070" y="2207"/>
                </a:lnTo>
                <a:lnTo>
                  <a:pt x="28145" y="0"/>
                </a:lnTo>
                <a:close/>
              </a:path>
              <a:path w="56514" h="56515">
                <a:moveTo>
                  <a:pt x="41684" y="3968"/>
                </a:moveTo>
                <a:lnTo>
                  <a:pt x="28145" y="3968"/>
                </a:lnTo>
                <a:lnTo>
                  <a:pt x="37527" y="5870"/>
                </a:lnTo>
                <a:lnTo>
                  <a:pt x="45181" y="11052"/>
                </a:lnTo>
                <a:lnTo>
                  <a:pt x="50338" y="18722"/>
                </a:lnTo>
                <a:lnTo>
                  <a:pt x="52228" y="28093"/>
                </a:lnTo>
                <a:lnTo>
                  <a:pt x="50338" y="37457"/>
                </a:lnTo>
                <a:lnTo>
                  <a:pt x="45181" y="45113"/>
                </a:lnTo>
                <a:lnTo>
                  <a:pt x="37527" y="50280"/>
                </a:lnTo>
                <a:lnTo>
                  <a:pt x="28145" y="52176"/>
                </a:lnTo>
                <a:lnTo>
                  <a:pt x="41803" y="52176"/>
                </a:lnTo>
                <a:lnTo>
                  <a:pt x="48005" y="47985"/>
                </a:lnTo>
                <a:lnTo>
                  <a:pt x="54036" y="39037"/>
                </a:lnTo>
                <a:lnTo>
                  <a:pt x="56249" y="28093"/>
                </a:lnTo>
                <a:lnTo>
                  <a:pt x="54036" y="17157"/>
                </a:lnTo>
                <a:lnTo>
                  <a:pt x="48005" y="8227"/>
                </a:lnTo>
                <a:lnTo>
                  <a:pt x="41684" y="3968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 sz="1092"/>
          </a:p>
        </p:txBody>
      </p:sp>
      <p:sp>
        <p:nvSpPr>
          <p:cNvPr id="8198" name="object 7">
            <a:extLst>
              <a:ext uri="{FF2B5EF4-FFF2-40B4-BE49-F238E27FC236}">
                <a16:creationId xmlns="" xmlns:a16="http://schemas.microsoft.com/office/drawing/2014/main" id="{575EA58F-1388-454E-931E-848D68EC3A63}"/>
              </a:ext>
            </a:extLst>
          </p:cNvPr>
          <p:cNvSpPr>
            <a:spLocks/>
          </p:cNvSpPr>
          <p:nvPr/>
        </p:nvSpPr>
        <p:spPr bwMode="auto">
          <a:xfrm>
            <a:off x="1891095" y="452451"/>
            <a:ext cx="15403" cy="19253"/>
          </a:xfrm>
          <a:custGeom>
            <a:avLst/>
            <a:gdLst>
              <a:gd name="T0" fmla="*/ 11999 w 25400"/>
              <a:gd name="T1" fmla="*/ 0 h 31750"/>
              <a:gd name="T2" fmla="*/ 0 w 25400"/>
              <a:gd name="T3" fmla="*/ 0 h 31750"/>
              <a:gd name="T4" fmla="*/ 0 w 25400"/>
              <a:gd name="T5" fmla="*/ 31423 h 31750"/>
              <a:gd name="T6" fmla="*/ 5675 w 25400"/>
              <a:gd name="T7" fmla="*/ 31423 h 31750"/>
              <a:gd name="T8" fmla="*/ 5675 w 25400"/>
              <a:gd name="T9" fmla="*/ 18292 h 31750"/>
              <a:gd name="T10" fmla="*/ 16472 w 25400"/>
              <a:gd name="T11" fmla="*/ 18292 h 31750"/>
              <a:gd name="T12" fmla="*/ 15633 w 25400"/>
              <a:gd name="T13" fmla="*/ 17570 h 31750"/>
              <a:gd name="T14" fmla="*/ 21266 w 25400"/>
              <a:gd name="T15" fmla="*/ 14669 h 31750"/>
              <a:gd name="T16" fmla="*/ 21701 w 25400"/>
              <a:gd name="T17" fmla="*/ 13277 h 31750"/>
              <a:gd name="T18" fmla="*/ 5675 w 25400"/>
              <a:gd name="T19" fmla="*/ 13277 h 31750"/>
              <a:gd name="T20" fmla="*/ 5675 w 25400"/>
              <a:gd name="T21" fmla="*/ 5329 h 31750"/>
              <a:gd name="T22" fmla="*/ 22239 w 25400"/>
              <a:gd name="T23" fmla="*/ 5329 h 31750"/>
              <a:gd name="T24" fmla="*/ 21884 w 25400"/>
              <a:gd name="T25" fmla="*/ 3863 h 31750"/>
              <a:gd name="T26" fmla="*/ 18564 w 25400"/>
              <a:gd name="T27" fmla="*/ 848 h 31750"/>
              <a:gd name="T28" fmla="*/ 11999 w 25400"/>
              <a:gd name="T29" fmla="*/ 0 h 31750"/>
              <a:gd name="T30" fmla="*/ 16472 w 25400"/>
              <a:gd name="T31" fmla="*/ 18292 h 31750"/>
              <a:gd name="T32" fmla="*/ 6837 w 25400"/>
              <a:gd name="T33" fmla="*/ 18292 h 31750"/>
              <a:gd name="T34" fmla="*/ 9727 w 25400"/>
              <a:gd name="T35" fmla="*/ 18680 h 31750"/>
              <a:gd name="T36" fmla="*/ 11465 w 25400"/>
              <a:gd name="T37" fmla="*/ 19999 h 31750"/>
              <a:gd name="T38" fmla="*/ 14470 w 25400"/>
              <a:gd name="T39" fmla="*/ 24596 h 31750"/>
              <a:gd name="T40" fmla="*/ 18564 w 25400"/>
              <a:gd name="T41" fmla="*/ 31423 h 31750"/>
              <a:gd name="T42" fmla="*/ 25402 w 25400"/>
              <a:gd name="T43" fmla="*/ 31423 h 31750"/>
              <a:gd name="T44" fmla="*/ 21967 w 25400"/>
              <a:gd name="T45" fmla="*/ 25318 h 31750"/>
              <a:gd name="T46" fmla="*/ 18721 w 25400"/>
              <a:gd name="T47" fmla="*/ 20229 h 31750"/>
              <a:gd name="T48" fmla="*/ 16472 w 25400"/>
              <a:gd name="T49" fmla="*/ 18292 h 31750"/>
              <a:gd name="T50" fmla="*/ 22239 w 25400"/>
              <a:gd name="T51" fmla="*/ 5329 h 31750"/>
              <a:gd name="T52" fmla="*/ 10156 w 25400"/>
              <a:gd name="T53" fmla="*/ 5329 h 31750"/>
              <a:gd name="T54" fmla="*/ 14324 w 25400"/>
              <a:gd name="T55" fmla="*/ 5444 h 31750"/>
              <a:gd name="T56" fmla="*/ 16449 w 25400"/>
              <a:gd name="T57" fmla="*/ 6638 h 31750"/>
              <a:gd name="T58" fmla="*/ 17224 w 25400"/>
              <a:gd name="T59" fmla="*/ 9224 h 31750"/>
              <a:gd name="T60" fmla="*/ 16638 w 25400"/>
              <a:gd name="T61" fmla="*/ 11580 h 31750"/>
              <a:gd name="T62" fmla="*/ 15057 w 25400"/>
              <a:gd name="T63" fmla="*/ 12889 h 31750"/>
              <a:gd name="T64" fmla="*/ 9926 w 25400"/>
              <a:gd name="T65" fmla="*/ 13277 h 31750"/>
              <a:gd name="T66" fmla="*/ 21701 w 25400"/>
              <a:gd name="T67" fmla="*/ 13277 h 31750"/>
              <a:gd name="T68" fmla="*/ 23088 w 25400"/>
              <a:gd name="T69" fmla="*/ 8837 h 31750"/>
              <a:gd name="T70" fmla="*/ 22239 w 25400"/>
              <a:gd name="T71" fmla="*/ 5329 h 3175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5400" h="31750">
                <a:moveTo>
                  <a:pt x="11999" y="0"/>
                </a:moveTo>
                <a:lnTo>
                  <a:pt x="0" y="0"/>
                </a:lnTo>
                <a:lnTo>
                  <a:pt x="0" y="31423"/>
                </a:lnTo>
                <a:lnTo>
                  <a:pt x="5675" y="31423"/>
                </a:lnTo>
                <a:lnTo>
                  <a:pt x="5675" y="18292"/>
                </a:lnTo>
                <a:lnTo>
                  <a:pt x="16472" y="18292"/>
                </a:lnTo>
                <a:lnTo>
                  <a:pt x="15633" y="17570"/>
                </a:lnTo>
                <a:lnTo>
                  <a:pt x="21266" y="14669"/>
                </a:lnTo>
                <a:lnTo>
                  <a:pt x="21701" y="13277"/>
                </a:lnTo>
                <a:lnTo>
                  <a:pt x="5675" y="13277"/>
                </a:lnTo>
                <a:lnTo>
                  <a:pt x="5675" y="5329"/>
                </a:lnTo>
                <a:lnTo>
                  <a:pt x="22239" y="5329"/>
                </a:lnTo>
                <a:lnTo>
                  <a:pt x="21884" y="3863"/>
                </a:lnTo>
                <a:lnTo>
                  <a:pt x="18564" y="848"/>
                </a:lnTo>
                <a:lnTo>
                  <a:pt x="11999" y="0"/>
                </a:lnTo>
                <a:close/>
              </a:path>
              <a:path w="25400" h="31750">
                <a:moveTo>
                  <a:pt x="16472" y="18292"/>
                </a:moveTo>
                <a:lnTo>
                  <a:pt x="6837" y="18292"/>
                </a:lnTo>
                <a:lnTo>
                  <a:pt x="9727" y="18680"/>
                </a:lnTo>
                <a:lnTo>
                  <a:pt x="11465" y="19999"/>
                </a:lnTo>
                <a:lnTo>
                  <a:pt x="14470" y="24596"/>
                </a:lnTo>
                <a:lnTo>
                  <a:pt x="18564" y="31423"/>
                </a:lnTo>
                <a:lnTo>
                  <a:pt x="25402" y="31423"/>
                </a:lnTo>
                <a:lnTo>
                  <a:pt x="21967" y="25318"/>
                </a:lnTo>
                <a:lnTo>
                  <a:pt x="18721" y="20229"/>
                </a:lnTo>
                <a:lnTo>
                  <a:pt x="16472" y="18292"/>
                </a:lnTo>
                <a:close/>
              </a:path>
              <a:path w="25400" h="31750">
                <a:moveTo>
                  <a:pt x="22239" y="5329"/>
                </a:moveTo>
                <a:lnTo>
                  <a:pt x="10156" y="5329"/>
                </a:lnTo>
                <a:lnTo>
                  <a:pt x="14324" y="5444"/>
                </a:lnTo>
                <a:lnTo>
                  <a:pt x="16449" y="6638"/>
                </a:lnTo>
                <a:lnTo>
                  <a:pt x="17224" y="9224"/>
                </a:lnTo>
                <a:lnTo>
                  <a:pt x="16638" y="11580"/>
                </a:lnTo>
                <a:lnTo>
                  <a:pt x="15057" y="12889"/>
                </a:lnTo>
                <a:lnTo>
                  <a:pt x="9926" y="13277"/>
                </a:lnTo>
                <a:lnTo>
                  <a:pt x="21701" y="13277"/>
                </a:lnTo>
                <a:lnTo>
                  <a:pt x="23088" y="8837"/>
                </a:lnTo>
                <a:lnTo>
                  <a:pt x="22239" y="532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 sz="1092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F97E441F-5AA0-42A6-8806-41B9D8285100}"/>
              </a:ext>
            </a:extLst>
          </p:cNvPr>
          <p:cNvSpPr txBox="1"/>
          <p:nvPr/>
        </p:nvSpPr>
        <p:spPr>
          <a:xfrm>
            <a:off x="1105564" y="265695"/>
            <a:ext cx="1839646" cy="305451"/>
          </a:xfrm>
          <a:prstGeom prst="rect">
            <a:avLst/>
          </a:prstGeom>
        </p:spPr>
        <p:txBody>
          <a:bodyPr lIns="0" tIns="10397" rIns="0" bIns="0">
            <a:spAutoFit/>
          </a:bodyPr>
          <a:lstStyle/>
          <a:p>
            <a:pPr marL="7701">
              <a:lnSpc>
                <a:spcPts val="1082"/>
              </a:lnSpc>
              <a:spcBef>
                <a:spcPts val="82"/>
              </a:spcBef>
              <a:defRPr/>
            </a:pPr>
            <a:r>
              <a:rPr lang="en-IN" sz="970" b="1" spc="3" dirty="0">
                <a:solidFill>
                  <a:srgbClr val="231F20"/>
                </a:solidFill>
                <a:latin typeface="Helvetica-Bold"/>
                <a:cs typeface="Helvetica-Bold"/>
              </a:rPr>
              <a:t>RV Institute of</a:t>
            </a:r>
          </a:p>
          <a:p>
            <a:pPr marL="7701">
              <a:lnSpc>
                <a:spcPts val="1082"/>
              </a:lnSpc>
              <a:spcBef>
                <a:spcPts val="82"/>
              </a:spcBef>
              <a:defRPr/>
            </a:pPr>
            <a:r>
              <a:rPr lang="en-IN" sz="970" b="1" spc="3" dirty="0">
                <a:solidFill>
                  <a:srgbClr val="231F20"/>
                </a:solidFill>
                <a:latin typeface="Helvetica-Bold"/>
                <a:cs typeface="Helvetica-Bold"/>
              </a:rPr>
              <a:t>Management</a:t>
            </a:r>
          </a:p>
        </p:txBody>
      </p:sp>
      <p:sp>
        <p:nvSpPr>
          <p:cNvPr id="8200" name="object 9">
            <a:extLst>
              <a:ext uri="{FF2B5EF4-FFF2-40B4-BE49-F238E27FC236}">
                <a16:creationId xmlns="" xmlns:a16="http://schemas.microsoft.com/office/drawing/2014/main" id="{111FA5A0-78D8-4B46-BB9D-25F1F4667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018" y="929007"/>
            <a:ext cx="11235220" cy="417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316" rIns="0" bIns="0">
            <a:spAutoFit/>
          </a:bodyPr>
          <a:lstStyle>
            <a:lvl1pPr marL="127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61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Agenda Point : 10</a:t>
            </a:r>
          </a:p>
          <a:p>
            <a:pPr algn="ctr">
              <a:spcBef>
                <a:spcPts val="61"/>
              </a:spcBef>
            </a:pP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1"/>
              </a:spcBef>
            </a:pP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1"/>
              </a:spcBef>
            </a:pP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1"/>
              </a:spcBef>
            </a:pP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Any other issues with the permission of the chair</a:t>
            </a:r>
          </a:p>
          <a:p>
            <a:pPr lvl="0" algn="ctr">
              <a:lnSpc>
                <a:spcPct val="150000"/>
              </a:lnSpc>
            </a:pPr>
            <a:endParaRPr lang="en-US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0" indent="-3429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1"/>
              </a:spcBef>
            </a:pPr>
            <a:endParaRPr lang="en-US" altLang="en-US" sz="2400" b="1" dirty="0">
              <a:solidFill>
                <a:srgbClr val="295E9D"/>
              </a:solidFill>
              <a:latin typeface="Playfair Display" charset="0"/>
            </a:endParaRPr>
          </a:p>
        </p:txBody>
      </p:sp>
      <p:sp>
        <p:nvSpPr>
          <p:cNvPr id="8201" name="Title 10">
            <a:extLst>
              <a:ext uri="{FF2B5EF4-FFF2-40B4-BE49-F238E27FC236}">
                <a16:creationId xmlns="" xmlns:a16="http://schemas.microsoft.com/office/drawing/2014/main" id="{97FA32EE-CC92-4880-9B06-8B5C6B746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7789" y="247404"/>
            <a:ext cx="2231449" cy="280134"/>
          </a:xfrm>
        </p:spPr>
        <p:txBody>
          <a:bodyPr>
            <a:noAutofit/>
          </a:bodyPr>
          <a:lstStyle/>
          <a:p>
            <a:pPr algn="r" eaLnBrk="1" hangingPunct="1"/>
            <a:r>
              <a:rPr lang="en-US" altLang="en-US" sz="1800" dirty="0">
                <a:latin typeface="Playfair Display" charset="0"/>
                <a:ea typeface="ＭＳ Ｐゴシック" panose="020B0600070205080204" pitchFamily="34" charset="-128"/>
              </a:rPr>
              <a:t>Go, change the world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EF9A172-63C0-42C9-A11E-A6042D818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3E0B-C22D-46EA-8F76-CFC44EE8BB83}" type="datetime1">
              <a:rPr lang="en-IN" smtClean="0"/>
              <a:t>13/04/2023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ACC32AB-6EA9-47E1-AD32-A2E9C8116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IQAC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143E890-DE2E-4426-A4C4-A9E1CA41E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5EC6-655E-4D9B-B7D6-9B3D4DCE689E}" type="slidenum">
              <a:rPr lang="en-IN" smtClean="0"/>
              <a:t>38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8654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object 4">
            <a:extLst>
              <a:ext uri="{FF2B5EF4-FFF2-40B4-BE49-F238E27FC236}">
                <a16:creationId xmlns="" xmlns:a16="http://schemas.microsoft.com/office/drawing/2014/main" id="{86E7AD98-7BF3-4761-9AA0-ED3BF196A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793" y="182906"/>
            <a:ext cx="430309" cy="43031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092"/>
          </a:p>
        </p:txBody>
      </p:sp>
      <p:sp>
        <p:nvSpPr>
          <p:cNvPr id="15364" name="object 5">
            <a:extLst>
              <a:ext uri="{FF2B5EF4-FFF2-40B4-BE49-F238E27FC236}">
                <a16:creationId xmlns="" xmlns:a16="http://schemas.microsoft.com/office/drawing/2014/main" id="{1DD9F330-590D-492F-94D3-1797ECB4D30E}"/>
              </a:ext>
            </a:extLst>
          </p:cNvPr>
          <p:cNvSpPr>
            <a:spLocks/>
          </p:cNvSpPr>
          <p:nvPr/>
        </p:nvSpPr>
        <p:spPr bwMode="auto">
          <a:xfrm>
            <a:off x="1879543" y="415870"/>
            <a:ext cx="34656" cy="34656"/>
          </a:xfrm>
          <a:custGeom>
            <a:avLst/>
            <a:gdLst>
              <a:gd name="T0" fmla="*/ 32918 w 56514"/>
              <a:gd name="T1" fmla="*/ 0 h 56515"/>
              <a:gd name="T2" fmla="*/ 20123 w 56514"/>
              <a:gd name="T3" fmla="*/ 2581 h 56515"/>
              <a:gd name="T4" fmla="*/ 9656 w 56514"/>
              <a:gd name="T5" fmla="*/ 9621 h 56515"/>
              <a:gd name="T6" fmla="*/ 2594 w 56514"/>
              <a:gd name="T7" fmla="*/ 20062 h 56515"/>
              <a:gd name="T8" fmla="*/ 0 w 56514"/>
              <a:gd name="T9" fmla="*/ 32850 h 56515"/>
              <a:gd name="T10" fmla="*/ 2594 w 56514"/>
              <a:gd name="T11" fmla="*/ 45649 h 56515"/>
              <a:gd name="T12" fmla="*/ 9656 w 56514"/>
              <a:gd name="T13" fmla="*/ 56111 h 56515"/>
              <a:gd name="T14" fmla="*/ 20123 w 56514"/>
              <a:gd name="T15" fmla="*/ 63171 h 56515"/>
              <a:gd name="T16" fmla="*/ 32918 w 56514"/>
              <a:gd name="T17" fmla="*/ 65763 h 56515"/>
              <a:gd name="T18" fmla="*/ 45699 w 56514"/>
              <a:gd name="T19" fmla="*/ 63171 h 56515"/>
              <a:gd name="T20" fmla="*/ 48894 w 56514"/>
              <a:gd name="T21" fmla="*/ 61010 h 56515"/>
              <a:gd name="T22" fmla="*/ 32918 w 56514"/>
              <a:gd name="T23" fmla="*/ 61010 h 56515"/>
              <a:gd name="T24" fmla="*/ 21951 w 56514"/>
              <a:gd name="T25" fmla="*/ 58794 h 56515"/>
              <a:gd name="T26" fmla="*/ 12997 w 56514"/>
              <a:gd name="T27" fmla="*/ 52752 h 56515"/>
              <a:gd name="T28" fmla="*/ 6965 w 56514"/>
              <a:gd name="T29" fmla="*/ 43799 h 56515"/>
              <a:gd name="T30" fmla="*/ 4751 w 56514"/>
              <a:gd name="T31" fmla="*/ 32850 h 56515"/>
              <a:gd name="T32" fmla="*/ 6965 w 56514"/>
              <a:gd name="T33" fmla="*/ 21892 h 56515"/>
              <a:gd name="T34" fmla="*/ 12997 w 56514"/>
              <a:gd name="T35" fmla="*/ 12923 h 56515"/>
              <a:gd name="T36" fmla="*/ 21951 w 56514"/>
              <a:gd name="T37" fmla="*/ 6864 h 56515"/>
              <a:gd name="T38" fmla="*/ 32918 w 56514"/>
              <a:gd name="T39" fmla="*/ 4641 h 56515"/>
              <a:gd name="T40" fmla="*/ 48756 w 56514"/>
              <a:gd name="T41" fmla="*/ 4641 h 56515"/>
              <a:gd name="T42" fmla="*/ 45699 w 56514"/>
              <a:gd name="T43" fmla="*/ 2581 h 56515"/>
              <a:gd name="T44" fmla="*/ 32918 w 56514"/>
              <a:gd name="T45" fmla="*/ 0 h 56515"/>
              <a:gd name="T46" fmla="*/ 48756 w 56514"/>
              <a:gd name="T47" fmla="*/ 4641 h 56515"/>
              <a:gd name="T48" fmla="*/ 32918 w 56514"/>
              <a:gd name="T49" fmla="*/ 4641 h 56515"/>
              <a:gd name="T50" fmla="*/ 43895 w 56514"/>
              <a:gd name="T51" fmla="*/ 6864 h 56515"/>
              <a:gd name="T52" fmla="*/ 52852 w 56514"/>
              <a:gd name="T53" fmla="*/ 12923 h 56515"/>
              <a:gd name="T54" fmla="*/ 58888 w 56514"/>
              <a:gd name="T55" fmla="*/ 21892 h 56515"/>
              <a:gd name="T56" fmla="*/ 61101 w 56514"/>
              <a:gd name="T57" fmla="*/ 32850 h 56515"/>
              <a:gd name="T58" fmla="*/ 58888 w 56514"/>
              <a:gd name="T59" fmla="*/ 43799 h 56515"/>
              <a:gd name="T60" fmla="*/ 52852 w 56514"/>
              <a:gd name="T61" fmla="*/ 52752 h 56515"/>
              <a:gd name="T62" fmla="*/ 43895 w 56514"/>
              <a:gd name="T63" fmla="*/ 58794 h 56515"/>
              <a:gd name="T64" fmla="*/ 32918 w 56514"/>
              <a:gd name="T65" fmla="*/ 61010 h 56515"/>
              <a:gd name="T66" fmla="*/ 48894 w 56514"/>
              <a:gd name="T67" fmla="*/ 61010 h 56515"/>
              <a:gd name="T68" fmla="*/ 56146 w 56514"/>
              <a:gd name="T69" fmla="*/ 56111 h 56515"/>
              <a:gd name="T70" fmla="*/ 63202 w 56514"/>
              <a:gd name="T71" fmla="*/ 45649 h 56515"/>
              <a:gd name="T72" fmla="*/ 65789 w 56514"/>
              <a:gd name="T73" fmla="*/ 32850 h 56515"/>
              <a:gd name="T74" fmla="*/ 63202 w 56514"/>
              <a:gd name="T75" fmla="*/ 20062 h 56515"/>
              <a:gd name="T76" fmla="*/ 56146 w 56514"/>
              <a:gd name="T77" fmla="*/ 9621 h 56515"/>
              <a:gd name="T78" fmla="*/ 48756 w 56514"/>
              <a:gd name="T79" fmla="*/ 4641 h 5651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6514" h="56515">
                <a:moveTo>
                  <a:pt x="28145" y="0"/>
                </a:moveTo>
                <a:lnTo>
                  <a:pt x="17205" y="2207"/>
                </a:lnTo>
                <a:lnTo>
                  <a:pt x="8257" y="8227"/>
                </a:lnTo>
                <a:lnTo>
                  <a:pt x="2217" y="17157"/>
                </a:lnTo>
                <a:lnTo>
                  <a:pt x="0" y="28093"/>
                </a:lnTo>
                <a:lnTo>
                  <a:pt x="2217" y="39037"/>
                </a:lnTo>
                <a:lnTo>
                  <a:pt x="8257" y="47985"/>
                </a:lnTo>
                <a:lnTo>
                  <a:pt x="17205" y="54023"/>
                </a:lnTo>
                <a:lnTo>
                  <a:pt x="28145" y="56239"/>
                </a:lnTo>
                <a:lnTo>
                  <a:pt x="39070" y="54023"/>
                </a:lnTo>
                <a:lnTo>
                  <a:pt x="41803" y="52176"/>
                </a:lnTo>
                <a:lnTo>
                  <a:pt x="28145" y="52176"/>
                </a:lnTo>
                <a:lnTo>
                  <a:pt x="18768" y="50280"/>
                </a:lnTo>
                <a:lnTo>
                  <a:pt x="11113" y="45113"/>
                </a:lnTo>
                <a:lnTo>
                  <a:pt x="5954" y="37457"/>
                </a:lnTo>
                <a:lnTo>
                  <a:pt x="4062" y="28093"/>
                </a:lnTo>
                <a:lnTo>
                  <a:pt x="5954" y="18722"/>
                </a:lnTo>
                <a:lnTo>
                  <a:pt x="11113" y="11052"/>
                </a:lnTo>
                <a:lnTo>
                  <a:pt x="18768" y="5870"/>
                </a:lnTo>
                <a:lnTo>
                  <a:pt x="28145" y="3968"/>
                </a:lnTo>
                <a:lnTo>
                  <a:pt x="41684" y="3968"/>
                </a:lnTo>
                <a:lnTo>
                  <a:pt x="39070" y="2207"/>
                </a:lnTo>
                <a:lnTo>
                  <a:pt x="28145" y="0"/>
                </a:lnTo>
                <a:close/>
              </a:path>
              <a:path w="56514" h="56515">
                <a:moveTo>
                  <a:pt x="41684" y="3968"/>
                </a:moveTo>
                <a:lnTo>
                  <a:pt x="28145" y="3968"/>
                </a:lnTo>
                <a:lnTo>
                  <a:pt x="37529" y="5870"/>
                </a:lnTo>
                <a:lnTo>
                  <a:pt x="45187" y="11052"/>
                </a:lnTo>
                <a:lnTo>
                  <a:pt x="50347" y="18722"/>
                </a:lnTo>
                <a:lnTo>
                  <a:pt x="52239" y="28093"/>
                </a:lnTo>
                <a:lnTo>
                  <a:pt x="50347" y="37457"/>
                </a:lnTo>
                <a:lnTo>
                  <a:pt x="45187" y="45113"/>
                </a:lnTo>
                <a:lnTo>
                  <a:pt x="37529" y="50280"/>
                </a:lnTo>
                <a:lnTo>
                  <a:pt x="28145" y="52176"/>
                </a:lnTo>
                <a:lnTo>
                  <a:pt x="41803" y="52176"/>
                </a:lnTo>
                <a:lnTo>
                  <a:pt x="48005" y="47985"/>
                </a:lnTo>
                <a:lnTo>
                  <a:pt x="54036" y="39037"/>
                </a:lnTo>
                <a:lnTo>
                  <a:pt x="56249" y="28093"/>
                </a:lnTo>
                <a:lnTo>
                  <a:pt x="54036" y="17157"/>
                </a:lnTo>
                <a:lnTo>
                  <a:pt x="48005" y="8227"/>
                </a:lnTo>
                <a:lnTo>
                  <a:pt x="41684" y="3968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 sz="1092"/>
          </a:p>
        </p:txBody>
      </p:sp>
      <p:sp>
        <p:nvSpPr>
          <p:cNvPr id="15365" name="object 6">
            <a:extLst>
              <a:ext uri="{FF2B5EF4-FFF2-40B4-BE49-F238E27FC236}">
                <a16:creationId xmlns="" xmlns:a16="http://schemas.microsoft.com/office/drawing/2014/main" id="{D833EECA-3C6B-4BEB-8F9B-C3EE0AC56421}"/>
              </a:ext>
            </a:extLst>
          </p:cNvPr>
          <p:cNvSpPr>
            <a:spLocks/>
          </p:cNvSpPr>
          <p:nvPr/>
        </p:nvSpPr>
        <p:spPr bwMode="auto">
          <a:xfrm>
            <a:off x="1889169" y="425496"/>
            <a:ext cx="15403" cy="19253"/>
          </a:xfrm>
          <a:custGeom>
            <a:avLst/>
            <a:gdLst>
              <a:gd name="T0" fmla="*/ 11999 w 25400"/>
              <a:gd name="T1" fmla="*/ 0 h 31750"/>
              <a:gd name="T2" fmla="*/ 0 w 25400"/>
              <a:gd name="T3" fmla="*/ 0 h 31750"/>
              <a:gd name="T4" fmla="*/ 0 w 25400"/>
              <a:gd name="T5" fmla="*/ 31423 h 31750"/>
              <a:gd name="T6" fmla="*/ 5675 w 25400"/>
              <a:gd name="T7" fmla="*/ 31423 h 31750"/>
              <a:gd name="T8" fmla="*/ 5675 w 25400"/>
              <a:gd name="T9" fmla="*/ 18292 h 31750"/>
              <a:gd name="T10" fmla="*/ 16472 w 25400"/>
              <a:gd name="T11" fmla="*/ 18292 h 31750"/>
              <a:gd name="T12" fmla="*/ 15633 w 25400"/>
              <a:gd name="T13" fmla="*/ 17570 h 31750"/>
              <a:gd name="T14" fmla="*/ 21266 w 25400"/>
              <a:gd name="T15" fmla="*/ 14669 h 31750"/>
              <a:gd name="T16" fmla="*/ 21701 w 25400"/>
              <a:gd name="T17" fmla="*/ 13277 h 31750"/>
              <a:gd name="T18" fmla="*/ 5675 w 25400"/>
              <a:gd name="T19" fmla="*/ 13277 h 31750"/>
              <a:gd name="T20" fmla="*/ 5675 w 25400"/>
              <a:gd name="T21" fmla="*/ 5329 h 31750"/>
              <a:gd name="T22" fmla="*/ 22246 w 25400"/>
              <a:gd name="T23" fmla="*/ 5329 h 31750"/>
              <a:gd name="T24" fmla="*/ 21894 w 25400"/>
              <a:gd name="T25" fmla="*/ 3863 h 31750"/>
              <a:gd name="T26" fmla="*/ 18564 w 25400"/>
              <a:gd name="T27" fmla="*/ 848 h 31750"/>
              <a:gd name="T28" fmla="*/ 11999 w 25400"/>
              <a:gd name="T29" fmla="*/ 0 h 31750"/>
              <a:gd name="T30" fmla="*/ 16472 w 25400"/>
              <a:gd name="T31" fmla="*/ 18292 h 31750"/>
              <a:gd name="T32" fmla="*/ 6827 w 25400"/>
              <a:gd name="T33" fmla="*/ 18292 h 31750"/>
              <a:gd name="T34" fmla="*/ 9737 w 25400"/>
              <a:gd name="T35" fmla="*/ 18680 h 31750"/>
              <a:gd name="T36" fmla="*/ 11465 w 25400"/>
              <a:gd name="T37" fmla="*/ 19999 h 31750"/>
              <a:gd name="T38" fmla="*/ 14481 w 25400"/>
              <a:gd name="T39" fmla="*/ 24596 h 31750"/>
              <a:gd name="T40" fmla="*/ 18564 w 25400"/>
              <a:gd name="T41" fmla="*/ 31423 h 31750"/>
              <a:gd name="T42" fmla="*/ 25402 w 25400"/>
              <a:gd name="T43" fmla="*/ 31423 h 31750"/>
              <a:gd name="T44" fmla="*/ 21967 w 25400"/>
              <a:gd name="T45" fmla="*/ 25318 h 31750"/>
              <a:gd name="T46" fmla="*/ 18721 w 25400"/>
              <a:gd name="T47" fmla="*/ 20229 h 31750"/>
              <a:gd name="T48" fmla="*/ 16472 w 25400"/>
              <a:gd name="T49" fmla="*/ 18292 h 31750"/>
              <a:gd name="T50" fmla="*/ 22246 w 25400"/>
              <a:gd name="T51" fmla="*/ 5329 h 31750"/>
              <a:gd name="T52" fmla="*/ 10156 w 25400"/>
              <a:gd name="T53" fmla="*/ 5329 h 31750"/>
              <a:gd name="T54" fmla="*/ 14324 w 25400"/>
              <a:gd name="T55" fmla="*/ 5444 h 31750"/>
              <a:gd name="T56" fmla="*/ 16439 w 25400"/>
              <a:gd name="T57" fmla="*/ 6638 h 31750"/>
              <a:gd name="T58" fmla="*/ 17224 w 25400"/>
              <a:gd name="T59" fmla="*/ 9224 h 31750"/>
              <a:gd name="T60" fmla="*/ 16638 w 25400"/>
              <a:gd name="T61" fmla="*/ 11580 h 31750"/>
              <a:gd name="T62" fmla="*/ 15057 w 25400"/>
              <a:gd name="T63" fmla="*/ 12889 h 31750"/>
              <a:gd name="T64" fmla="*/ 9915 w 25400"/>
              <a:gd name="T65" fmla="*/ 13277 h 31750"/>
              <a:gd name="T66" fmla="*/ 21701 w 25400"/>
              <a:gd name="T67" fmla="*/ 13277 h 31750"/>
              <a:gd name="T68" fmla="*/ 23088 w 25400"/>
              <a:gd name="T69" fmla="*/ 8837 h 31750"/>
              <a:gd name="T70" fmla="*/ 22246 w 25400"/>
              <a:gd name="T71" fmla="*/ 5329 h 3175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5400" h="31750">
                <a:moveTo>
                  <a:pt x="11999" y="0"/>
                </a:moveTo>
                <a:lnTo>
                  <a:pt x="0" y="0"/>
                </a:lnTo>
                <a:lnTo>
                  <a:pt x="0" y="31423"/>
                </a:lnTo>
                <a:lnTo>
                  <a:pt x="5675" y="31423"/>
                </a:lnTo>
                <a:lnTo>
                  <a:pt x="5675" y="18292"/>
                </a:lnTo>
                <a:lnTo>
                  <a:pt x="16472" y="18292"/>
                </a:lnTo>
                <a:lnTo>
                  <a:pt x="15633" y="17570"/>
                </a:lnTo>
                <a:lnTo>
                  <a:pt x="21266" y="14669"/>
                </a:lnTo>
                <a:lnTo>
                  <a:pt x="21701" y="13277"/>
                </a:lnTo>
                <a:lnTo>
                  <a:pt x="5675" y="13277"/>
                </a:lnTo>
                <a:lnTo>
                  <a:pt x="5675" y="5329"/>
                </a:lnTo>
                <a:lnTo>
                  <a:pt x="22246" y="5329"/>
                </a:lnTo>
                <a:lnTo>
                  <a:pt x="21894" y="3863"/>
                </a:lnTo>
                <a:lnTo>
                  <a:pt x="18564" y="848"/>
                </a:lnTo>
                <a:lnTo>
                  <a:pt x="11999" y="0"/>
                </a:lnTo>
                <a:close/>
              </a:path>
              <a:path w="25400" h="31750">
                <a:moveTo>
                  <a:pt x="16472" y="18292"/>
                </a:moveTo>
                <a:lnTo>
                  <a:pt x="6827" y="18292"/>
                </a:lnTo>
                <a:lnTo>
                  <a:pt x="9737" y="18680"/>
                </a:lnTo>
                <a:lnTo>
                  <a:pt x="11465" y="19999"/>
                </a:lnTo>
                <a:lnTo>
                  <a:pt x="14481" y="24596"/>
                </a:lnTo>
                <a:lnTo>
                  <a:pt x="18564" y="31423"/>
                </a:lnTo>
                <a:lnTo>
                  <a:pt x="25402" y="31423"/>
                </a:lnTo>
                <a:lnTo>
                  <a:pt x="21967" y="25318"/>
                </a:lnTo>
                <a:lnTo>
                  <a:pt x="18721" y="20229"/>
                </a:lnTo>
                <a:lnTo>
                  <a:pt x="16472" y="18292"/>
                </a:lnTo>
                <a:close/>
              </a:path>
              <a:path w="25400" h="31750">
                <a:moveTo>
                  <a:pt x="22246" y="5329"/>
                </a:moveTo>
                <a:lnTo>
                  <a:pt x="10156" y="5329"/>
                </a:lnTo>
                <a:lnTo>
                  <a:pt x="14324" y="5444"/>
                </a:lnTo>
                <a:lnTo>
                  <a:pt x="16439" y="6638"/>
                </a:lnTo>
                <a:lnTo>
                  <a:pt x="17224" y="9224"/>
                </a:lnTo>
                <a:lnTo>
                  <a:pt x="16638" y="11580"/>
                </a:lnTo>
                <a:lnTo>
                  <a:pt x="15057" y="12889"/>
                </a:lnTo>
                <a:lnTo>
                  <a:pt x="9915" y="13277"/>
                </a:lnTo>
                <a:lnTo>
                  <a:pt x="21701" y="13277"/>
                </a:lnTo>
                <a:lnTo>
                  <a:pt x="23088" y="8837"/>
                </a:lnTo>
                <a:lnTo>
                  <a:pt x="22246" y="532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 sz="1092"/>
          </a:p>
        </p:txBody>
      </p:sp>
      <p:sp>
        <p:nvSpPr>
          <p:cNvPr id="7" name="object 7">
            <a:extLst>
              <a:ext uri="{FF2B5EF4-FFF2-40B4-BE49-F238E27FC236}">
                <a16:creationId xmlns="" xmlns:a16="http://schemas.microsoft.com/office/drawing/2014/main" id="{51C900EC-3652-4940-9D86-6AB3214761EE}"/>
              </a:ext>
            </a:extLst>
          </p:cNvPr>
          <p:cNvSpPr txBox="1"/>
          <p:nvPr/>
        </p:nvSpPr>
        <p:spPr>
          <a:xfrm>
            <a:off x="1105563" y="247404"/>
            <a:ext cx="877947" cy="305451"/>
          </a:xfrm>
          <a:prstGeom prst="rect">
            <a:avLst/>
          </a:prstGeom>
        </p:spPr>
        <p:txBody>
          <a:bodyPr lIns="0" tIns="10397" rIns="0" bIns="0">
            <a:spAutoFit/>
          </a:bodyPr>
          <a:lstStyle/>
          <a:p>
            <a:pPr marL="7701">
              <a:lnSpc>
                <a:spcPts val="1082"/>
              </a:lnSpc>
              <a:spcBef>
                <a:spcPts val="82"/>
              </a:spcBef>
              <a:defRPr/>
            </a:pPr>
            <a:r>
              <a:rPr lang="en-IN" sz="970" b="1" spc="3" dirty="0">
                <a:solidFill>
                  <a:srgbClr val="231F20"/>
                </a:solidFill>
                <a:latin typeface="Helvetica-Bold"/>
                <a:cs typeface="Helvetica-Bold"/>
              </a:rPr>
              <a:t>RV Institute of </a:t>
            </a:r>
          </a:p>
          <a:p>
            <a:pPr marL="7701">
              <a:lnSpc>
                <a:spcPts val="1082"/>
              </a:lnSpc>
              <a:spcBef>
                <a:spcPts val="82"/>
              </a:spcBef>
              <a:defRPr/>
            </a:pPr>
            <a:r>
              <a:rPr lang="en-IN" sz="970" b="1" spc="3" dirty="0">
                <a:solidFill>
                  <a:srgbClr val="231F20"/>
                </a:solidFill>
                <a:latin typeface="Helvetica-Bold"/>
                <a:cs typeface="Helvetica-Bold"/>
              </a:rPr>
              <a:t>Management</a:t>
            </a:r>
            <a:endParaRPr sz="970" dirty="0">
              <a:latin typeface="Helvetica-Bold"/>
              <a:cs typeface="Helvetica-Bold"/>
            </a:endParaRPr>
          </a:p>
        </p:txBody>
      </p:sp>
      <p:sp>
        <p:nvSpPr>
          <p:cNvPr id="15367" name="object 10">
            <a:extLst>
              <a:ext uri="{FF2B5EF4-FFF2-40B4-BE49-F238E27FC236}">
                <a16:creationId xmlns="" xmlns:a16="http://schemas.microsoft.com/office/drawing/2014/main" id="{0C45BBFC-4E91-4A82-A7CB-1E96ECF4D944}"/>
              </a:ext>
            </a:extLst>
          </p:cNvPr>
          <p:cNvSpPr>
            <a:spLocks/>
          </p:cNvSpPr>
          <p:nvPr/>
        </p:nvSpPr>
        <p:spPr bwMode="auto">
          <a:xfrm>
            <a:off x="611718" y="722959"/>
            <a:ext cx="11235221" cy="0"/>
          </a:xfrm>
          <a:custGeom>
            <a:avLst/>
            <a:gdLst>
              <a:gd name="T0" fmla="*/ 0 w 18527395"/>
              <a:gd name="T1" fmla="*/ 18531297 w 1852739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527395">
                <a:moveTo>
                  <a:pt x="0" y="0"/>
                </a:moveTo>
                <a:lnTo>
                  <a:pt x="18526859" y="0"/>
                </a:lnTo>
              </a:path>
            </a:pathLst>
          </a:custGeom>
          <a:noFill/>
          <a:ln w="15706">
            <a:solidFill>
              <a:srgbClr val="295E9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 sz="1092"/>
          </a:p>
        </p:txBody>
      </p:sp>
      <p:sp>
        <p:nvSpPr>
          <p:cNvPr id="15368" name="Title 10">
            <a:extLst>
              <a:ext uri="{FF2B5EF4-FFF2-40B4-BE49-F238E27FC236}">
                <a16:creationId xmlns="" xmlns:a16="http://schemas.microsoft.com/office/drawing/2014/main" id="{A4A500AF-EF46-4452-A9DF-44CC8EC36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7789" y="247404"/>
            <a:ext cx="2231449" cy="280134"/>
          </a:xfrm>
        </p:spPr>
        <p:txBody>
          <a:bodyPr>
            <a:noAutofit/>
          </a:bodyPr>
          <a:lstStyle/>
          <a:p>
            <a:pPr algn="r" eaLnBrk="1" hangingPunct="1"/>
            <a:r>
              <a:rPr lang="en-US" altLang="en-US" sz="1600" dirty="0">
                <a:latin typeface="Playfair Display" charset="0"/>
                <a:ea typeface="ＭＳ Ｐゴシック" panose="020B0600070205080204" pitchFamily="34" charset="-128"/>
              </a:rPr>
              <a:t>Go, change the world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A0FFCFB-1ABC-4FF3-B4ED-9917EC440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A23B9-3DF7-4B5F-9692-2703FD3639EB}" type="datetime1">
              <a:rPr lang="en-IN" smtClean="0"/>
              <a:t>13/04/2023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1050F5E-2F92-40F9-A198-29D3D58E6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IQAC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EDF4393-8864-4AB4-BB95-99DCD135E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5EC6-655E-4D9B-B7D6-9B3D4DCE689E}" type="slidenum">
              <a:rPr lang="en-IN" smtClean="0"/>
              <a:t>39</a:t>
            </a:fld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9C5BCC5-DAC3-47AE-BE73-FB59FB19F5D6}"/>
              </a:ext>
            </a:extLst>
          </p:cNvPr>
          <p:cNvSpPr/>
          <p:nvPr/>
        </p:nvSpPr>
        <p:spPr>
          <a:xfrm>
            <a:off x="609793" y="3244334"/>
            <a:ext cx="89979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altLang="en-US" sz="8000" b="1" dirty="0">
                <a:solidFill>
                  <a:srgbClr val="005893"/>
                </a:solidFill>
                <a:ea typeface="ＭＳ Ｐゴシック" panose="020B0600070205080204" pitchFamily="34" charset="-128"/>
              </a:rPr>
              <a:t>Discussions.....</a:t>
            </a:r>
            <a:endParaRPr lang="en-IN" altLang="en-US" dirty="0">
              <a:solidFill>
                <a:srgbClr val="005893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834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5223331-66E5-4382-A84D-81AF1ACA62D7}"/>
              </a:ext>
            </a:extLst>
          </p:cNvPr>
          <p:cNvSpPr/>
          <p:nvPr/>
        </p:nvSpPr>
        <p:spPr>
          <a:xfrm>
            <a:off x="14775" y="0"/>
            <a:ext cx="12191144" cy="6858000"/>
          </a:xfrm>
          <a:prstGeom prst="rect">
            <a:avLst/>
          </a:prstGeom>
          <a:solidFill>
            <a:schemeClr val="lt1">
              <a:alpha val="99000"/>
            </a:schemeClr>
          </a:solidFill>
          <a:ln w="76200">
            <a:solidFill>
              <a:srgbClr val="295E9D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IN" sz="1092" dirty="0">
              <a:solidFill>
                <a:srgbClr val="295E9D"/>
              </a:solidFill>
            </a:endParaRPr>
          </a:p>
        </p:txBody>
      </p:sp>
      <p:sp>
        <p:nvSpPr>
          <p:cNvPr id="8195" name="object 4">
            <a:extLst>
              <a:ext uri="{FF2B5EF4-FFF2-40B4-BE49-F238E27FC236}">
                <a16:creationId xmlns="" xmlns:a16="http://schemas.microsoft.com/office/drawing/2014/main" id="{DE37AA12-5E04-476A-B578-5E1B79677996}"/>
              </a:ext>
            </a:extLst>
          </p:cNvPr>
          <p:cNvSpPr>
            <a:spLocks/>
          </p:cNvSpPr>
          <p:nvPr/>
        </p:nvSpPr>
        <p:spPr bwMode="auto">
          <a:xfrm>
            <a:off x="611718" y="722959"/>
            <a:ext cx="11235221" cy="0"/>
          </a:xfrm>
          <a:custGeom>
            <a:avLst/>
            <a:gdLst>
              <a:gd name="T0" fmla="*/ 0 w 18527395"/>
              <a:gd name="T1" fmla="*/ 18531297 w 1852739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527395">
                <a:moveTo>
                  <a:pt x="0" y="0"/>
                </a:moveTo>
                <a:lnTo>
                  <a:pt x="18526859" y="0"/>
                </a:lnTo>
              </a:path>
            </a:pathLst>
          </a:custGeom>
          <a:noFill/>
          <a:ln w="15706">
            <a:solidFill>
              <a:srgbClr val="295E9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 sz="1092"/>
          </a:p>
        </p:txBody>
      </p:sp>
      <p:sp>
        <p:nvSpPr>
          <p:cNvPr id="8196" name="object 5">
            <a:extLst>
              <a:ext uri="{FF2B5EF4-FFF2-40B4-BE49-F238E27FC236}">
                <a16:creationId xmlns="" xmlns:a16="http://schemas.microsoft.com/office/drawing/2014/main" id="{7372203B-4F55-4D5D-BCEC-55AE48BA1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793" y="182906"/>
            <a:ext cx="429347" cy="43031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092"/>
          </a:p>
        </p:txBody>
      </p:sp>
      <p:sp>
        <p:nvSpPr>
          <p:cNvPr id="8197" name="object 6">
            <a:extLst>
              <a:ext uri="{FF2B5EF4-FFF2-40B4-BE49-F238E27FC236}">
                <a16:creationId xmlns="" xmlns:a16="http://schemas.microsoft.com/office/drawing/2014/main" id="{56261674-76E1-40B6-9C2E-5105C16B4132}"/>
              </a:ext>
            </a:extLst>
          </p:cNvPr>
          <p:cNvSpPr>
            <a:spLocks/>
          </p:cNvSpPr>
          <p:nvPr/>
        </p:nvSpPr>
        <p:spPr bwMode="auto">
          <a:xfrm>
            <a:off x="1881468" y="439936"/>
            <a:ext cx="34656" cy="34656"/>
          </a:xfrm>
          <a:custGeom>
            <a:avLst/>
            <a:gdLst>
              <a:gd name="T0" fmla="*/ 32918 w 56514"/>
              <a:gd name="T1" fmla="*/ 0 h 56515"/>
              <a:gd name="T2" fmla="*/ 20119 w 56514"/>
              <a:gd name="T3" fmla="*/ 2581 h 56515"/>
              <a:gd name="T4" fmla="*/ 9652 w 56514"/>
              <a:gd name="T5" fmla="*/ 9621 h 56515"/>
              <a:gd name="T6" fmla="*/ 2591 w 56514"/>
              <a:gd name="T7" fmla="*/ 20062 h 56515"/>
              <a:gd name="T8" fmla="*/ 0 w 56514"/>
              <a:gd name="T9" fmla="*/ 32850 h 56515"/>
              <a:gd name="T10" fmla="*/ 2591 w 56514"/>
              <a:gd name="T11" fmla="*/ 45649 h 56515"/>
              <a:gd name="T12" fmla="*/ 9652 w 56514"/>
              <a:gd name="T13" fmla="*/ 56111 h 56515"/>
              <a:gd name="T14" fmla="*/ 20119 w 56514"/>
              <a:gd name="T15" fmla="*/ 63171 h 56515"/>
              <a:gd name="T16" fmla="*/ 32918 w 56514"/>
              <a:gd name="T17" fmla="*/ 65763 h 56515"/>
              <a:gd name="T18" fmla="*/ 45699 w 56514"/>
              <a:gd name="T19" fmla="*/ 63171 h 56515"/>
              <a:gd name="T20" fmla="*/ 48894 w 56514"/>
              <a:gd name="T21" fmla="*/ 61010 h 56515"/>
              <a:gd name="T22" fmla="*/ 32918 w 56514"/>
              <a:gd name="T23" fmla="*/ 61010 h 56515"/>
              <a:gd name="T24" fmla="*/ 21946 w 56514"/>
              <a:gd name="T25" fmla="*/ 58794 h 56515"/>
              <a:gd name="T26" fmla="*/ 12993 w 56514"/>
              <a:gd name="T27" fmla="*/ 52752 h 56515"/>
              <a:gd name="T28" fmla="*/ 6962 w 56514"/>
              <a:gd name="T29" fmla="*/ 43799 h 56515"/>
              <a:gd name="T30" fmla="*/ 4751 w 56514"/>
              <a:gd name="T31" fmla="*/ 32850 h 56515"/>
              <a:gd name="T32" fmla="*/ 6962 w 56514"/>
              <a:gd name="T33" fmla="*/ 21892 h 56515"/>
              <a:gd name="T34" fmla="*/ 12993 w 56514"/>
              <a:gd name="T35" fmla="*/ 12923 h 56515"/>
              <a:gd name="T36" fmla="*/ 21946 w 56514"/>
              <a:gd name="T37" fmla="*/ 6864 h 56515"/>
              <a:gd name="T38" fmla="*/ 32918 w 56514"/>
              <a:gd name="T39" fmla="*/ 4641 h 56515"/>
              <a:gd name="T40" fmla="*/ 48756 w 56514"/>
              <a:gd name="T41" fmla="*/ 4641 h 56515"/>
              <a:gd name="T42" fmla="*/ 45699 w 56514"/>
              <a:gd name="T43" fmla="*/ 2581 h 56515"/>
              <a:gd name="T44" fmla="*/ 32918 w 56514"/>
              <a:gd name="T45" fmla="*/ 0 h 56515"/>
              <a:gd name="T46" fmla="*/ 48756 w 56514"/>
              <a:gd name="T47" fmla="*/ 4641 h 56515"/>
              <a:gd name="T48" fmla="*/ 32918 w 56514"/>
              <a:gd name="T49" fmla="*/ 4641 h 56515"/>
              <a:gd name="T50" fmla="*/ 43893 w 56514"/>
              <a:gd name="T51" fmla="*/ 6864 h 56515"/>
              <a:gd name="T52" fmla="*/ 52845 w 56514"/>
              <a:gd name="T53" fmla="*/ 12923 h 56515"/>
              <a:gd name="T54" fmla="*/ 58877 w 56514"/>
              <a:gd name="T55" fmla="*/ 21892 h 56515"/>
              <a:gd name="T56" fmla="*/ 61088 w 56514"/>
              <a:gd name="T57" fmla="*/ 32850 h 56515"/>
              <a:gd name="T58" fmla="*/ 58877 w 56514"/>
              <a:gd name="T59" fmla="*/ 43799 h 56515"/>
              <a:gd name="T60" fmla="*/ 52845 w 56514"/>
              <a:gd name="T61" fmla="*/ 52752 h 56515"/>
              <a:gd name="T62" fmla="*/ 43893 w 56514"/>
              <a:gd name="T63" fmla="*/ 58794 h 56515"/>
              <a:gd name="T64" fmla="*/ 32918 w 56514"/>
              <a:gd name="T65" fmla="*/ 61010 h 56515"/>
              <a:gd name="T66" fmla="*/ 48894 w 56514"/>
              <a:gd name="T67" fmla="*/ 61010 h 56515"/>
              <a:gd name="T68" fmla="*/ 56146 w 56514"/>
              <a:gd name="T69" fmla="*/ 56111 h 56515"/>
              <a:gd name="T70" fmla="*/ 63202 w 56514"/>
              <a:gd name="T71" fmla="*/ 45649 h 56515"/>
              <a:gd name="T72" fmla="*/ 65789 w 56514"/>
              <a:gd name="T73" fmla="*/ 32850 h 56515"/>
              <a:gd name="T74" fmla="*/ 63202 w 56514"/>
              <a:gd name="T75" fmla="*/ 20062 h 56515"/>
              <a:gd name="T76" fmla="*/ 56146 w 56514"/>
              <a:gd name="T77" fmla="*/ 9621 h 56515"/>
              <a:gd name="T78" fmla="*/ 48756 w 56514"/>
              <a:gd name="T79" fmla="*/ 4641 h 5651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6514" h="56515">
                <a:moveTo>
                  <a:pt x="28145" y="0"/>
                </a:moveTo>
                <a:lnTo>
                  <a:pt x="17201" y="2207"/>
                </a:lnTo>
                <a:lnTo>
                  <a:pt x="8253" y="8227"/>
                </a:lnTo>
                <a:lnTo>
                  <a:pt x="2215" y="17157"/>
                </a:lnTo>
                <a:lnTo>
                  <a:pt x="0" y="28093"/>
                </a:lnTo>
                <a:lnTo>
                  <a:pt x="2215" y="39037"/>
                </a:lnTo>
                <a:lnTo>
                  <a:pt x="8253" y="47985"/>
                </a:lnTo>
                <a:lnTo>
                  <a:pt x="17201" y="54023"/>
                </a:lnTo>
                <a:lnTo>
                  <a:pt x="28145" y="56239"/>
                </a:lnTo>
                <a:lnTo>
                  <a:pt x="39070" y="54023"/>
                </a:lnTo>
                <a:lnTo>
                  <a:pt x="41803" y="52176"/>
                </a:lnTo>
                <a:lnTo>
                  <a:pt x="28145" y="52176"/>
                </a:lnTo>
                <a:lnTo>
                  <a:pt x="18763" y="50280"/>
                </a:lnTo>
                <a:lnTo>
                  <a:pt x="11109" y="45113"/>
                </a:lnTo>
                <a:lnTo>
                  <a:pt x="5952" y="37457"/>
                </a:lnTo>
                <a:lnTo>
                  <a:pt x="4062" y="28093"/>
                </a:lnTo>
                <a:lnTo>
                  <a:pt x="5952" y="18722"/>
                </a:lnTo>
                <a:lnTo>
                  <a:pt x="11109" y="11052"/>
                </a:lnTo>
                <a:lnTo>
                  <a:pt x="18763" y="5870"/>
                </a:lnTo>
                <a:lnTo>
                  <a:pt x="28145" y="3968"/>
                </a:lnTo>
                <a:lnTo>
                  <a:pt x="41684" y="3968"/>
                </a:lnTo>
                <a:lnTo>
                  <a:pt x="39070" y="2207"/>
                </a:lnTo>
                <a:lnTo>
                  <a:pt x="28145" y="0"/>
                </a:lnTo>
                <a:close/>
              </a:path>
              <a:path w="56514" h="56515">
                <a:moveTo>
                  <a:pt x="41684" y="3968"/>
                </a:moveTo>
                <a:lnTo>
                  <a:pt x="28145" y="3968"/>
                </a:lnTo>
                <a:lnTo>
                  <a:pt x="37527" y="5870"/>
                </a:lnTo>
                <a:lnTo>
                  <a:pt x="45181" y="11052"/>
                </a:lnTo>
                <a:lnTo>
                  <a:pt x="50338" y="18722"/>
                </a:lnTo>
                <a:lnTo>
                  <a:pt x="52228" y="28093"/>
                </a:lnTo>
                <a:lnTo>
                  <a:pt x="50338" y="37457"/>
                </a:lnTo>
                <a:lnTo>
                  <a:pt x="45181" y="45113"/>
                </a:lnTo>
                <a:lnTo>
                  <a:pt x="37527" y="50280"/>
                </a:lnTo>
                <a:lnTo>
                  <a:pt x="28145" y="52176"/>
                </a:lnTo>
                <a:lnTo>
                  <a:pt x="41803" y="52176"/>
                </a:lnTo>
                <a:lnTo>
                  <a:pt x="48005" y="47985"/>
                </a:lnTo>
                <a:lnTo>
                  <a:pt x="54036" y="39037"/>
                </a:lnTo>
                <a:lnTo>
                  <a:pt x="56249" y="28093"/>
                </a:lnTo>
                <a:lnTo>
                  <a:pt x="54036" y="17157"/>
                </a:lnTo>
                <a:lnTo>
                  <a:pt x="48005" y="8227"/>
                </a:lnTo>
                <a:lnTo>
                  <a:pt x="41684" y="3968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 sz="1092"/>
          </a:p>
        </p:txBody>
      </p:sp>
      <p:sp>
        <p:nvSpPr>
          <p:cNvPr id="8198" name="object 7">
            <a:extLst>
              <a:ext uri="{FF2B5EF4-FFF2-40B4-BE49-F238E27FC236}">
                <a16:creationId xmlns="" xmlns:a16="http://schemas.microsoft.com/office/drawing/2014/main" id="{575EA58F-1388-454E-931E-848D68EC3A63}"/>
              </a:ext>
            </a:extLst>
          </p:cNvPr>
          <p:cNvSpPr>
            <a:spLocks/>
          </p:cNvSpPr>
          <p:nvPr/>
        </p:nvSpPr>
        <p:spPr bwMode="auto">
          <a:xfrm>
            <a:off x="1891095" y="452451"/>
            <a:ext cx="15403" cy="19253"/>
          </a:xfrm>
          <a:custGeom>
            <a:avLst/>
            <a:gdLst>
              <a:gd name="T0" fmla="*/ 11999 w 25400"/>
              <a:gd name="T1" fmla="*/ 0 h 31750"/>
              <a:gd name="T2" fmla="*/ 0 w 25400"/>
              <a:gd name="T3" fmla="*/ 0 h 31750"/>
              <a:gd name="T4" fmla="*/ 0 w 25400"/>
              <a:gd name="T5" fmla="*/ 31423 h 31750"/>
              <a:gd name="T6" fmla="*/ 5675 w 25400"/>
              <a:gd name="T7" fmla="*/ 31423 h 31750"/>
              <a:gd name="T8" fmla="*/ 5675 w 25400"/>
              <a:gd name="T9" fmla="*/ 18292 h 31750"/>
              <a:gd name="T10" fmla="*/ 16472 w 25400"/>
              <a:gd name="T11" fmla="*/ 18292 h 31750"/>
              <a:gd name="T12" fmla="*/ 15633 w 25400"/>
              <a:gd name="T13" fmla="*/ 17570 h 31750"/>
              <a:gd name="T14" fmla="*/ 21266 w 25400"/>
              <a:gd name="T15" fmla="*/ 14669 h 31750"/>
              <a:gd name="T16" fmla="*/ 21701 w 25400"/>
              <a:gd name="T17" fmla="*/ 13277 h 31750"/>
              <a:gd name="T18" fmla="*/ 5675 w 25400"/>
              <a:gd name="T19" fmla="*/ 13277 h 31750"/>
              <a:gd name="T20" fmla="*/ 5675 w 25400"/>
              <a:gd name="T21" fmla="*/ 5329 h 31750"/>
              <a:gd name="T22" fmla="*/ 22239 w 25400"/>
              <a:gd name="T23" fmla="*/ 5329 h 31750"/>
              <a:gd name="T24" fmla="*/ 21884 w 25400"/>
              <a:gd name="T25" fmla="*/ 3863 h 31750"/>
              <a:gd name="T26" fmla="*/ 18564 w 25400"/>
              <a:gd name="T27" fmla="*/ 848 h 31750"/>
              <a:gd name="T28" fmla="*/ 11999 w 25400"/>
              <a:gd name="T29" fmla="*/ 0 h 31750"/>
              <a:gd name="T30" fmla="*/ 16472 w 25400"/>
              <a:gd name="T31" fmla="*/ 18292 h 31750"/>
              <a:gd name="T32" fmla="*/ 6837 w 25400"/>
              <a:gd name="T33" fmla="*/ 18292 h 31750"/>
              <a:gd name="T34" fmla="*/ 9727 w 25400"/>
              <a:gd name="T35" fmla="*/ 18680 h 31750"/>
              <a:gd name="T36" fmla="*/ 11465 w 25400"/>
              <a:gd name="T37" fmla="*/ 19999 h 31750"/>
              <a:gd name="T38" fmla="*/ 14470 w 25400"/>
              <a:gd name="T39" fmla="*/ 24596 h 31750"/>
              <a:gd name="T40" fmla="*/ 18564 w 25400"/>
              <a:gd name="T41" fmla="*/ 31423 h 31750"/>
              <a:gd name="T42" fmla="*/ 25402 w 25400"/>
              <a:gd name="T43" fmla="*/ 31423 h 31750"/>
              <a:gd name="T44" fmla="*/ 21967 w 25400"/>
              <a:gd name="T45" fmla="*/ 25318 h 31750"/>
              <a:gd name="T46" fmla="*/ 18721 w 25400"/>
              <a:gd name="T47" fmla="*/ 20229 h 31750"/>
              <a:gd name="T48" fmla="*/ 16472 w 25400"/>
              <a:gd name="T49" fmla="*/ 18292 h 31750"/>
              <a:gd name="T50" fmla="*/ 22239 w 25400"/>
              <a:gd name="T51" fmla="*/ 5329 h 31750"/>
              <a:gd name="T52" fmla="*/ 10156 w 25400"/>
              <a:gd name="T53" fmla="*/ 5329 h 31750"/>
              <a:gd name="T54" fmla="*/ 14324 w 25400"/>
              <a:gd name="T55" fmla="*/ 5444 h 31750"/>
              <a:gd name="T56" fmla="*/ 16449 w 25400"/>
              <a:gd name="T57" fmla="*/ 6638 h 31750"/>
              <a:gd name="T58" fmla="*/ 17224 w 25400"/>
              <a:gd name="T59" fmla="*/ 9224 h 31750"/>
              <a:gd name="T60" fmla="*/ 16638 w 25400"/>
              <a:gd name="T61" fmla="*/ 11580 h 31750"/>
              <a:gd name="T62" fmla="*/ 15057 w 25400"/>
              <a:gd name="T63" fmla="*/ 12889 h 31750"/>
              <a:gd name="T64" fmla="*/ 9926 w 25400"/>
              <a:gd name="T65" fmla="*/ 13277 h 31750"/>
              <a:gd name="T66" fmla="*/ 21701 w 25400"/>
              <a:gd name="T67" fmla="*/ 13277 h 31750"/>
              <a:gd name="T68" fmla="*/ 23088 w 25400"/>
              <a:gd name="T69" fmla="*/ 8837 h 31750"/>
              <a:gd name="T70" fmla="*/ 22239 w 25400"/>
              <a:gd name="T71" fmla="*/ 5329 h 3175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5400" h="31750">
                <a:moveTo>
                  <a:pt x="11999" y="0"/>
                </a:moveTo>
                <a:lnTo>
                  <a:pt x="0" y="0"/>
                </a:lnTo>
                <a:lnTo>
                  <a:pt x="0" y="31423"/>
                </a:lnTo>
                <a:lnTo>
                  <a:pt x="5675" y="31423"/>
                </a:lnTo>
                <a:lnTo>
                  <a:pt x="5675" y="18292"/>
                </a:lnTo>
                <a:lnTo>
                  <a:pt x="16472" y="18292"/>
                </a:lnTo>
                <a:lnTo>
                  <a:pt x="15633" y="17570"/>
                </a:lnTo>
                <a:lnTo>
                  <a:pt x="21266" y="14669"/>
                </a:lnTo>
                <a:lnTo>
                  <a:pt x="21701" y="13277"/>
                </a:lnTo>
                <a:lnTo>
                  <a:pt x="5675" y="13277"/>
                </a:lnTo>
                <a:lnTo>
                  <a:pt x="5675" y="5329"/>
                </a:lnTo>
                <a:lnTo>
                  <a:pt x="22239" y="5329"/>
                </a:lnTo>
                <a:lnTo>
                  <a:pt x="21884" y="3863"/>
                </a:lnTo>
                <a:lnTo>
                  <a:pt x="18564" y="848"/>
                </a:lnTo>
                <a:lnTo>
                  <a:pt x="11999" y="0"/>
                </a:lnTo>
                <a:close/>
              </a:path>
              <a:path w="25400" h="31750">
                <a:moveTo>
                  <a:pt x="16472" y="18292"/>
                </a:moveTo>
                <a:lnTo>
                  <a:pt x="6837" y="18292"/>
                </a:lnTo>
                <a:lnTo>
                  <a:pt x="9727" y="18680"/>
                </a:lnTo>
                <a:lnTo>
                  <a:pt x="11465" y="19999"/>
                </a:lnTo>
                <a:lnTo>
                  <a:pt x="14470" y="24596"/>
                </a:lnTo>
                <a:lnTo>
                  <a:pt x="18564" y="31423"/>
                </a:lnTo>
                <a:lnTo>
                  <a:pt x="25402" y="31423"/>
                </a:lnTo>
                <a:lnTo>
                  <a:pt x="21967" y="25318"/>
                </a:lnTo>
                <a:lnTo>
                  <a:pt x="18721" y="20229"/>
                </a:lnTo>
                <a:lnTo>
                  <a:pt x="16472" y="18292"/>
                </a:lnTo>
                <a:close/>
              </a:path>
              <a:path w="25400" h="31750">
                <a:moveTo>
                  <a:pt x="22239" y="5329"/>
                </a:moveTo>
                <a:lnTo>
                  <a:pt x="10156" y="5329"/>
                </a:lnTo>
                <a:lnTo>
                  <a:pt x="14324" y="5444"/>
                </a:lnTo>
                <a:lnTo>
                  <a:pt x="16449" y="6638"/>
                </a:lnTo>
                <a:lnTo>
                  <a:pt x="17224" y="9224"/>
                </a:lnTo>
                <a:lnTo>
                  <a:pt x="16638" y="11580"/>
                </a:lnTo>
                <a:lnTo>
                  <a:pt x="15057" y="12889"/>
                </a:lnTo>
                <a:lnTo>
                  <a:pt x="9926" y="13277"/>
                </a:lnTo>
                <a:lnTo>
                  <a:pt x="21701" y="13277"/>
                </a:lnTo>
                <a:lnTo>
                  <a:pt x="23088" y="8837"/>
                </a:lnTo>
                <a:lnTo>
                  <a:pt x="22239" y="532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 sz="1092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F97E441F-5AA0-42A6-8806-41B9D8285100}"/>
              </a:ext>
            </a:extLst>
          </p:cNvPr>
          <p:cNvSpPr txBox="1"/>
          <p:nvPr/>
        </p:nvSpPr>
        <p:spPr>
          <a:xfrm>
            <a:off x="1105564" y="265695"/>
            <a:ext cx="1839646" cy="305451"/>
          </a:xfrm>
          <a:prstGeom prst="rect">
            <a:avLst/>
          </a:prstGeom>
        </p:spPr>
        <p:txBody>
          <a:bodyPr lIns="0" tIns="10397" rIns="0" bIns="0">
            <a:spAutoFit/>
          </a:bodyPr>
          <a:lstStyle/>
          <a:p>
            <a:pPr marL="7701">
              <a:lnSpc>
                <a:spcPts val="1082"/>
              </a:lnSpc>
              <a:spcBef>
                <a:spcPts val="82"/>
              </a:spcBef>
              <a:defRPr/>
            </a:pPr>
            <a:r>
              <a:rPr lang="en-IN" sz="970" b="1" spc="3" dirty="0">
                <a:solidFill>
                  <a:srgbClr val="231F20"/>
                </a:solidFill>
                <a:latin typeface="Helvetica-Bold"/>
                <a:cs typeface="Helvetica-Bold"/>
              </a:rPr>
              <a:t>RV Institute of</a:t>
            </a:r>
          </a:p>
          <a:p>
            <a:pPr marL="7701">
              <a:lnSpc>
                <a:spcPts val="1082"/>
              </a:lnSpc>
              <a:spcBef>
                <a:spcPts val="82"/>
              </a:spcBef>
              <a:defRPr/>
            </a:pPr>
            <a:r>
              <a:rPr lang="en-IN" sz="970" b="1" spc="3" dirty="0">
                <a:solidFill>
                  <a:srgbClr val="231F20"/>
                </a:solidFill>
                <a:latin typeface="Helvetica-Bold"/>
                <a:cs typeface="Helvetica-Bold"/>
              </a:rPr>
              <a:t>Management</a:t>
            </a:r>
          </a:p>
        </p:txBody>
      </p:sp>
      <p:sp>
        <p:nvSpPr>
          <p:cNvPr id="8201" name="Title 10">
            <a:extLst>
              <a:ext uri="{FF2B5EF4-FFF2-40B4-BE49-F238E27FC236}">
                <a16:creationId xmlns="" xmlns:a16="http://schemas.microsoft.com/office/drawing/2014/main" id="{97FA32EE-CC92-4880-9B06-8B5C6B746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7789" y="247404"/>
            <a:ext cx="2231449" cy="280134"/>
          </a:xfrm>
        </p:spPr>
        <p:txBody>
          <a:bodyPr>
            <a:noAutofit/>
          </a:bodyPr>
          <a:lstStyle/>
          <a:p>
            <a:pPr algn="r" eaLnBrk="1" hangingPunct="1"/>
            <a:r>
              <a:rPr lang="en-US" altLang="en-US" sz="1800" dirty="0">
                <a:latin typeface="Playfair Display" charset="0"/>
                <a:ea typeface="ＭＳ Ｐゴシック" panose="020B0600070205080204" pitchFamily="34" charset="-128"/>
              </a:rPr>
              <a:t>Go, change the world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EF9A172-63C0-42C9-A11E-A6042D818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DF4C-3E5E-431F-B462-FFBE496CCDFF}" type="datetime1">
              <a:rPr lang="en-IN" smtClean="0"/>
              <a:t>13/04/2023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ACC32AB-6EA9-47E1-AD32-A2E9C8116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IQAC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143E890-DE2E-4426-A4C4-A9E1CA41E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5EC6-655E-4D9B-B7D6-9B3D4DCE689E}" type="slidenum">
              <a:rPr lang="en-IN" smtClean="0"/>
              <a:t>4</a:t>
            </a:fld>
            <a:endParaRPr lang="en-IN"/>
          </a:p>
        </p:txBody>
      </p:sp>
      <p:sp>
        <p:nvSpPr>
          <p:cNvPr id="6" name="Rectangle 1">
            <a:extLst>
              <a:ext uri="{FF2B5EF4-FFF2-40B4-BE49-F238E27FC236}">
                <a16:creationId xmlns="" xmlns:a16="http://schemas.microsoft.com/office/drawing/2014/main" id="{119B11AB-7EF6-4AB2-8392-F10A523D5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732" y="992896"/>
            <a:ext cx="10679229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IN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Welcoming the new members to the IQAC</a:t>
            </a:r>
          </a:p>
          <a:p>
            <a:pPr>
              <a:lnSpc>
                <a:spcPct val="150000"/>
              </a:lnSpc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IN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 Sen Mathews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Director, </a:t>
            </a:r>
            <a:r>
              <a:rPr lang="en-I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Employability &amp; Corporate Relations, </a:t>
            </a:r>
            <a:r>
              <a:rPr lang="en-I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Kristu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Jayanti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College- Member from Academia</a:t>
            </a:r>
          </a:p>
          <a:p>
            <a:pPr>
              <a:lnSpc>
                <a:spcPct val="150000"/>
              </a:lnSpc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IN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 </a:t>
            </a:r>
            <a:r>
              <a:rPr lang="en-IN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Chandramouli</a:t>
            </a:r>
            <a:r>
              <a:rPr lang="en-IN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 HR, </a:t>
            </a:r>
            <a:r>
              <a:rPr lang="en-I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Abylle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Solutions, Bengaluru- Member from Industry</a:t>
            </a:r>
          </a:p>
          <a:p>
            <a:pPr>
              <a:lnSpc>
                <a:spcPct val="150000"/>
              </a:lnSpc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IN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 </a:t>
            </a:r>
            <a:r>
              <a:rPr lang="en-IN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Bindu</a:t>
            </a:r>
            <a:r>
              <a:rPr lang="en-IN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Elakkal</a:t>
            </a:r>
            <a:r>
              <a:rPr lang="en-IN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Bren Technologies, Bengaluru- Parent Representative</a:t>
            </a:r>
          </a:p>
          <a:p>
            <a:pPr>
              <a:lnSpc>
                <a:spcPct val="150000"/>
              </a:lnSpc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IN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 </a:t>
            </a:r>
            <a:r>
              <a:rPr lang="en-IN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Tamizharasi</a:t>
            </a:r>
            <a:r>
              <a:rPr lang="en-IN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D,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Professor, RVIM</a:t>
            </a:r>
          </a:p>
          <a:p>
            <a:pPr>
              <a:lnSpc>
                <a:spcPct val="150000"/>
              </a:lnSpc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IN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 Vinay K S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Assistant Professor, RVIM</a:t>
            </a:r>
          </a:p>
          <a:p>
            <a:pPr>
              <a:lnSpc>
                <a:spcPct val="150000"/>
              </a:lnSpc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IN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 </a:t>
            </a:r>
            <a:r>
              <a:rPr lang="en-IN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Vibha</a:t>
            </a:r>
            <a:r>
              <a:rPr lang="en-IN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Bhat, 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I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MBA- Student Representative</a:t>
            </a:r>
          </a:p>
          <a:p>
            <a:pPr>
              <a:lnSpc>
                <a:spcPct val="150000"/>
              </a:lnSpc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IN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 </a:t>
            </a:r>
            <a:r>
              <a:rPr lang="en-IN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Anushruth</a:t>
            </a:r>
            <a:r>
              <a:rPr lang="en-IN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D- 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I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MBA- Student Representative</a:t>
            </a:r>
          </a:p>
          <a:p>
            <a:pPr marL="457200" indent="-457200" algn="ctr">
              <a:lnSpc>
                <a:spcPct val="150000"/>
              </a:lnSpc>
              <a:buAutoNum type="arabicPeriod"/>
            </a:pPr>
            <a:endParaRPr lang="en-IN" sz="2000" b="1" dirty="0"/>
          </a:p>
          <a:p>
            <a:pPr algn="ctr">
              <a:lnSpc>
                <a:spcPct val="150000"/>
              </a:lnSpc>
            </a:pPr>
            <a:endParaRPr lang="en-IN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05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object 4">
            <a:extLst>
              <a:ext uri="{FF2B5EF4-FFF2-40B4-BE49-F238E27FC236}">
                <a16:creationId xmlns="" xmlns:a16="http://schemas.microsoft.com/office/drawing/2014/main" id="{86E7AD98-7BF3-4761-9AA0-ED3BF196A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793" y="182906"/>
            <a:ext cx="430309" cy="43031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092"/>
          </a:p>
        </p:txBody>
      </p:sp>
      <p:sp>
        <p:nvSpPr>
          <p:cNvPr id="15364" name="object 5">
            <a:extLst>
              <a:ext uri="{FF2B5EF4-FFF2-40B4-BE49-F238E27FC236}">
                <a16:creationId xmlns="" xmlns:a16="http://schemas.microsoft.com/office/drawing/2014/main" id="{1DD9F330-590D-492F-94D3-1797ECB4D30E}"/>
              </a:ext>
            </a:extLst>
          </p:cNvPr>
          <p:cNvSpPr>
            <a:spLocks/>
          </p:cNvSpPr>
          <p:nvPr/>
        </p:nvSpPr>
        <p:spPr bwMode="auto">
          <a:xfrm>
            <a:off x="1879543" y="415870"/>
            <a:ext cx="34656" cy="34656"/>
          </a:xfrm>
          <a:custGeom>
            <a:avLst/>
            <a:gdLst>
              <a:gd name="T0" fmla="*/ 32918 w 56514"/>
              <a:gd name="T1" fmla="*/ 0 h 56515"/>
              <a:gd name="T2" fmla="*/ 20123 w 56514"/>
              <a:gd name="T3" fmla="*/ 2581 h 56515"/>
              <a:gd name="T4" fmla="*/ 9656 w 56514"/>
              <a:gd name="T5" fmla="*/ 9621 h 56515"/>
              <a:gd name="T6" fmla="*/ 2594 w 56514"/>
              <a:gd name="T7" fmla="*/ 20062 h 56515"/>
              <a:gd name="T8" fmla="*/ 0 w 56514"/>
              <a:gd name="T9" fmla="*/ 32850 h 56515"/>
              <a:gd name="T10" fmla="*/ 2594 w 56514"/>
              <a:gd name="T11" fmla="*/ 45649 h 56515"/>
              <a:gd name="T12" fmla="*/ 9656 w 56514"/>
              <a:gd name="T13" fmla="*/ 56111 h 56515"/>
              <a:gd name="T14" fmla="*/ 20123 w 56514"/>
              <a:gd name="T15" fmla="*/ 63171 h 56515"/>
              <a:gd name="T16" fmla="*/ 32918 w 56514"/>
              <a:gd name="T17" fmla="*/ 65763 h 56515"/>
              <a:gd name="T18" fmla="*/ 45699 w 56514"/>
              <a:gd name="T19" fmla="*/ 63171 h 56515"/>
              <a:gd name="T20" fmla="*/ 48894 w 56514"/>
              <a:gd name="T21" fmla="*/ 61010 h 56515"/>
              <a:gd name="T22" fmla="*/ 32918 w 56514"/>
              <a:gd name="T23" fmla="*/ 61010 h 56515"/>
              <a:gd name="T24" fmla="*/ 21951 w 56514"/>
              <a:gd name="T25" fmla="*/ 58794 h 56515"/>
              <a:gd name="T26" fmla="*/ 12997 w 56514"/>
              <a:gd name="T27" fmla="*/ 52752 h 56515"/>
              <a:gd name="T28" fmla="*/ 6965 w 56514"/>
              <a:gd name="T29" fmla="*/ 43799 h 56515"/>
              <a:gd name="T30" fmla="*/ 4751 w 56514"/>
              <a:gd name="T31" fmla="*/ 32850 h 56515"/>
              <a:gd name="T32" fmla="*/ 6965 w 56514"/>
              <a:gd name="T33" fmla="*/ 21892 h 56515"/>
              <a:gd name="T34" fmla="*/ 12997 w 56514"/>
              <a:gd name="T35" fmla="*/ 12923 h 56515"/>
              <a:gd name="T36" fmla="*/ 21951 w 56514"/>
              <a:gd name="T37" fmla="*/ 6864 h 56515"/>
              <a:gd name="T38" fmla="*/ 32918 w 56514"/>
              <a:gd name="T39" fmla="*/ 4641 h 56515"/>
              <a:gd name="T40" fmla="*/ 48756 w 56514"/>
              <a:gd name="T41" fmla="*/ 4641 h 56515"/>
              <a:gd name="T42" fmla="*/ 45699 w 56514"/>
              <a:gd name="T43" fmla="*/ 2581 h 56515"/>
              <a:gd name="T44" fmla="*/ 32918 w 56514"/>
              <a:gd name="T45" fmla="*/ 0 h 56515"/>
              <a:gd name="T46" fmla="*/ 48756 w 56514"/>
              <a:gd name="T47" fmla="*/ 4641 h 56515"/>
              <a:gd name="T48" fmla="*/ 32918 w 56514"/>
              <a:gd name="T49" fmla="*/ 4641 h 56515"/>
              <a:gd name="T50" fmla="*/ 43895 w 56514"/>
              <a:gd name="T51" fmla="*/ 6864 h 56515"/>
              <a:gd name="T52" fmla="*/ 52852 w 56514"/>
              <a:gd name="T53" fmla="*/ 12923 h 56515"/>
              <a:gd name="T54" fmla="*/ 58888 w 56514"/>
              <a:gd name="T55" fmla="*/ 21892 h 56515"/>
              <a:gd name="T56" fmla="*/ 61101 w 56514"/>
              <a:gd name="T57" fmla="*/ 32850 h 56515"/>
              <a:gd name="T58" fmla="*/ 58888 w 56514"/>
              <a:gd name="T59" fmla="*/ 43799 h 56515"/>
              <a:gd name="T60" fmla="*/ 52852 w 56514"/>
              <a:gd name="T61" fmla="*/ 52752 h 56515"/>
              <a:gd name="T62" fmla="*/ 43895 w 56514"/>
              <a:gd name="T63" fmla="*/ 58794 h 56515"/>
              <a:gd name="T64" fmla="*/ 32918 w 56514"/>
              <a:gd name="T65" fmla="*/ 61010 h 56515"/>
              <a:gd name="T66" fmla="*/ 48894 w 56514"/>
              <a:gd name="T67" fmla="*/ 61010 h 56515"/>
              <a:gd name="T68" fmla="*/ 56146 w 56514"/>
              <a:gd name="T69" fmla="*/ 56111 h 56515"/>
              <a:gd name="T70" fmla="*/ 63202 w 56514"/>
              <a:gd name="T71" fmla="*/ 45649 h 56515"/>
              <a:gd name="T72" fmla="*/ 65789 w 56514"/>
              <a:gd name="T73" fmla="*/ 32850 h 56515"/>
              <a:gd name="T74" fmla="*/ 63202 w 56514"/>
              <a:gd name="T75" fmla="*/ 20062 h 56515"/>
              <a:gd name="T76" fmla="*/ 56146 w 56514"/>
              <a:gd name="T77" fmla="*/ 9621 h 56515"/>
              <a:gd name="T78" fmla="*/ 48756 w 56514"/>
              <a:gd name="T79" fmla="*/ 4641 h 5651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6514" h="56515">
                <a:moveTo>
                  <a:pt x="28145" y="0"/>
                </a:moveTo>
                <a:lnTo>
                  <a:pt x="17205" y="2207"/>
                </a:lnTo>
                <a:lnTo>
                  <a:pt x="8257" y="8227"/>
                </a:lnTo>
                <a:lnTo>
                  <a:pt x="2217" y="17157"/>
                </a:lnTo>
                <a:lnTo>
                  <a:pt x="0" y="28093"/>
                </a:lnTo>
                <a:lnTo>
                  <a:pt x="2217" y="39037"/>
                </a:lnTo>
                <a:lnTo>
                  <a:pt x="8257" y="47985"/>
                </a:lnTo>
                <a:lnTo>
                  <a:pt x="17205" y="54023"/>
                </a:lnTo>
                <a:lnTo>
                  <a:pt x="28145" y="56239"/>
                </a:lnTo>
                <a:lnTo>
                  <a:pt x="39070" y="54023"/>
                </a:lnTo>
                <a:lnTo>
                  <a:pt x="41803" y="52176"/>
                </a:lnTo>
                <a:lnTo>
                  <a:pt x="28145" y="52176"/>
                </a:lnTo>
                <a:lnTo>
                  <a:pt x="18768" y="50280"/>
                </a:lnTo>
                <a:lnTo>
                  <a:pt x="11113" y="45113"/>
                </a:lnTo>
                <a:lnTo>
                  <a:pt x="5954" y="37457"/>
                </a:lnTo>
                <a:lnTo>
                  <a:pt x="4062" y="28093"/>
                </a:lnTo>
                <a:lnTo>
                  <a:pt x="5954" y="18722"/>
                </a:lnTo>
                <a:lnTo>
                  <a:pt x="11113" y="11052"/>
                </a:lnTo>
                <a:lnTo>
                  <a:pt x="18768" y="5870"/>
                </a:lnTo>
                <a:lnTo>
                  <a:pt x="28145" y="3968"/>
                </a:lnTo>
                <a:lnTo>
                  <a:pt x="41684" y="3968"/>
                </a:lnTo>
                <a:lnTo>
                  <a:pt x="39070" y="2207"/>
                </a:lnTo>
                <a:lnTo>
                  <a:pt x="28145" y="0"/>
                </a:lnTo>
                <a:close/>
              </a:path>
              <a:path w="56514" h="56515">
                <a:moveTo>
                  <a:pt x="41684" y="3968"/>
                </a:moveTo>
                <a:lnTo>
                  <a:pt x="28145" y="3968"/>
                </a:lnTo>
                <a:lnTo>
                  <a:pt x="37529" y="5870"/>
                </a:lnTo>
                <a:lnTo>
                  <a:pt x="45187" y="11052"/>
                </a:lnTo>
                <a:lnTo>
                  <a:pt x="50347" y="18722"/>
                </a:lnTo>
                <a:lnTo>
                  <a:pt x="52239" y="28093"/>
                </a:lnTo>
                <a:lnTo>
                  <a:pt x="50347" y="37457"/>
                </a:lnTo>
                <a:lnTo>
                  <a:pt x="45187" y="45113"/>
                </a:lnTo>
                <a:lnTo>
                  <a:pt x="37529" y="50280"/>
                </a:lnTo>
                <a:lnTo>
                  <a:pt x="28145" y="52176"/>
                </a:lnTo>
                <a:lnTo>
                  <a:pt x="41803" y="52176"/>
                </a:lnTo>
                <a:lnTo>
                  <a:pt x="48005" y="47985"/>
                </a:lnTo>
                <a:lnTo>
                  <a:pt x="54036" y="39037"/>
                </a:lnTo>
                <a:lnTo>
                  <a:pt x="56249" y="28093"/>
                </a:lnTo>
                <a:lnTo>
                  <a:pt x="54036" y="17157"/>
                </a:lnTo>
                <a:lnTo>
                  <a:pt x="48005" y="8227"/>
                </a:lnTo>
                <a:lnTo>
                  <a:pt x="41684" y="3968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 sz="1092"/>
          </a:p>
        </p:txBody>
      </p:sp>
      <p:sp>
        <p:nvSpPr>
          <p:cNvPr id="15365" name="object 6">
            <a:extLst>
              <a:ext uri="{FF2B5EF4-FFF2-40B4-BE49-F238E27FC236}">
                <a16:creationId xmlns="" xmlns:a16="http://schemas.microsoft.com/office/drawing/2014/main" id="{D833EECA-3C6B-4BEB-8F9B-C3EE0AC56421}"/>
              </a:ext>
            </a:extLst>
          </p:cNvPr>
          <p:cNvSpPr>
            <a:spLocks/>
          </p:cNvSpPr>
          <p:nvPr/>
        </p:nvSpPr>
        <p:spPr bwMode="auto">
          <a:xfrm>
            <a:off x="1889169" y="425496"/>
            <a:ext cx="15403" cy="19253"/>
          </a:xfrm>
          <a:custGeom>
            <a:avLst/>
            <a:gdLst>
              <a:gd name="T0" fmla="*/ 11999 w 25400"/>
              <a:gd name="T1" fmla="*/ 0 h 31750"/>
              <a:gd name="T2" fmla="*/ 0 w 25400"/>
              <a:gd name="T3" fmla="*/ 0 h 31750"/>
              <a:gd name="T4" fmla="*/ 0 w 25400"/>
              <a:gd name="T5" fmla="*/ 31423 h 31750"/>
              <a:gd name="T6" fmla="*/ 5675 w 25400"/>
              <a:gd name="T7" fmla="*/ 31423 h 31750"/>
              <a:gd name="T8" fmla="*/ 5675 w 25400"/>
              <a:gd name="T9" fmla="*/ 18292 h 31750"/>
              <a:gd name="T10" fmla="*/ 16472 w 25400"/>
              <a:gd name="T11" fmla="*/ 18292 h 31750"/>
              <a:gd name="T12" fmla="*/ 15633 w 25400"/>
              <a:gd name="T13" fmla="*/ 17570 h 31750"/>
              <a:gd name="T14" fmla="*/ 21266 w 25400"/>
              <a:gd name="T15" fmla="*/ 14669 h 31750"/>
              <a:gd name="T16" fmla="*/ 21701 w 25400"/>
              <a:gd name="T17" fmla="*/ 13277 h 31750"/>
              <a:gd name="T18" fmla="*/ 5675 w 25400"/>
              <a:gd name="T19" fmla="*/ 13277 h 31750"/>
              <a:gd name="T20" fmla="*/ 5675 w 25400"/>
              <a:gd name="T21" fmla="*/ 5329 h 31750"/>
              <a:gd name="T22" fmla="*/ 22246 w 25400"/>
              <a:gd name="T23" fmla="*/ 5329 h 31750"/>
              <a:gd name="T24" fmla="*/ 21894 w 25400"/>
              <a:gd name="T25" fmla="*/ 3863 h 31750"/>
              <a:gd name="T26" fmla="*/ 18564 w 25400"/>
              <a:gd name="T27" fmla="*/ 848 h 31750"/>
              <a:gd name="T28" fmla="*/ 11999 w 25400"/>
              <a:gd name="T29" fmla="*/ 0 h 31750"/>
              <a:gd name="T30" fmla="*/ 16472 w 25400"/>
              <a:gd name="T31" fmla="*/ 18292 h 31750"/>
              <a:gd name="T32" fmla="*/ 6827 w 25400"/>
              <a:gd name="T33" fmla="*/ 18292 h 31750"/>
              <a:gd name="T34" fmla="*/ 9737 w 25400"/>
              <a:gd name="T35" fmla="*/ 18680 h 31750"/>
              <a:gd name="T36" fmla="*/ 11465 w 25400"/>
              <a:gd name="T37" fmla="*/ 19999 h 31750"/>
              <a:gd name="T38" fmla="*/ 14481 w 25400"/>
              <a:gd name="T39" fmla="*/ 24596 h 31750"/>
              <a:gd name="T40" fmla="*/ 18564 w 25400"/>
              <a:gd name="T41" fmla="*/ 31423 h 31750"/>
              <a:gd name="T42" fmla="*/ 25402 w 25400"/>
              <a:gd name="T43" fmla="*/ 31423 h 31750"/>
              <a:gd name="T44" fmla="*/ 21967 w 25400"/>
              <a:gd name="T45" fmla="*/ 25318 h 31750"/>
              <a:gd name="T46" fmla="*/ 18721 w 25400"/>
              <a:gd name="T47" fmla="*/ 20229 h 31750"/>
              <a:gd name="T48" fmla="*/ 16472 w 25400"/>
              <a:gd name="T49" fmla="*/ 18292 h 31750"/>
              <a:gd name="T50" fmla="*/ 22246 w 25400"/>
              <a:gd name="T51" fmla="*/ 5329 h 31750"/>
              <a:gd name="T52" fmla="*/ 10156 w 25400"/>
              <a:gd name="T53" fmla="*/ 5329 h 31750"/>
              <a:gd name="T54" fmla="*/ 14324 w 25400"/>
              <a:gd name="T55" fmla="*/ 5444 h 31750"/>
              <a:gd name="T56" fmla="*/ 16439 w 25400"/>
              <a:gd name="T57" fmla="*/ 6638 h 31750"/>
              <a:gd name="T58" fmla="*/ 17224 w 25400"/>
              <a:gd name="T59" fmla="*/ 9224 h 31750"/>
              <a:gd name="T60" fmla="*/ 16638 w 25400"/>
              <a:gd name="T61" fmla="*/ 11580 h 31750"/>
              <a:gd name="T62" fmla="*/ 15057 w 25400"/>
              <a:gd name="T63" fmla="*/ 12889 h 31750"/>
              <a:gd name="T64" fmla="*/ 9915 w 25400"/>
              <a:gd name="T65" fmla="*/ 13277 h 31750"/>
              <a:gd name="T66" fmla="*/ 21701 w 25400"/>
              <a:gd name="T67" fmla="*/ 13277 h 31750"/>
              <a:gd name="T68" fmla="*/ 23088 w 25400"/>
              <a:gd name="T69" fmla="*/ 8837 h 31750"/>
              <a:gd name="T70" fmla="*/ 22246 w 25400"/>
              <a:gd name="T71" fmla="*/ 5329 h 3175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5400" h="31750">
                <a:moveTo>
                  <a:pt x="11999" y="0"/>
                </a:moveTo>
                <a:lnTo>
                  <a:pt x="0" y="0"/>
                </a:lnTo>
                <a:lnTo>
                  <a:pt x="0" y="31423"/>
                </a:lnTo>
                <a:lnTo>
                  <a:pt x="5675" y="31423"/>
                </a:lnTo>
                <a:lnTo>
                  <a:pt x="5675" y="18292"/>
                </a:lnTo>
                <a:lnTo>
                  <a:pt x="16472" y="18292"/>
                </a:lnTo>
                <a:lnTo>
                  <a:pt x="15633" y="17570"/>
                </a:lnTo>
                <a:lnTo>
                  <a:pt x="21266" y="14669"/>
                </a:lnTo>
                <a:lnTo>
                  <a:pt x="21701" y="13277"/>
                </a:lnTo>
                <a:lnTo>
                  <a:pt x="5675" y="13277"/>
                </a:lnTo>
                <a:lnTo>
                  <a:pt x="5675" y="5329"/>
                </a:lnTo>
                <a:lnTo>
                  <a:pt x="22246" y="5329"/>
                </a:lnTo>
                <a:lnTo>
                  <a:pt x="21894" y="3863"/>
                </a:lnTo>
                <a:lnTo>
                  <a:pt x="18564" y="848"/>
                </a:lnTo>
                <a:lnTo>
                  <a:pt x="11999" y="0"/>
                </a:lnTo>
                <a:close/>
              </a:path>
              <a:path w="25400" h="31750">
                <a:moveTo>
                  <a:pt x="16472" y="18292"/>
                </a:moveTo>
                <a:lnTo>
                  <a:pt x="6827" y="18292"/>
                </a:lnTo>
                <a:lnTo>
                  <a:pt x="9737" y="18680"/>
                </a:lnTo>
                <a:lnTo>
                  <a:pt x="11465" y="19999"/>
                </a:lnTo>
                <a:lnTo>
                  <a:pt x="14481" y="24596"/>
                </a:lnTo>
                <a:lnTo>
                  <a:pt x="18564" y="31423"/>
                </a:lnTo>
                <a:lnTo>
                  <a:pt x="25402" y="31423"/>
                </a:lnTo>
                <a:lnTo>
                  <a:pt x="21967" y="25318"/>
                </a:lnTo>
                <a:lnTo>
                  <a:pt x="18721" y="20229"/>
                </a:lnTo>
                <a:lnTo>
                  <a:pt x="16472" y="18292"/>
                </a:lnTo>
                <a:close/>
              </a:path>
              <a:path w="25400" h="31750">
                <a:moveTo>
                  <a:pt x="22246" y="5329"/>
                </a:moveTo>
                <a:lnTo>
                  <a:pt x="10156" y="5329"/>
                </a:lnTo>
                <a:lnTo>
                  <a:pt x="14324" y="5444"/>
                </a:lnTo>
                <a:lnTo>
                  <a:pt x="16439" y="6638"/>
                </a:lnTo>
                <a:lnTo>
                  <a:pt x="17224" y="9224"/>
                </a:lnTo>
                <a:lnTo>
                  <a:pt x="16638" y="11580"/>
                </a:lnTo>
                <a:lnTo>
                  <a:pt x="15057" y="12889"/>
                </a:lnTo>
                <a:lnTo>
                  <a:pt x="9915" y="13277"/>
                </a:lnTo>
                <a:lnTo>
                  <a:pt x="21701" y="13277"/>
                </a:lnTo>
                <a:lnTo>
                  <a:pt x="23088" y="8837"/>
                </a:lnTo>
                <a:lnTo>
                  <a:pt x="22246" y="532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 sz="1092"/>
          </a:p>
        </p:txBody>
      </p:sp>
      <p:sp>
        <p:nvSpPr>
          <p:cNvPr id="7" name="object 7">
            <a:extLst>
              <a:ext uri="{FF2B5EF4-FFF2-40B4-BE49-F238E27FC236}">
                <a16:creationId xmlns="" xmlns:a16="http://schemas.microsoft.com/office/drawing/2014/main" id="{51C900EC-3652-4940-9D86-6AB3214761EE}"/>
              </a:ext>
            </a:extLst>
          </p:cNvPr>
          <p:cNvSpPr txBox="1"/>
          <p:nvPr/>
        </p:nvSpPr>
        <p:spPr>
          <a:xfrm>
            <a:off x="1105563" y="247404"/>
            <a:ext cx="877947" cy="305451"/>
          </a:xfrm>
          <a:prstGeom prst="rect">
            <a:avLst/>
          </a:prstGeom>
        </p:spPr>
        <p:txBody>
          <a:bodyPr lIns="0" tIns="10397" rIns="0" bIns="0">
            <a:spAutoFit/>
          </a:bodyPr>
          <a:lstStyle/>
          <a:p>
            <a:pPr marL="7701">
              <a:lnSpc>
                <a:spcPts val="1082"/>
              </a:lnSpc>
              <a:spcBef>
                <a:spcPts val="82"/>
              </a:spcBef>
              <a:defRPr/>
            </a:pPr>
            <a:r>
              <a:rPr lang="en-IN" sz="970" b="1" spc="3" dirty="0">
                <a:solidFill>
                  <a:srgbClr val="231F20"/>
                </a:solidFill>
                <a:latin typeface="Helvetica-Bold"/>
                <a:cs typeface="Helvetica-Bold"/>
              </a:rPr>
              <a:t>RV Institute of </a:t>
            </a:r>
          </a:p>
          <a:p>
            <a:pPr marL="7701">
              <a:lnSpc>
                <a:spcPts val="1082"/>
              </a:lnSpc>
              <a:spcBef>
                <a:spcPts val="82"/>
              </a:spcBef>
              <a:defRPr/>
            </a:pPr>
            <a:r>
              <a:rPr lang="en-IN" sz="970" b="1" spc="3" dirty="0">
                <a:solidFill>
                  <a:srgbClr val="231F20"/>
                </a:solidFill>
                <a:latin typeface="Helvetica-Bold"/>
                <a:cs typeface="Helvetica-Bold"/>
              </a:rPr>
              <a:t>Management</a:t>
            </a:r>
            <a:endParaRPr sz="970" dirty="0">
              <a:latin typeface="Helvetica-Bold"/>
              <a:cs typeface="Helvetica-Bold"/>
            </a:endParaRPr>
          </a:p>
        </p:txBody>
      </p:sp>
      <p:sp>
        <p:nvSpPr>
          <p:cNvPr id="15367" name="object 10">
            <a:extLst>
              <a:ext uri="{FF2B5EF4-FFF2-40B4-BE49-F238E27FC236}">
                <a16:creationId xmlns="" xmlns:a16="http://schemas.microsoft.com/office/drawing/2014/main" id="{0C45BBFC-4E91-4A82-A7CB-1E96ECF4D944}"/>
              </a:ext>
            </a:extLst>
          </p:cNvPr>
          <p:cNvSpPr>
            <a:spLocks/>
          </p:cNvSpPr>
          <p:nvPr/>
        </p:nvSpPr>
        <p:spPr bwMode="auto">
          <a:xfrm>
            <a:off x="611718" y="722959"/>
            <a:ext cx="11235221" cy="0"/>
          </a:xfrm>
          <a:custGeom>
            <a:avLst/>
            <a:gdLst>
              <a:gd name="T0" fmla="*/ 0 w 18527395"/>
              <a:gd name="T1" fmla="*/ 18531297 w 1852739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527395">
                <a:moveTo>
                  <a:pt x="0" y="0"/>
                </a:moveTo>
                <a:lnTo>
                  <a:pt x="18526859" y="0"/>
                </a:lnTo>
              </a:path>
            </a:pathLst>
          </a:custGeom>
          <a:noFill/>
          <a:ln w="15706">
            <a:solidFill>
              <a:srgbClr val="295E9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 sz="1092"/>
          </a:p>
        </p:txBody>
      </p:sp>
      <p:sp>
        <p:nvSpPr>
          <p:cNvPr id="15368" name="Title 10">
            <a:extLst>
              <a:ext uri="{FF2B5EF4-FFF2-40B4-BE49-F238E27FC236}">
                <a16:creationId xmlns="" xmlns:a16="http://schemas.microsoft.com/office/drawing/2014/main" id="{A4A500AF-EF46-4452-A9DF-44CC8EC36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7789" y="247404"/>
            <a:ext cx="2231449" cy="280134"/>
          </a:xfrm>
        </p:spPr>
        <p:txBody>
          <a:bodyPr>
            <a:noAutofit/>
          </a:bodyPr>
          <a:lstStyle/>
          <a:p>
            <a:pPr algn="r" eaLnBrk="1" hangingPunct="1"/>
            <a:r>
              <a:rPr lang="en-US" altLang="en-US" sz="1600" dirty="0">
                <a:latin typeface="Playfair Display" charset="0"/>
                <a:ea typeface="ＭＳ Ｐゴシック" panose="020B0600070205080204" pitchFamily="34" charset="-128"/>
              </a:rPr>
              <a:t>Go, change the world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A0FFCFB-1ABC-4FF3-B4ED-9917EC440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A23B9-3DF7-4B5F-9692-2703FD3639EB}" type="datetime1">
              <a:rPr lang="en-IN" smtClean="0"/>
              <a:t>13/04/2023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1050F5E-2F92-40F9-A198-29D3D58E6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IQAC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EDF4393-8864-4AB4-BB95-99DCD135E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5EC6-655E-4D9B-B7D6-9B3D4DCE689E}" type="slidenum">
              <a:rPr lang="en-IN" smtClean="0"/>
              <a:t>40</a:t>
            </a:fld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9C5BCC5-DAC3-47AE-BE73-FB59FB19F5D6}"/>
              </a:ext>
            </a:extLst>
          </p:cNvPr>
          <p:cNvSpPr/>
          <p:nvPr/>
        </p:nvSpPr>
        <p:spPr>
          <a:xfrm>
            <a:off x="609793" y="3244334"/>
            <a:ext cx="89979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altLang="en-US" sz="6600" b="1" dirty="0">
                <a:solidFill>
                  <a:srgbClr val="005893"/>
                </a:solidFill>
                <a:ea typeface="ＭＳ Ｐゴシック" panose="020B0600070205080204" pitchFamily="34" charset="-128"/>
              </a:rPr>
              <a:t>       THANK YOU</a:t>
            </a:r>
            <a:endParaRPr lang="en-IN" altLang="en-US" sz="1400" dirty="0">
              <a:solidFill>
                <a:srgbClr val="005893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039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5223331-66E5-4382-A84D-81AF1ACA62D7}"/>
              </a:ext>
            </a:extLst>
          </p:cNvPr>
          <p:cNvSpPr/>
          <p:nvPr/>
        </p:nvSpPr>
        <p:spPr>
          <a:xfrm>
            <a:off x="428" y="0"/>
            <a:ext cx="12191572" cy="6858000"/>
          </a:xfrm>
          <a:prstGeom prst="rect">
            <a:avLst/>
          </a:prstGeom>
          <a:solidFill>
            <a:schemeClr val="lt1">
              <a:alpha val="99000"/>
            </a:schemeClr>
          </a:solidFill>
          <a:ln w="76200">
            <a:solidFill>
              <a:srgbClr val="295E9D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IN" sz="1092" dirty="0">
              <a:solidFill>
                <a:srgbClr val="295E9D"/>
              </a:solidFill>
            </a:endParaRPr>
          </a:p>
        </p:txBody>
      </p:sp>
      <p:sp>
        <p:nvSpPr>
          <p:cNvPr id="8195" name="object 4">
            <a:extLst>
              <a:ext uri="{FF2B5EF4-FFF2-40B4-BE49-F238E27FC236}">
                <a16:creationId xmlns="" xmlns:a16="http://schemas.microsoft.com/office/drawing/2014/main" id="{DE37AA12-5E04-476A-B578-5E1B79677996}"/>
              </a:ext>
            </a:extLst>
          </p:cNvPr>
          <p:cNvSpPr>
            <a:spLocks/>
          </p:cNvSpPr>
          <p:nvPr/>
        </p:nvSpPr>
        <p:spPr bwMode="auto">
          <a:xfrm>
            <a:off x="611718" y="722959"/>
            <a:ext cx="11235221" cy="0"/>
          </a:xfrm>
          <a:custGeom>
            <a:avLst/>
            <a:gdLst>
              <a:gd name="T0" fmla="*/ 0 w 18527395"/>
              <a:gd name="T1" fmla="*/ 18531297 w 1852739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527395">
                <a:moveTo>
                  <a:pt x="0" y="0"/>
                </a:moveTo>
                <a:lnTo>
                  <a:pt x="18526859" y="0"/>
                </a:lnTo>
              </a:path>
            </a:pathLst>
          </a:custGeom>
          <a:noFill/>
          <a:ln w="15706">
            <a:solidFill>
              <a:srgbClr val="295E9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 sz="1092"/>
          </a:p>
        </p:txBody>
      </p:sp>
      <p:sp>
        <p:nvSpPr>
          <p:cNvPr id="8196" name="object 5">
            <a:extLst>
              <a:ext uri="{FF2B5EF4-FFF2-40B4-BE49-F238E27FC236}">
                <a16:creationId xmlns="" xmlns:a16="http://schemas.microsoft.com/office/drawing/2014/main" id="{7372203B-4F55-4D5D-BCEC-55AE48BA1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793" y="182906"/>
            <a:ext cx="429347" cy="43031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092"/>
          </a:p>
        </p:txBody>
      </p:sp>
      <p:sp>
        <p:nvSpPr>
          <p:cNvPr id="8197" name="object 6">
            <a:extLst>
              <a:ext uri="{FF2B5EF4-FFF2-40B4-BE49-F238E27FC236}">
                <a16:creationId xmlns="" xmlns:a16="http://schemas.microsoft.com/office/drawing/2014/main" id="{56261674-76E1-40B6-9C2E-5105C16B4132}"/>
              </a:ext>
            </a:extLst>
          </p:cNvPr>
          <p:cNvSpPr>
            <a:spLocks/>
          </p:cNvSpPr>
          <p:nvPr/>
        </p:nvSpPr>
        <p:spPr bwMode="auto">
          <a:xfrm>
            <a:off x="1881468" y="439936"/>
            <a:ext cx="34656" cy="34656"/>
          </a:xfrm>
          <a:custGeom>
            <a:avLst/>
            <a:gdLst>
              <a:gd name="T0" fmla="*/ 32918 w 56514"/>
              <a:gd name="T1" fmla="*/ 0 h 56515"/>
              <a:gd name="T2" fmla="*/ 20119 w 56514"/>
              <a:gd name="T3" fmla="*/ 2581 h 56515"/>
              <a:gd name="T4" fmla="*/ 9652 w 56514"/>
              <a:gd name="T5" fmla="*/ 9621 h 56515"/>
              <a:gd name="T6" fmla="*/ 2591 w 56514"/>
              <a:gd name="T7" fmla="*/ 20062 h 56515"/>
              <a:gd name="T8" fmla="*/ 0 w 56514"/>
              <a:gd name="T9" fmla="*/ 32850 h 56515"/>
              <a:gd name="T10" fmla="*/ 2591 w 56514"/>
              <a:gd name="T11" fmla="*/ 45649 h 56515"/>
              <a:gd name="T12" fmla="*/ 9652 w 56514"/>
              <a:gd name="T13" fmla="*/ 56111 h 56515"/>
              <a:gd name="T14" fmla="*/ 20119 w 56514"/>
              <a:gd name="T15" fmla="*/ 63171 h 56515"/>
              <a:gd name="T16" fmla="*/ 32918 w 56514"/>
              <a:gd name="T17" fmla="*/ 65763 h 56515"/>
              <a:gd name="T18" fmla="*/ 45699 w 56514"/>
              <a:gd name="T19" fmla="*/ 63171 h 56515"/>
              <a:gd name="T20" fmla="*/ 48894 w 56514"/>
              <a:gd name="T21" fmla="*/ 61010 h 56515"/>
              <a:gd name="T22" fmla="*/ 32918 w 56514"/>
              <a:gd name="T23" fmla="*/ 61010 h 56515"/>
              <a:gd name="T24" fmla="*/ 21946 w 56514"/>
              <a:gd name="T25" fmla="*/ 58794 h 56515"/>
              <a:gd name="T26" fmla="*/ 12993 w 56514"/>
              <a:gd name="T27" fmla="*/ 52752 h 56515"/>
              <a:gd name="T28" fmla="*/ 6962 w 56514"/>
              <a:gd name="T29" fmla="*/ 43799 h 56515"/>
              <a:gd name="T30" fmla="*/ 4751 w 56514"/>
              <a:gd name="T31" fmla="*/ 32850 h 56515"/>
              <a:gd name="T32" fmla="*/ 6962 w 56514"/>
              <a:gd name="T33" fmla="*/ 21892 h 56515"/>
              <a:gd name="T34" fmla="*/ 12993 w 56514"/>
              <a:gd name="T35" fmla="*/ 12923 h 56515"/>
              <a:gd name="T36" fmla="*/ 21946 w 56514"/>
              <a:gd name="T37" fmla="*/ 6864 h 56515"/>
              <a:gd name="T38" fmla="*/ 32918 w 56514"/>
              <a:gd name="T39" fmla="*/ 4641 h 56515"/>
              <a:gd name="T40" fmla="*/ 48756 w 56514"/>
              <a:gd name="T41" fmla="*/ 4641 h 56515"/>
              <a:gd name="T42" fmla="*/ 45699 w 56514"/>
              <a:gd name="T43" fmla="*/ 2581 h 56515"/>
              <a:gd name="T44" fmla="*/ 32918 w 56514"/>
              <a:gd name="T45" fmla="*/ 0 h 56515"/>
              <a:gd name="T46" fmla="*/ 48756 w 56514"/>
              <a:gd name="T47" fmla="*/ 4641 h 56515"/>
              <a:gd name="T48" fmla="*/ 32918 w 56514"/>
              <a:gd name="T49" fmla="*/ 4641 h 56515"/>
              <a:gd name="T50" fmla="*/ 43893 w 56514"/>
              <a:gd name="T51" fmla="*/ 6864 h 56515"/>
              <a:gd name="T52" fmla="*/ 52845 w 56514"/>
              <a:gd name="T53" fmla="*/ 12923 h 56515"/>
              <a:gd name="T54" fmla="*/ 58877 w 56514"/>
              <a:gd name="T55" fmla="*/ 21892 h 56515"/>
              <a:gd name="T56" fmla="*/ 61088 w 56514"/>
              <a:gd name="T57" fmla="*/ 32850 h 56515"/>
              <a:gd name="T58" fmla="*/ 58877 w 56514"/>
              <a:gd name="T59" fmla="*/ 43799 h 56515"/>
              <a:gd name="T60" fmla="*/ 52845 w 56514"/>
              <a:gd name="T61" fmla="*/ 52752 h 56515"/>
              <a:gd name="T62" fmla="*/ 43893 w 56514"/>
              <a:gd name="T63" fmla="*/ 58794 h 56515"/>
              <a:gd name="T64" fmla="*/ 32918 w 56514"/>
              <a:gd name="T65" fmla="*/ 61010 h 56515"/>
              <a:gd name="T66" fmla="*/ 48894 w 56514"/>
              <a:gd name="T67" fmla="*/ 61010 h 56515"/>
              <a:gd name="T68" fmla="*/ 56146 w 56514"/>
              <a:gd name="T69" fmla="*/ 56111 h 56515"/>
              <a:gd name="T70" fmla="*/ 63202 w 56514"/>
              <a:gd name="T71" fmla="*/ 45649 h 56515"/>
              <a:gd name="T72" fmla="*/ 65789 w 56514"/>
              <a:gd name="T73" fmla="*/ 32850 h 56515"/>
              <a:gd name="T74" fmla="*/ 63202 w 56514"/>
              <a:gd name="T75" fmla="*/ 20062 h 56515"/>
              <a:gd name="T76" fmla="*/ 56146 w 56514"/>
              <a:gd name="T77" fmla="*/ 9621 h 56515"/>
              <a:gd name="T78" fmla="*/ 48756 w 56514"/>
              <a:gd name="T79" fmla="*/ 4641 h 5651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6514" h="56515">
                <a:moveTo>
                  <a:pt x="28145" y="0"/>
                </a:moveTo>
                <a:lnTo>
                  <a:pt x="17201" y="2207"/>
                </a:lnTo>
                <a:lnTo>
                  <a:pt x="8253" y="8227"/>
                </a:lnTo>
                <a:lnTo>
                  <a:pt x="2215" y="17157"/>
                </a:lnTo>
                <a:lnTo>
                  <a:pt x="0" y="28093"/>
                </a:lnTo>
                <a:lnTo>
                  <a:pt x="2215" y="39037"/>
                </a:lnTo>
                <a:lnTo>
                  <a:pt x="8253" y="47985"/>
                </a:lnTo>
                <a:lnTo>
                  <a:pt x="17201" y="54023"/>
                </a:lnTo>
                <a:lnTo>
                  <a:pt x="28145" y="56239"/>
                </a:lnTo>
                <a:lnTo>
                  <a:pt x="39070" y="54023"/>
                </a:lnTo>
                <a:lnTo>
                  <a:pt x="41803" y="52176"/>
                </a:lnTo>
                <a:lnTo>
                  <a:pt x="28145" y="52176"/>
                </a:lnTo>
                <a:lnTo>
                  <a:pt x="18763" y="50280"/>
                </a:lnTo>
                <a:lnTo>
                  <a:pt x="11109" y="45113"/>
                </a:lnTo>
                <a:lnTo>
                  <a:pt x="5952" y="37457"/>
                </a:lnTo>
                <a:lnTo>
                  <a:pt x="4062" y="28093"/>
                </a:lnTo>
                <a:lnTo>
                  <a:pt x="5952" y="18722"/>
                </a:lnTo>
                <a:lnTo>
                  <a:pt x="11109" y="11052"/>
                </a:lnTo>
                <a:lnTo>
                  <a:pt x="18763" y="5870"/>
                </a:lnTo>
                <a:lnTo>
                  <a:pt x="28145" y="3968"/>
                </a:lnTo>
                <a:lnTo>
                  <a:pt x="41684" y="3968"/>
                </a:lnTo>
                <a:lnTo>
                  <a:pt x="39070" y="2207"/>
                </a:lnTo>
                <a:lnTo>
                  <a:pt x="28145" y="0"/>
                </a:lnTo>
                <a:close/>
              </a:path>
              <a:path w="56514" h="56515">
                <a:moveTo>
                  <a:pt x="41684" y="3968"/>
                </a:moveTo>
                <a:lnTo>
                  <a:pt x="28145" y="3968"/>
                </a:lnTo>
                <a:lnTo>
                  <a:pt x="37527" y="5870"/>
                </a:lnTo>
                <a:lnTo>
                  <a:pt x="45181" y="11052"/>
                </a:lnTo>
                <a:lnTo>
                  <a:pt x="50338" y="18722"/>
                </a:lnTo>
                <a:lnTo>
                  <a:pt x="52228" y="28093"/>
                </a:lnTo>
                <a:lnTo>
                  <a:pt x="50338" y="37457"/>
                </a:lnTo>
                <a:lnTo>
                  <a:pt x="45181" y="45113"/>
                </a:lnTo>
                <a:lnTo>
                  <a:pt x="37527" y="50280"/>
                </a:lnTo>
                <a:lnTo>
                  <a:pt x="28145" y="52176"/>
                </a:lnTo>
                <a:lnTo>
                  <a:pt x="41803" y="52176"/>
                </a:lnTo>
                <a:lnTo>
                  <a:pt x="48005" y="47985"/>
                </a:lnTo>
                <a:lnTo>
                  <a:pt x="54036" y="39037"/>
                </a:lnTo>
                <a:lnTo>
                  <a:pt x="56249" y="28093"/>
                </a:lnTo>
                <a:lnTo>
                  <a:pt x="54036" y="17157"/>
                </a:lnTo>
                <a:lnTo>
                  <a:pt x="48005" y="8227"/>
                </a:lnTo>
                <a:lnTo>
                  <a:pt x="41684" y="3968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 sz="1092"/>
          </a:p>
        </p:txBody>
      </p:sp>
      <p:sp>
        <p:nvSpPr>
          <p:cNvPr id="8198" name="object 7">
            <a:extLst>
              <a:ext uri="{FF2B5EF4-FFF2-40B4-BE49-F238E27FC236}">
                <a16:creationId xmlns="" xmlns:a16="http://schemas.microsoft.com/office/drawing/2014/main" id="{575EA58F-1388-454E-931E-848D68EC3A63}"/>
              </a:ext>
            </a:extLst>
          </p:cNvPr>
          <p:cNvSpPr>
            <a:spLocks/>
          </p:cNvSpPr>
          <p:nvPr/>
        </p:nvSpPr>
        <p:spPr bwMode="auto">
          <a:xfrm>
            <a:off x="1891095" y="452451"/>
            <a:ext cx="15403" cy="19253"/>
          </a:xfrm>
          <a:custGeom>
            <a:avLst/>
            <a:gdLst>
              <a:gd name="T0" fmla="*/ 11999 w 25400"/>
              <a:gd name="T1" fmla="*/ 0 h 31750"/>
              <a:gd name="T2" fmla="*/ 0 w 25400"/>
              <a:gd name="T3" fmla="*/ 0 h 31750"/>
              <a:gd name="T4" fmla="*/ 0 w 25400"/>
              <a:gd name="T5" fmla="*/ 31423 h 31750"/>
              <a:gd name="T6" fmla="*/ 5675 w 25400"/>
              <a:gd name="T7" fmla="*/ 31423 h 31750"/>
              <a:gd name="T8" fmla="*/ 5675 w 25400"/>
              <a:gd name="T9" fmla="*/ 18292 h 31750"/>
              <a:gd name="T10" fmla="*/ 16472 w 25400"/>
              <a:gd name="T11" fmla="*/ 18292 h 31750"/>
              <a:gd name="T12" fmla="*/ 15633 w 25400"/>
              <a:gd name="T13" fmla="*/ 17570 h 31750"/>
              <a:gd name="T14" fmla="*/ 21266 w 25400"/>
              <a:gd name="T15" fmla="*/ 14669 h 31750"/>
              <a:gd name="T16" fmla="*/ 21701 w 25400"/>
              <a:gd name="T17" fmla="*/ 13277 h 31750"/>
              <a:gd name="T18" fmla="*/ 5675 w 25400"/>
              <a:gd name="T19" fmla="*/ 13277 h 31750"/>
              <a:gd name="T20" fmla="*/ 5675 w 25400"/>
              <a:gd name="T21" fmla="*/ 5329 h 31750"/>
              <a:gd name="T22" fmla="*/ 22239 w 25400"/>
              <a:gd name="T23" fmla="*/ 5329 h 31750"/>
              <a:gd name="T24" fmla="*/ 21884 w 25400"/>
              <a:gd name="T25" fmla="*/ 3863 h 31750"/>
              <a:gd name="T26" fmla="*/ 18564 w 25400"/>
              <a:gd name="T27" fmla="*/ 848 h 31750"/>
              <a:gd name="T28" fmla="*/ 11999 w 25400"/>
              <a:gd name="T29" fmla="*/ 0 h 31750"/>
              <a:gd name="T30" fmla="*/ 16472 w 25400"/>
              <a:gd name="T31" fmla="*/ 18292 h 31750"/>
              <a:gd name="T32" fmla="*/ 6837 w 25400"/>
              <a:gd name="T33" fmla="*/ 18292 h 31750"/>
              <a:gd name="T34" fmla="*/ 9727 w 25400"/>
              <a:gd name="T35" fmla="*/ 18680 h 31750"/>
              <a:gd name="T36" fmla="*/ 11465 w 25400"/>
              <a:gd name="T37" fmla="*/ 19999 h 31750"/>
              <a:gd name="T38" fmla="*/ 14470 w 25400"/>
              <a:gd name="T39" fmla="*/ 24596 h 31750"/>
              <a:gd name="T40" fmla="*/ 18564 w 25400"/>
              <a:gd name="T41" fmla="*/ 31423 h 31750"/>
              <a:gd name="T42" fmla="*/ 25402 w 25400"/>
              <a:gd name="T43" fmla="*/ 31423 h 31750"/>
              <a:gd name="T44" fmla="*/ 21967 w 25400"/>
              <a:gd name="T45" fmla="*/ 25318 h 31750"/>
              <a:gd name="T46" fmla="*/ 18721 w 25400"/>
              <a:gd name="T47" fmla="*/ 20229 h 31750"/>
              <a:gd name="T48" fmla="*/ 16472 w 25400"/>
              <a:gd name="T49" fmla="*/ 18292 h 31750"/>
              <a:gd name="T50" fmla="*/ 22239 w 25400"/>
              <a:gd name="T51" fmla="*/ 5329 h 31750"/>
              <a:gd name="T52" fmla="*/ 10156 w 25400"/>
              <a:gd name="T53" fmla="*/ 5329 h 31750"/>
              <a:gd name="T54" fmla="*/ 14324 w 25400"/>
              <a:gd name="T55" fmla="*/ 5444 h 31750"/>
              <a:gd name="T56" fmla="*/ 16449 w 25400"/>
              <a:gd name="T57" fmla="*/ 6638 h 31750"/>
              <a:gd name="T58" fmla="*/ 17224 w 25400"/>
              <a:gd name="T59" fmla="*/ 9224 h 31750"/>
              <a:gd name="T60" fmla="*/ 16638 w 25400"/>
              <a:gd name="T61" fmla="*/ 11580 h 31750"/>
              <a:gd name="T62" fmla="*/ 15057 w 25400"/>
              <a:gd name="T63" fmla="*/ 12889 h 31750"/>
              <a:gd name="T64" fmla="*/ 9926 w 25400"/>
              <a:gd name="T65" fmla="*/ 13277 h 31750"/>
              <a:gd name="T66" fmla="*/ 21701 w 25400"/>
              <a:gd name="T67" fmla="*/ 13277 h 31750"/>
              <a:gd name="T68" fmla="*/ 23088 w 25400"/>
              <a:gd name="T69" fmla="*/ 8837 h 31750"/>
              <a:gd name="T70" fmla="*/ 22239 w 25400"/>
              <a:gd name="T71" fmla="*/ 5329 h 3175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5400" h="31750">
                <a:moveTo>
                  <a:pt x="11999" y="0"/>
                </a:moveTo>
                <a:lnTo>
                  <a:pt x="0" y="0"/>
                </a:lnTo>
                <a:lnTo>
                  <a:pt x="0" y="31423"/>
                </a:lnTo>
                <a:lnTo>
                  <a:pt x="5675" y="31423"/>
                </a:lnTo>
                <a:lnTo>
                  <a:pt x="5675" y="18292"/>
                </a:lnTo>
                <a:lnTo>
                  <a:pt x="16472" y="18292"/>
                </a:lnTo>
                <a:lnTo>
                  <a:pt x="15633" y="17570"/>
                </a:lnTo>
                <a:lnTo>
                  <a:pt x="21266" y="14669"/>
                </a:lnTo>
                <a:lnTo>
                  <a:pt x="21701" y="13277"/>
                </a:lnTo>
                <a:lnTo>
                  <a:pt x="5675" y="13277"/>
                </a:lnTo>
                <a:lnTo>
                  <a:pt x="5675" y="5329"/>
                </a:lnTo>
                <a:lnTo>
                  <a:pt x="22239" y="5329"/>
                </a:lnTo>
                <a:lnTo>
                  <a:pt x="21884" y="3863"/>
                </a:lnTo>
                <a:lnTo>
                  <a:pt x="18564" y="848"/>
                </a:lnTo>
                <a:lnTo>
                  <a:pt x="11999" y="0"/>
                </a:lnTo>
                <a:close/>
              </a:path>
              <a:path w="25400" h="31750">
                <a:moveTo>
                  <a:pt x="16472" y="18292"/>
                </a:moveTo>
                <a:lnTo>
                  <a:pt x="6837" y="18292"/>
                </a:lnTo>
                <a:lnTo>
                  <a:pt x="9727" y="18680"/>
                </a:lnTo>
                <a:lnTo>
                  <a:pt x="11465" y="19999"/>
                </a:lnTo>
                <a:lnTo>
                  <a:pt x="14470" y="24596"/>
                </a:lnTo>
                <a:lnTo>
                  <a:pt x="18564" y="31423"/>
                </a:lnTo>
                <a:lnTo>
                  <a:pt x="25402" y="31423"/>
                </a:lnTo>
                <a:lnTo>
                  <a:pt x="21967" y="25318"/>
                </a:lnTo>
                <a:lnTo>
                  <a:pt x="18721" y="20229"/>
                </a:lnTo>
                <a:lnTo>
                  <a:pt x="16472" y="18292"/>
                </a:lnTo>
                <a:close/>
              </a:path>
              <a:path w="25400" h="31750">
                <a:moveTo>
                  <a:pt x="22239" y="5329"/>
                </a:moveTo>
                <a:lnTo>
                  <a:pt x="10156" y="5329"/>
                </a:lnTo>
                <a:lnTo>
                  <a:pt x="14324" y="5444"/>
                </a:lnTo>
                <a:lnTo>
                  <a:pt x="16449" y="6638"/>
                </a:lnTo>
                <a:lnTo>
                  <a:pt x="17224" y="9224"/>
                </a:lnTo>
                <a:lnTo>
                  <a:pt x="16638" y="11580"/>
                </a:lnTo>
                <a:lnTo>
                  <a:pt x="15057" y="12889"/>
                </a:lnTo>
                <a:lnTo>
                  <a:pt x="9926" y="13277"/>
                </a:lnTo>
                <a:lnTo>
                  <a:pt x="21701" y="13277"/>
                </a:lnTo>
                <a:lnTo>
                  <a:pt x="23088" y="8837"/>
                </a:lnTo>
                <a:lnTo>
                  <a:pt x="22239" y="532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 sz="1092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F97E441F-5AA0-42A6-8806-41B9D8285100}"/>
              </a:ext>
            </a:extLst>
          </p:cNvPr>
          <p:cNvSpPr txBox="1"/>
          <p:nvPr/>
        </p:nvSpPr>
        <p:spPr>
          <a:xfrm>
            <a:off x="1105564" y="265695"/>
            <a:ext cx="1839646" cy="305451"/>
          </a:xfrm>
          <a:prstGeom prst="rect">
            <a:avLst/>
          </a:prstGeom>
        </p:spPr>
        <p:txBody>
          <a:bodyPr lIns="0" tIns="10397" rIns="0" bIns="0">
            <a:spAutoFit/>
          </a:bodyPr>
          <a:lstStyle/>
          <a:p>
            <a:pPr marL="7701">
              <a:lnSpc>
                <a:spcPts val="1082"/>
              </a:lnSpc>
              <a:spcBef>
                <a:spcPts val="82"/>
              </a:spcBef>
              <a:defRPr/>
            </a:pPr>
            <a:r>
              <a:rPr lang="en-IN" sz="970" b="1" spc="3" dirty="0">
                <a:solidFill>
                  <a:srgbClr val="231F20"/>
                </a:solidFill>
                <a:latin typeface="Helvetica-Bold"/>
                <a:cs typeface="Helvetica-Bold"/>
              </a:rPr>
              <a:t>RV Institute of</a:t>
            </a:r>
          </a:p>
          <a:p>
            <a:pPr marL="7701">
              <a:lnSpc>
                <a:spcPts val="1082"/>
              </a:lnSpc>
              <a:spcBef>
                <a:spcPts val="82"/>
              </a:spcBef>
              <a:defRPr/>
            </a:pPr>
            <a:r>
              <a:rPr lang="en-IN" sz="970" b="1" spc="3" dirty="0">
                <a:solidFill>
                  <a:srgbClr val="231F20"/>
                </a:solidFill>
                <a:latin typeface="Helvetica-Bold"/>
                <a:cs typeface="Helvetica-Bold"/>
              </a:rPr>
              <a:t>Management</a:t>
            </a:r>
          </a:p>
        </p:txBody>
      </p:sp>
      <p:sp>
        <p:nvSpPr>
          <p:cNvPr id="8200" name="object 9">
            <a:extLst>
              <a:ext uri="{FF2B5EF4-FFF2-40B4-BE49-F238E27FC236}">
                <a16:creationId xmlns="" xmlns:a16="http://schemas.microsoft.com/office/drawing/2014/main" id="{111FA5A0-78D8-4B46-BB9D-25F1F4667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30" y="378389"/>
            <a:ext cx="11235220" cy="337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316" rIns="0" bIns="0">
            <a:spAutoFit/>
          </a:bodyPr>
          <a:lstStyle>
            <a:lvl1pPr marL="127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61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Agenda Point : 1</a:t>
            </a:r>
          </a:p>
          <a:p>
            <a:pPr algn="ctr">
              <a:spcBef>
                <a:spcPts val="61"/>
              </a:spcBef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Reading and Approval of the minutes of the meeting held on 13</a:t>
            </a:r>
            <a:r>
              <a:rPr lang="en-US" sz="20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August 2022</a:t>
            </a:r>
          </a:p>
          <a:p>
            <a:pPr algn="ctr">
              <a:spcBef>
                <a:spcPts val="61"/>
              </a:spcBef>
            </a:pP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minutes of the previous meeting were approved and following is the summary of Action Taken</a:t>
            </a:r>
            <a:endParaRPr lang="en-US" altLang="en-US" sz="2400" b="1" dirty="0">
              <a:solidFill>
                <a:srgbClr val="295E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1"/>
              </a:spcBef>
            </a:pPr>
            <a:endParaRPr lang="en-US" altLang="en-US" sz="2400" b="1" dirty="0">
              <a:solidFill>
                <a:srgbClr val="295E9D"/>
              </a:solidFill>
              <a:latin typeface="Playfair Display" charset="0"/>
            </a:endParaRPr>
          </a:p>
          <a:p>
            <a:pPr algn="ctr">
              <a:spcBef>
                <a:spcPts val="61"/>
              </a:spcBef>
            </a:pPr>
            <a:endParaRPr lang="en-US" altLang="en-US" sz="2400" b="1" dirty="0">
              <a:solidFill>
                <a:srgbClr val="295E9D"/>
              </a:solidFill>
              <a:latin typeface="Playfair Display" charset="0"/>
            </a:endParaRPr>
          </a:p>
          <a:p>
            <a:pPr algn="ctr">
              <a:spcBef>
                <a:spcPts val="61"/>
              </a:spcBef>
            </a:pPr>
            <a:endParaRPr lang="en-US" altLang="en-US" sz="2400" b="1" dirty="0">
              <a:solidFill>
                <a:srgbClr val="295E9D"/>
              </a:solidFill>
              <a:latin typeface="Playfair Display" charset="0"/>
            </a:endParaRPr>
          </a:p>
          <a:p>
            <a:pPr algn="ctr">
              <a:spcBef>
                <a:spcPts val="61"/>
              </a:spcBef>
            </a:pPr>
            <a:endParaRPr lang="en-US" altLang="en-US" sz="2400" b="1" dirty="0">
              <a:solidFill>
                <a:srgbClr val="295E9D"/>
              </a:solidFill>
              <a:latin typeface="Playfair Display" charset="0"/>
            </a:endParaRPr>
          </a:p>
          <a:p>
            <a:pPr algn="ctr">
              <a:spcBef>
                <a:spcPts val="61"/>
              </a:spcBef>
            </a:pPr>
            <a:endParaRPr lang="en-US" altLang="en-US" sz="2400" b="1" dirty="0">
              <a:solidFill>
                <a:srgbClr val="295E9D"/>
              </a:solidFill>
              <a:latin typeface="Playfair Display" charset="0"/>
            </a:endParaRPr>
          </a:p>
          <a:p>
            <a:pPr algn="ctr">
              <a:spcBef>
                <a:spcPts val="61"/>
              </a:spcBef>
            </a:pPr>
            <a:endParaRPr lang="en-US" altLang="en-US" sz="2400" b="1" dirty="0">
              <a:solidFill>
                <a:srgbClr val="295E9D"/>
              </a:solidFill>
              <a:latin typeface="Playfair Display" charset="0"/>
            </a:endParaRPr>
          </a:p>
        </p:txBody>
      </p:sp>
      <p:sp>
        <p:nvSpPr>
          <p:cNvPr id="8201" name="Title 10">
            <a:extLst>
              <a:ext uri="{FF2B5EF4-FFF2-40B4-BE49-F238E27FC236}">
                <a16:creationId xmlns="" xmlns:a16="http://schemas.microsoft.com/office/drawing/2014/main" id="{97FA32EE-CC92-4880-9B06-8B5C6B746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7789" y="247404"/>
            <a:ext cx="2231449" cy="280134"/>
          </a:xfrm>
        </p:spPr>
        <p:txBody>
          <a:bodyPr>
            <a:noAutofit/>
          </a:bodyPr>
          <a:lstStyle/>
          <a:p>
            <a:pPr algn="r" eaLnBrk="1" hangingPunct="1"/>
            <a:r>
              <a:rPr lang="en-US" altLang="en-US" sz="1800" dirty="0">
                <a:latin typeface="Playfair Display" charset="0"/>
                <a:ea typeface="ＭＳ Ｐゴシック" panose="020B0600070205080204" pitchFamily="34" charset="-128"/>
              </a:rPr>
              <a:t>Go, change the world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EF9A172-63C0-42C9-A11E-A6042D818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C0552-BFF2-4122-9C83-BDC8FFEC14DC}" type="datetime1">
              <a:rPr lang="en-IN" smtClean="0"/>
              <a:t>13/04/2023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ACC32AB-6EA9-47E1-AD32-A2E9C8116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IQAC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143E890-DE2E-4426-A4C4-A9E1CA41E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5EC6-655E-4D9B-B7D6-9B3D4DCE689E}" type="slidenum">
              <a:rPr lang="en-IN" smtClean="0"/>
              <a:t>5</a:t>
            </a:fld>
            <a:endParaRPr lang="en-IN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376069"/>
              </p:ext>
            </p:extLst>
          </p:nvPr>
        </p:nvGraphicFramePr>
        <p:xfrm>
          <a:off x="434715" y="1417099"/>
          <a:ext cx="11153965" cy="5304376"/>
        </p:xfrm>
        <a:graphic>
          <a:graphicData uri="http://schemas.openxmlformats.org/drawingml/2006/table">
            <a:tbl>
              <a:tblPr firstRow="1" bandRow="1"/>
              <a:tblGrid>
                <a:gridCol w="812009">
                  <a:extLst>
                    <a:ext uri="{9D8B030D-6E8A-4147-A177-3AD203B41FA5}">
                      <a16:colId xmlns="" xmlns:a16="http://schemas.microsoft.com/office/drawing/2014/main" val="3481626465"/>
                    </a:ext>
                  </a:extLst>
                </a:gridCol>
                <a:gridCol w="4976899">
                  <a:extLst>
                    <a:ext uri="{9D8B030D-6E8A-4147-A177-3AD203B41FA5}">
                      <a16:colId xmlns="" xmlns:a16="http://schemas.microsoft.com/office/drawing/2014/main" val="3176283492"/>
                    </a:ext>
                  </a:extLst>
                </a:gridCol>
                <a:gridCol w="5365057">
                  <a:extLst>
                    <a:ext uri="{9D8B030D-6E8A-4147-A177-3AD203B41FA5}">
                      <a16:colId xmlns="" xmlns:a16="http://schemas.microsoft.com/office/drawing/2014/main" val="1799298209"/>
                    </a:ext>
                  </a:extLst>
                </a:gridCol>
              </a:tblGrid>
              <a:tr h="4256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Sl. No.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Suggestions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Action taken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20859501"/>
                  </a:ext>
                </a:extLst>
              </a:tr>
              <a:tr h="5866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try for sponsorships for recognising top performers- both academic &amp; non-academic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Approached few organisations through our </a:t>
                      </a:r>
                      <a:r>
                        <a:rPr lang="en-IN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alumni network- </a:t>
                      </a:r>
                      <a:r>
                        <a:rPr lang="en-IN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discussions are in progress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37729140"/>
                  </a:ext>
                </a:extLst>
              </a:tr>
              <a:tr h="10883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Faculty members to nurture the connection established during BIP 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faculty mentors compulsorily visiting the organisations during BIP has resulted in strengthening the association- </a:t>
                      </a:r>
                      <a:r>
                        <a:rPr lang="en-IN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Industry –Institute Interaction </a:t>
                      </a:r>
                      <a:r>
                        <a:rPr lang="en-IN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sessions are more frequent &amp; effective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27319977"/>
                  </a:ext>
                </a:extLst>
              </a:tr>
              <a:tr h="8361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offer PG Diploma programmes by virtue of being autonomous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Curriculum framework and guidelines prepared for the </a:t>
                      </a:r>
                      <a:r>
                        <a:rPr lang="en-IN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PG Diploma  in Business Analytics</a:t>
                      </a:r>
                      <a:r>
                        <a:rPr lang="en-IN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got the approval of  the statutory </a:t>
                      </a:r>
                      <a:r>
                        <a:rPr lang="en-IN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bodies</a:t>
                      </a:r>
                      <a:r>
                        <a:rPr lang="en-IN" sz="16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the University.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9039585"/>
                  </a:ext>
                </a:extLst>
              </a:tr>
              <a:tr h="5866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Best BIP reports, top scorers in Health &amp; Wellness to be rewarded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Top scorers in </a:t>
                      </a:r>
                      <a:r>
                        <a:rPr lang="en-IN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BIP and Health &amp; Wellness</a:t>
                      </a:r>
                      <a:r>
                        <a:rPr lang="en-IN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were honoured during the Inauguration of the new batch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12853488"/>
                  </a:ext>
                </a:extLst>
              </a:tr>
              <a:tr h="8361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Effective implementation of Social Immersion Programme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number of NGOs in which our students carried out the </a:t>
                      </a:r>
                      <a:r>
                        <a:rPr lang="en-IN" sz="16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SIP is close</a:t>
                      </a:r>
                      <a:r>
                        <a:rPr lang="en-IN" sz="16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100</a:t>
                      </a:r>
                      <a:r>
                        <a:rPr lang="en-IN" sz="16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IN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Top </a:t>
                      </a:r>
                      <a:r>
                        <a:rPr lang="en-IN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scorers in SIP will be rewarded during the next inaugural ceremony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81159042"/>
                  </a:ext>
                </a:extLst>
              </a:tr>
              <a:tr h="8361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 the number of scholarships 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Management approved </a:t>
                      </a:r>
                      <a:r>
                        <a:rPr lang="en-IN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scholarships for I </a:t>
                      </a:r>
                      <a:r>
                        <a:rPr lang="en-IN" sz="16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 Top Scorers</a:t>
                      </a:r>
                      <a:r>
                        <a:rPr lang="en-IN" sz="16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PGCET)</a:t>
                      </a:r>
                      <a:r>
                        <a:rPr lang="en-IN" sz="16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&amp; </a:t>
                      </a:r>
                      <a:r>
                        <a:rPr lang="en-IN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en-IN" sz="16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( Top academic performers in I Year)</a:t>
                      </a:r>
                      <a:r>
                        <a:rPr lang="en-IN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2022-24 Batch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6148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614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5223331-66E5-4382-A84D-81AF1ACA62D7}"/>
              </a:ext>
            </a:extLst>
          </p:cNvPr>
          <p:cNvSpPr/>
          <p:nvPr/>
        </p:nvSpPr>
        <p:spPr>
          <a:xfrm>
            <a:off x="428" y="0"/>
            <a:ext cx="12191572" cy="6858000"/>
          </a:xfrm>
          <a:prstGeom prst="rect">
            <a:avLst/>
          </a:prstGeom>
          <a:solidFill>
            <a:schemeClr val="lt1">
              <a:alpha val="99000"/>
            </a:schemeClr>
          </a:solidFill>
          <a:ln w="76200">
            <a:solidFill>
              <a:srgbClr val="295E9D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IN" sz="1092" dirty="0">
              <a:solidFill>
                <a:srgbClr val="295E9D"/>
              </a:solidFill>
            </a:endParaRPr>
          </a:p>
        </p:txBody>
      </p:sp>
      <p:sp>
        <p:nvSpPr>
          <p:cNvPr id="8195" name="object 4">
            <a:extLst>
              <a:ext uri="{FF2B5EF4-FFF2-40B4-BE49-F238E27FC236}">
                <a16:creationId xmlns="" xmlns:a16="http://schemas.microsoft.com/office/drawing/2014/main" id="{DE37AA12-5E04-476A-B578-5E1B79677996}"/>
              </a:ext>
            </a:extLst>
          </p:cNvPr>
          <p:cNvSpPr>
            <a:spLocks/>
          </p:cNvSpPr>
          <p:nvPr/>
        </p:nvSpPr>
        <p:spPr bwMode="auto">
          <a:xfrm>
            <a:off x="611718" y="722959"/>
            <a:ext cx="11235221" cy="0"/>
          </a:xfrm>
          <a:custGeom>
            <a:avLst/>
            <a:gdLst>
              <a:gd name="T0" fmla="*/ 0 w 18527395"/>
              <a:gd name="T1" fmla="*/ 18531297 w 1852739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527395">
                <a:moveTo>
                  <a:pt x="0" y="0"/>
                </a:moveTo>
                <a:lnTo>
                  <a:pt x="18526859" y="0"/>
                </a:lnTo>
              </a:path>
            </a:pathLst>
          </a:custGeom>
          <a:noFill/>
          <a:ln w="15706">
            <a:solidFill>
              <a:srgbClr val="295E9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 sz="1092"/>
          </a:p>
        </p:txBody>
      </p:sp>
      <p:sp>
        <p:nvSpPr>
          <p:cNvPr id="8196" name="object 5">
            <a:extLst>
              <a:ext uri="{FF2B5EF4-FFF2-40B4-BE49-F238E27FC236}">
                <a16:creationId xmlns="" xmlns:a16="http://schemas.microsoft.com/office/drawing/2014/main" id="{7372203B-4F55-4D5D-BCEC-55AE48BA1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793" y="182906"/>
            <a:ext cx="429347" cy="43031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092"/>
          </a:p>
        </p:txBody>
      </p:sp>
      <p:sp>
        <p:nvSpPr>
          <p:cNvPr id="8197" name="object 6">
            <a:extLst>
              <a:ext uri="{FF2B5EF4-FFF2-40B4-BE49-F238E27FC236}">
                <a16:creationId xmlns="" xmlns:a16="http://schemas.microsoft.com/office/drawing/2014/main" id="{56261674-76E1-40B6-9C2E-5105C16B4132}"/>
              </a:ext>
            </a:extLst>
          </p:cNvPr>
          <p:cNvSpPr>
            <a:spLocks/>
          </p:cNvSpPr>
          <p:nvPr/>
        </p:nvSpPr>
        <p:spPr bwMode="auto">
          <a:xfrm>
            <a:off x="1881468" y="439936"/>
            <a:ext cx="34656" cy="34656"/>
          </a:xfrm>
          <a:custGeom>
            <a:avLst/>
            <a:gdLst>
              <a:gd name="T0" fmla="*/ 32918 w 56514"/>
              <a:gd name="T1" fmla="*/ 0 h 56515"/>
              <a:gd name="T2" fmla="*/ 20119 w 56514"/>
              <a:gd name="T3" fmla="*/ 2581 h 56515"/>
              <a:gd name="T4" fmla="*/ 9652 w 56514"/>
              <a:gd name="T5" fmla="*/ 9621 h 56515"/>
              <a:gd name="T6" fmla="*/ 2591 w 56514"/>
              <a:gd name="T7" fmla="*/ 20062 h 56515"/>
              <a:gd name="T8" fmla="*/ 0 w 56514"/>
              <a:gd name="T9" fmla="*/ 32850 h 56515"/>
              <a:gd name="T10" fmla="*/ 2591 w 56514"/>
              <a:gd name="T11" fmla="*/ 45649 h 56515"/>
              <a:gd name="T12" fmla="*/ 9652 w 56514"/>
              <a:gd name="T13" fmla="*/ 56111 h 56515"/>
              <a:gd name="T14" fmla="*/ 20119 w 56514"/>
              <a:gd name="T15" fmla="*/ 63171 h 56515"/>
              <a:gd name="T16" fmla="*/ 32918 w 56514"/>
              <a:gd name="T17" fmla="*/ 65763 h 56515"/>
              <a:gd name="T18" fmla="*/ 45699 w 56514"/>
              <a:gd name="T19" fmla="*/ 63171 h 56515"/>
              <a:gd name="T20" fmla="*/ 48894 w 56514"/>
              <a:gd name="T21" fmla="*/ 61010 h 56515"/>
              <a:gd name="T22" fmla="*/ 32918 w 56514"/>
              <a:gd name="T23" fmla="*/ 61010 h 56515"/>
              <a:gd name="T24" fmla="*/ 21946 w 56514"/>
              <a:gd name="T25" fmla="*/ 58794 h 56515"/>
              <a:gd name="T26" fmla="*/ 12993 w 56514"/>
              <a:gd name="T27" fmla="*/ 52752 h 56515"/>
              <a:gd name="T28" fmla="*/ 6962 w 56514"/>
              <a:gd name="T29" fmla="*/ 43799 h 56515"/>
              <a:gd name="T30" fmla="*/ 4751 w 56514"/>
              <a:gd name="T31" fmla="*/ 32850 h 56515"/>
              <a:gd name="T32" fmla="*/ 6962 w 56514"/>
              <a:gd name="T33" fmla="*/ 21892 h 56515"/>
              <a:gd name="T34" fmla="*/ 12993 w 56514"/>
              <a:gd name="T35" fmla="*/ 12923 h 56515"/>
              <a:gd name="T36" fmla="*/ 21946 w 56514"/>
              <a:gd name="T37" fmla="*/ 6864 h 56515"/>
              <a:gd name="T38" fmla="*/ 32918 w 56514"/>
              <a:gd name="T39" fmla="*/ 4641 h 56515"/>
              <a:gd name="T40" fmla="*/ 48756 w 56514"/>
              <a:gd name="T41" fmla="*/ 4641 h 56515"/>
              <a:gd name="T42" fmla="*/ 45699 w 56514"/>
              <a:gd name="T43" fmla="*/ 2581 h 56515"/>
              <a:gd name="T44" fmla="*/ 32918 w 56514"/>
              <a:gd name="T45" fmla="*/ 0 h 56515"/>
              <a:gd name="T46" fmla="*/ 48756 w 56514"/>
              <a:gd name="T47" fmla="*/ 4641 h 56515"/>
              <a:gd name="T48" fmla="*/ 32918 w 56514"/>
              <a:gd name="T49" fmla="*/ 4641 h 56515"/>
              <a:gd name="T50" fmla="*/ 43893 w 56514"/>
              <a:gd name="T51" fmla="*/ 6864 h 56515"/>
              <a:gd name="T52" fmla="*/ 52845 w 56514"/>
              <a:gd name="T53" fmla="*/ 12923 h 56515"/>
              <a:gd name="T54" fmla="*/ 58877 w 56514"/>
              <a:gd name="T55" fmla="*/ 21892 h 56515"/>
              <a:gd name="T56" fmla="*/ 61088 w 56514"/>
              <a:gd name="T57" fmla="*/ 32850 h 56515"/>
              <a:gd name="T58" fmla="*/ 58877 w 56514"/>
              <a:gd name="T59" fmla="*/ 43799 h 56515"/>
              <a:gd name="T60" fmla="*/ 52845 w 56514"/>
              <a:gd name="T61" fmla="*/ 52752 h 56515"/>
              <a:gd name="T62" fmla="*/ 43893 w 56514"/>
              <a:gd name="T63" fmla="*/ 58794 h 56515"/>
              <a:gd name="T64" fmla="*/ 32918 w 56514"/>
              <a:gd name="T65" fmla="*/ 61010 h 56515"/>
              <a:gd name="T66" fmla="*/ 48894 w 56514"/>
              <a:gd name="T67" fmla="*/ 61010 h 56515"/>
              <a:gd name="T68" fmla="*/ 56146 w 56514"/>
              <a:gd name="T69" fmla="*/ 56111 h 56515"/>
              <a:gd name="T70" fmla="*/ 63202 w 56514"/>
              <a:gd name="T71" fmla="*/ 45649 h 56515"/>
              <a:gd name="T72" fmla="*/ 65789 w 56514"/>
              <a:gd name="T73" fmla="*/ 32850 h 56515"/>
              <a:gd name="T74" fmla="*/ 63202 w 56514"/>
              <a:gd name="T75" fmla="*/ 20062 h 56515"/>
              <a:gd name="T76" fmla="*/ 56146 w 56514"/>
              <a:gd name="T77" fmla="*/ 9621 h 56515"/>
              <a:gd name="T78" fmla="*/ 48756 w 56514"/>
              <a:gd name="T79" fmla="*/ 4641 h 5651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6514" h="56515">
                <a:moveTo>
                  <a:pt x="28145" y="0"/>
                </a:moveTo>
                <a:lnTo>
                  <a:pt x="17201" y="2207"/>
                </a:lnTo>
                <a:lnTo>
                  <a:pt x="8253" y="8227"/>
                </a:lnTo>
                <a:lnTo>
                  <a:pt x="2215" y="17157"/>
                </a:lnTo>
                <a:lnTo>
                  <a:pt x="0" y="28093"/>
                </a:lnTo>
                <a:lnTo>
                  <a:pt x="2215" y="39037"/>
                </a:lnTo>
                <a:lnTo>
                  <a:pt x="8253" y="47985"/>
                </a:lnTo>
                <a:lnTo>
                  <a:pt x="17201" y="54023"/>
                </a:lnTo>
                <a:lnTo>
                  <a:pt x="28145" y="56239"/>
                </a:lnTo>
                <a:lnTo>
                  <a:pt x="39070" y="54023"/>
                </a:lnTo>
                <a:lnTo>
                  <a:pt x="41803" y="52176"/>
                </a:lnTo>
                <a:lnTo>
                  <a:pt x="28145" y="52176"/>
                </a:lnTo>
                <a:lnTo>
                  <a:pt x="18763" y="50280"/>
                </a:lnTo>
                <a:lnTo>
                  <a:pt x="11109" y="45113"/>
                </a:lnTo>
                <a:lnTo>
                  <a:pt x="5952" y="37457"/>
                </a:lnTo>
                <a:lnTo>
                  <a:pt x="4062" y="28093"/>
                </a:lnTo>
                <a:lnTo>
                  <a:pt x="5952" y="18722"/>
                </a:lnTo>
                <a:lnTo>
                  <a:pt x="11109" y="11052"/>
                </a:lnTo>
                <a:lnTo>
                  <a:pt x="18763" y="5870"/>
                </a:lnTo>
                <a:lnTo>
                  <a:pt x="28145" y="3968"/>
                </a:lnTo>
                <a:lnTo>
                  <a:pt x="41684" y="3968"/>
                </a:lnTo>
                <a:lnTo>
                  <a:pt x="39070" y="2207"/>
                </a:lnTo>
                <a:lnTo>
                  <a:pt x="28145" y="0"/>
                </a:lnTo>
                <a:close/>
              </a:path>
              <a:path w="56514" h="56515">
                <a:moveTo>
                  <a:pt x="41684" y="3968"/>
                </a:moveTo>
                <a:lnTo>
                  <a:pt x="28145" y="3968"/>
                </a:lnTo>
                <a:lnTo>
                  <a:pt x="37527" y="5870"/>
                </a:lnTo>
                <a:lnTo>
                  <a:pt x="45181" y="11052"/>
                </a:lnTo>
                <a:lnTo>
                  <a:pt x="50338" y="18722"/>
                </a:lnTo>
                <a:lnTo>
                  <a:pt x="52228" y="28093"/>
                </a:lnTo>
                <a:lnTo>
                  <a:pt x="50338" y="37457"/>
                </a:lnTo>
                <a:lnTo>
                  <a:pt x="45181" y="45113"/>
                </a:lnTo>
                <a:lnTo>
                  <a:pt x="37527" y="50280"/>
                </a:lnTo>
                <a:lnTo>
                  <a:pt x="28145" y="52176"/>
                </a:lnTo>
                <a:lnTo>
                  <a:pt x="41803" y="52176"/>
                </a:lnTo>
                <a:lnTo>
                  <a:pt x="48005" y="47985"/>
                </a:lnTo>
                <a:lnTo>
                  <a:pt x="54036" y="39037"/>
                </a:lnTo>
                <a:lnTo>
                  <a:pt x="56249" y="28093"/>
                </a:lnTo>
                <a:lnTo>
                  <a:pt x="54036" y="17157"/>
                </a:lnTo>
                <a:lnTo>
                  <a:pt x="48005" y="8227"/>
                </a:lnTo>
                <a:lnTo>
                  <a:pt x="41684" y="3968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 sz="1092"/>
          </a:p>
        </p:txBody>
      </p:sp>
      <p:sp>
        <p:nvSpPr>
          <p:cNvPr id="8198" name="object 7">
            <a:extLst>
              <a:ext uri="{FF2B5EF4-FFF2-40B4-BE49-F238E27FC236}">
                <a16:creationId xmlns="" xmlns:a16="http://schemas.microsoft.com/office/drawing/2014/main" id="{575EA58F-1388-454E-931E-848D68EC3A63}"/>
              </a:ext>
            </a:extLst>
          </p:cNvPr>
          <p:cNvSpPr>
            <a:spLocks/>
          </p:cNvSpPr>
          <p:nvPr/>
        </p:nvSpPr>
        <p:spPr bwMode="auto">
          <a:xfrm>
            <a:off x="1891095" y="452451"/>
            <a:ext cx="15403" cy="19253"/>
          </a:xfrm>
          <a:custGeom>
            <a:avLst/>
            <a:gdLst>
              <a:gd name="T0" fmla="*/ 11999 w 25400"/>
              <a:gd name="T1" fmla="*/ 0 h 31750"/>
              <a:gd name="T2" fmla="*/ 0 w 25400"/>
              <a:gd name="T3" fmla="*/ 0 h 31750"/>
              <a:gd name="T4" fmla="*/ 0 w 25400"/>
              <a:gd name="T5" fmla="*/ 31423 h 31750"/>
              <a:gd name="T6" fmla="*/ 5675 w 25400"/>
              <a:gd name="T7" fmla="*/ 31423 h 31750"/>
              <a:gd name="T8" fmla="*/ 5675 w 25400"/>
              <a:gd name="T9" fmla="*/ 18292 h 31750"/>
              <a:gd name="T10" fmla="*/ 16472 w 25400"/>
              <a:gd name="T11" fmla="*/ 18292 h 31750"/>
              <a:gd name="T12" fmla="*/ 15633 w 25400"/>
              <a:gd name="T13" fmla="*/ 17570 h 31750"/>
              <a:gd name="T14" fmla="*/ 21266 w 25400"/>
              <a:gd name="T15" fmla="*/ 14669 h 31750"/>
              <a:gd name="T16" fmla="*/ 21701 w 25400"/>
              <a:gd name="T17" fmla="*/ 13277 h 31750"/>
              <a:gd name="T18" fmla="*/ 5675 w 25400"/>
              <a:gd name="T19" fmla="*/ 13277 h 31750"/>
              <a:gd name="T20" fmla="*/ 5675 w 25400"/>
              <a:gd name="T21" fmla="*/ 5329 h 31750"/>
              <a:gd name="T22" fmla="*/ 22239 w 25400"/>
              <a:gd name="T23" fmla="*/ 5329 h 31750"/>
              <a:gd name="T24" fmla="*/ 21884 w 25400"/>
              <a:gd name="T25" fmla="*/ 3863 h 31750"/>
              <a:gd name="T26" fmla="*/ 18564 w 25400"/>
              <a:gd name="T27" fmla="*/ 848 h 31750"/>
              <a:gd name="T28" fmla="*/ 11999 w 25400"/>
              <a:gd name="T29" fmla="*/ 0 h 31750"/>
              <a:gd name="T30" fmla="*/ 16472 w 25400"/>
              <a:gd name="T31" fmla="*/ 18292 h 31750"/>
              <a:gd name="T32" fmla="*/ 6837 w 25400"/>
              <a:gd name="T33" fmla="*/ 18292 h 31750"/>
              <a:gd name="T34" fmla="*/ 9727 w 25400"/>
              <a:gd name="T35" fmla="*/ 18680 h 31750"/>
              <a:gd name="T36" fmla="*/ 11465 w 25400"/>
              <a:gd name="T37" fmla="*/ 19999 h 31750"/>
              <a:gd name="T38" fmla="*/ 14470 w 25400"/>
              <a:gd name="T39" fmla="*/ 24596 h 31750"/>
              <a:gd name="T40" fmla="*/ 18564 w 25400"/>
              <a:gd name="T41" fmla="*/ 31423 h 31750"/>
              <a:gd name="T42" fmla="*/ 25402 w 25400"/>
              <a:gd name="T43" fmla="*/ 31423 h 31750"/>
              <a:gd name="T44" fmla="*/ 21967 w 25400"/>
              <a:gd name="T45" fmla="*/ 25318 h 31750"/>
              <a:gd name="T46" fmla="*/ 18721 w 25400"/>
              <a:gd name="T47" fmla="*/ 20229 h 31750"/>
              <a:gd name="T48" fmla="*/ 16472 w 25400"/>
              <a:gd name="T49" fmla="*/ 18292 h 31750"/>
              <a:gd name="T50" fmla="*/ 22239 w 25400"/>
              <a:gd name="T51" fmla="*/ 5329 h 31750"/>
              <a:gd name="T52" fmla="*/ 10156 w 25400"/>
              <a:gd name="T53" fmla="*/ 5329 h 31750"/>
              <a:gd name="T54" fmla="*/ 14324 w 25400"/>
              <a:gd name="T55" fmla="*/ 5444 h 31750"/>
              <a:gd name="T56" fmla="*/ 16449 w 25400"/>
              <a:gd name="T57" fmla="*/ 6638 h 31750"/>
              <a:gd name="T58" fmla="*/ 17224 w 25400"/>
              <a:gd name="T59" fmla="*/ 9224 h 31750"/>
              <a:gd name="T60" fmla="*/ 16638 w 25400"/>
              <a:gd name="T61" fmla="*/ 11580 h 31750"/>
              <a:gd name="T62" fmla="*/ 15057 w 25400"/>
              <a:gd name="T63" fmla="*/ 12889 h 31750"/>
              <a:gd name="T64" fmla="*/ 9926 w 25400"/>
              <a:gd name="T65" fmla="*/ 13277 h 31750"/>
              <a:gd name="T66" fmla="*/ 21701 w 25400"/>
              <a:gd name="T67" fmla="*/ 13277 h 31750"/>
              <a:gd name="T68" fmla="*/ 23088 w 25400"/>
              <a:gd name="T69" fmla="*/ 8837 h 31750"/>
              <a:gd name="T70" fmla="*/ 22239 w 25400"/>
              <a:gd name="T71" fmla="*/ 5329 h 3175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5400" h="31750">
                <a:moveTo>
                  <a:pt x="11999" y="0"/>
                </a:moveTo>
                <a:lnTo>
                  <a:pt x="0" y="0"/>
                </a:lnTo>
                <a:lnTo>
                  <a:pt x="0" y="31423"/>
                </a:lnTo>
                <a:lnTo>
                  <a:pt x="5675" y="31423"/>
                </a:lnTo>
                <a:lnTo>
                  <a:pt x="5675" y="18292"/>
                </a:lnTo>
                <a:lnTo>
                  <a:pt x="16472" y="18292"/>
                </a:lnTo>
                <a:lnTo>
                  <a:pt x="15633" y="17570"/>
                </a:lnTo>
                <a:lnTo>
                  <a:pt x="21266" y="14669"/>
                </a:lnTo>
                <a:lnTo>
                  <a:pt x="21701" y="13277"/>
                </a:lnTo>
                <a:lnTo>
                  <a:pt x="5675" y="13277"/>
                </a:lnTo>
                <a:lnTo>
                  <a:pt x="5675" y="5329"/>
                </a:lnTo>
                <a:lnTo>
                  <a:pt x="22239" y="5329"/>
                </a:lnTo>
                <a:lnTo>
                  <a:pt x="21884" y="3863"/>
                </a:lnTo>
                <a:lnTo>
                  <a:pt x="18564" y="848"/>
                </a:lnTo>
                <a:lnTo>
                  <a:pt x="11999" y="0"/>
                </a:lnTo>
                <a:close/>
              </a:path>
              <a:path w="25400" h="31750">
                <a:moveTo>
                  <a:pt x="16472" y="18292"/>
                </a:moveTo>
                <a:lnTo>
                  <a:pt x="6837" y="18292"/>
                </a:lnTo>
                <a:lnTo>
                  <a:pt x="9727" y="18680"/>
                </a:lnTo>
                <a:lnTo>
                  <a:pt x="11465" y="19999"/>
                </a:lnTo>
                <a:lnTo>
                  <a:pt x="14470" y="24596"/>
                </a:lnTo>
                <a:lnTo>
                  <a:pt x="18564" y="31423"/>
                </a:lnTo>
                <a:lnTo>
                  <a:pt x="25402" y="31423"/>
                </a:lnTo>
                <a:lnTo>
                  <a:pt x="21967" y="25318"/>
                </a:lnTo>
                <a:lnTo>
                  <a:pt x="18721" y="20229"/>
                </a:lnTo>
                <a:lnTo>
                  <a:pt x="16472" y="18292"/>
                </a:lnTo>
                <a:close/>
              </a:path>
              <a:path w="25400" h="31750">
                <a:moveTo>
                  <a:pt x="22239" y="5329"/>
                </a:moveTo>
                <a:lnTo>
                  <a:pt x="10156" y="5329"/>
                </a:lnTo>
                <a:lnTo>
                  <a:pt x="14324" y="5444"/>
                </a:lnTo>
                <a:lnTo>
                  <a:pt x="16449" y="6638"/>
                </a:lnTo>
                <a:lnTo>
                  <a:pt x="17224" y="9224"/>
                </a:lnTo>
                <a:lnTo>
                  <a:pt x="16638" y="11580"/>
                </a:lnTo>
                <a:lnTo>
                  <a:pt x="15057" y="12889"/>
                </a:lnTo>
                <a:lnTo>
                  <a:pt x="9926" y="13277"/>
                </a:lnTo>
                <a:lnTo>
                  <a:pt x="21701" y="13277"/>
                </a:lnTo>
                <a:lnTo>
                  <a:pt x="23088" y="8837"/>
                </a:lnTo>
                <a:lnTo>
                  <a:pt x="22239" y="532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 sz="1092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F97E441F-5AA0-42A6-8806-41B9D8285100}"/>
              </a:ext>
            </a:extLst>
          </p:cNvPr>
          <p:cNvSpPr txBox="1"/>
          <p:nvPr/>
        </p:nvSpPr>
        <p:spPr>
          <a:xfrm>
            <a:off x="1105564" y="265695"/>
            <a:ext cx="1839646" cy="305451"/>
          </a:xfrm>
          <a:prstGeom prst="rect">
            <a:avLst/>
          </a:prstGeom>
        </p:spPr>
        <p:txBody>
          <a:bodyPr lIns="0" tIns="10397" rIns="0" bIns="0">
            <a:spAutoFit/>
          </a:bodyPr>
          <a:lstStyle/>
          <a:p>
            <a:pPr marL="7701">
              <a:lnSpc>
                <a:spcPts val="1082"/>
              </a:lnSpc>
              <a:spcBef>
                <a:spcPts val="82"/>
              </a:spcBef>
              <a:defRPr/>
            </a:pPr>
            <a:r>
              <a:rPr lang="en-IN" sz="970" b="1" spc="3" dirty="0">
                <a:solidFill>
                  <a:srgbClr val="231F20"/>
                </a:solidFill>
                <a:latin typeface="Helvetica-Bold"/>
                <a:cs typeface="Helvetica-Bold"/>
              </a:rPr>
              <a:t>RV Institute of</a:t>
            </a:r>
          </a:p>
          <a:p>
            <a:pPr marL="7701">
              <a:lnSpc>
                <a:spcPts val="1082"/>
              </a:lnSpc>
              <a:spcBef>
                <a:spcPts val="82"/>
              </a:spcBef>
              <a:defRPr/>
            </a:pPr>
            <a:r>
              <a:rPr lang="en-IN" sz="970" b="1" spc="3" dirty="0">
                <a:solidFill>
                  <a:srgbClr val="231F20"/>
                </a:solidFill>
                <a:latin typeface="Helvetica-Bold"/>
                <a:cs typeface="Helvetica-Bold"/>
              </a:rPr>
              <a:t>Management</a:t>
            </a:r>
          </a:p>
        </p:txBody>
      </p:sp>
      <p:sp>
        <p:nvSpPr>
          <p:cNvPr id="8200" name="object 9">
            <a:extLst>
              <a:ext uri="{FF2B5EF4-FFF2-40B4-BE49-F238E27FC236}">
                <a16:creationId xmlns="" xmlns:a16="http://schemas.microsoft.com/office/drawing/2014/main" id="{111FA5A0-78D8-4B46-BB9D-25F1F4667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018" y="929007"/>
            <a:ext cx="11235220" cy="517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316" rIns="0" bIns="0">
            <a:spAutoFit/>
          </a:bodyPr>
          <a:lstStyle>
            <a:lvl1pPr marL="127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61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Agenda Point : 2</a:t>
            </a:r>
          </a:p>
          <a:p>
            <a:pPr marL="0"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brief the members about the seamless conduct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examinations for the first autonomous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2021-23 Batch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/>
            <a:endParaRPr lang="en-US" sz="2400" dirty="0"/>
          </a:p>
          <a:p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Valuation Summary:</a:t>
            </a:r>
            <a:endParaRPr lang="en-I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0" indent="-3429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Scripts for First valuation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=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1246</a:t>
            </a:r>
          </a:p>
          <a:p>
            <a:pPr marL="355600" lvl="0" indent="-3429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Scripts for Second valuation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=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1246</a:t>
            </a:r>
          </a:p>
          <a:p>
            <a:pPr marL="355600" lvl="0" indent="-3429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No. of Scripts for Third valuation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=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  <a:p>
            <a:pPr marL="355600" lvl="0" indent="-3429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No. of Scripts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valued	=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2537</a:t>
            </a:r>
          </a:p>
          <a:p>
            <a:pPr marL="355600" lvl="0" indent="-3429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No. of Evaluators: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Internal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13, External =12, Total = 25</a:t>
            </a:r>
          </a:p>
          <a:p>
            <a:pPr marL="355600" lvl="0" indent="-3429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No. of days of valuation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=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days</a:t>
            </a:r>
          </a:p>
          <a:p>
            <a:pPr marL="355600" lvl="0" indent="-3429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No. of scripts valued per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	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121</a:t>
            </a:r>
            <a:endParaRPr lang="en-US" altLang="en-US" sz="2400" b="1" dirty="0">
              <a:solidFill>
                <a:srgbClr val="295E9D"/>
              </a:solidFill>
              <a:latin typeface="Playfair Display" charset="0"/>
            </a:endParaRPr>
          </a:p>
        </p:txBody>
      </p:sp>
      <p:sp>
        <p:nvSpPr>
          <p:cNvPr id="8201" name="Title 10">
            <a:extLst>
              <a:ext uri="{FF2B5EF4-FFF2-40B4-BE49-F238E27FC236}">
                <a16:creationId xmlns="" xmlns:a16="http://schemas.microsoft.com/office/drawing/2014/main" id="{97FA32EE-CC92-4880-9B06-8B5C6B746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7789" y="247404"/>
            <a:ext cx="2231449" cy="280134"/>
          </a:xfrm>
        </p:spPr>
        <p:txBody>
          <a:bodyPr>
            <a:noAutofit/>
          </a:bodyPr>
          <a:lstStyle/>
          <a:p>
            <a:pPr algn="r" eaLnBrk="1" hangingPunct="1"/>
            <a:r>
              <a:rPr lang="en-US" altLang="en-US" sz="1800" dirty="0">
                <a:latin typeface="Playfair Display" charset="0"/>
                <a:ea typeface="ＭＳ Ｐゴシック" panose="020B0600070205080204" pitchFamily="34" charset="-128"/>
              </a:rPr>
              <a:t>Go, change the world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EF9A172-63C0-42C9-A11E-A6042D818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0E2F-E2E2-425C-B2AC-B2D354DD0869}" type="datetime1">
              <a:rPr lang="en-IN" smtClean="0"/>
              <a:t>13/04/2023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ACC32AB-6EA9-47E1-AD32-A2E9C8116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IQAC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143E890-DE2E-4426-A4C4-A9E1CA41E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5EC6-655E-4D9B-B7D6-9B3D4DCE689E}" type="slidenum">
              <a:rPr lang="en-IN" smtClean="0"/>
              <a:t>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2360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5223331-66E5-4382-A84D-81AF1ACA62D7}"/>
              </a:ext>
            </a:extLst>
          </p:cNvPr>
          <p:cNvSpPr/>
          <p:nvPr/>
        </p:nvSpPr>
        <p:spPr>
          <a:xfrm>
            <a:off x="428" y="13063"/>
            <a:ext cx="12191572" cy="6858000"/>
          </a:xfrm>
          <a:prstGeom prst="rect">
            <a:avLst/>
          </a:prstGeom>
          <a:solidFill>
            <a:schemeClr val="lt1">
              <a:alpha val="99000"/>
            </a:schemeClr>
          </a:solidFill>
          <a:ln w="76200">
            <a:solidFill>
              <a:srgbClr val="295E9D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IN" sz="1092" dirty="0">
              <a:solidFill>
                <a:srgbClr val="295E9D"/>
              </a:solidFill>
            </a:endParaRPr>
          </a:p>
        </p:txBody>
      </p:sp>
      <p:sp>
        <p:nvSpPr>
          <p:cNvPr id="8195" name="object 4">
            <a:extLst>
              <a:ext uri="{FF2B5EF4-FFF2-40B4-BE49-F238E27FC236}">
                <a16:creationId xmlns="" xmlns:a16="http://schemas.microsoft.com/office/drawing/2014/main" id="{DE37AA12-5E04-476A-B578-5E1B79677996}"/>
              </a:ext>
            </a:extLst>
          </p:cNvPr>
          <p:cNvSpPr>
            <a:spLocks/>
          </p:cNvSpPr>
          <p:nvPr/>
        </p:nvSpPr>
        <p:spPr bwMode="auto">
          <a:xfrm>
            <a:off x="611718" y="722959"/>
            <a:ext cx="11235221" cy="0"/>
          </a:xfrm>
          <a:custGeom>
            <a:avLst/>
            <a:gdLst>
              <a:gd name="T0" fmla="*/ 0 w 18527395"/>
              <a:gd name="T1" fmla="*/ 18531297 w 1852739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527395">
                <a:moveTo>
                  <a:pt x="0" y="0"/>
                </a:moveTo>
                <a:lnTo>
                  <a:pt x="18526859" y="0"/>
                </a:lnTo>
              </a:path>
            </a:pathLst>
          </a:custGeom>
          <a:noFill/>
          <a:ln w="15706">
            <a:solidFill>
              <a:srgbClr val="295E9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 sz="1092"/>
          </a:p>
        </p:txBody>
      </p:sp>
      <p:sp>
        <p:nvSpPr>
          <p:cNvPr id="8196" name="object 5">
            <a:extLst>
              <a:ext uri="{FF2B5EF4-FFF2-40B4-BE49-F238E27FC236}">
                <a16:creationId xmlns="" xmlns:a16="http://schemas.microsoft.com/office/drawing/2014/main" id="{7372203B-4F55-4D5D-BCEC-55AE48BA1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793" y="182906"/>
            <a:ext cx="429347" cy="43031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092"/>
          </a:p>
        </p:txBody>
      </p:sp>
      <p:sp>
        <p:nvSpPr>
          <p:cNvPr id="8197" name="object 6">
            <a:extLst>
              <a:ext uri="{FF2B5EF4-FFF2-40B4-BE49-F238E27FC236}">
                <a16:creationId xmlns="" xmlns:a16="http://schemas.microsoft.com/office/drawing/2014/main" id="{56261674-76E1-40B6-9C2E-5105C16B4132}"/>
              </a:ext>
            </a:extLst>
          </p:cNvPr>
          <p:cNvSpPr>
            <a:spLocks/>
          </p:cNvSpPr>
          <p:nvPr/>
        </p:nvSpPr>
        <p:spPr bwMode="auto">
          <a:xfrm>
            <a:off x="1881468" y="439936"/>
            <a:ext cx="34656" cy="34656"/>
          </a:xfrm>
          <a:custGeom>
            <a:avLst/>
            <a:gdLst>
              <a:gd name="T0" fmla="*/ 32918 w 56514"/>
              <a:gd name="T1" fmla="*/ 0 h 56515"/>
              <a:gd name="T2" fmla="*/ 20119 w 56514"/>
              <a:gd name="T3" fmla="*/ 2581 h 56515"/>
              <a:gd name="T4" fmla="*/ 9652 w 56514"/>
              <a:gd name="T5" fmla="*/ 9621 h 56515"/>
              <a:gd name="T6" fmla="*/ 2591 w 56514"/>
              <a:gd name="T7" fmla="*/ 20062 h 56515"/>
              <a:gd name="T8" fmla="*/ 0 w 56514"/>
              <a:gd name="T9" fmla="*/ 32850 h 56515"/>
              <a:gd name="T10" fmla="*/ 2591 w 56514"/>
              <a:gd name="T11" fmla="*/ 45649 h 56515"/>
              <a:gd name="T12" fmla="*/ 9652 w 56514"/>
              <a:gd name="T13" fmla="*/ 56111 h 56515"/>
              <a:gd name="T14" fmla="*/ 20119 w 56514"/>
              <a:gd name="T15" fmla="*/ 63171 h 56515"/>
              <a:gd name="T16" fmla="*/ 32918 w 56514"/>
              <a:gd name="T17" fmla="*/ 65763 h 56515"/>
              <a:gd name="T18" fmla="*/ 45699 w 56514"/>
              <a:gd name="T19" fmla="*/ 63171 h 56515"/>
              <a:gd name="T20" fmla="*/ 48894 w 56514"/>
              <a:gd name="T21" fmla="*/ 61010 h 56515"/>
              <a:gd name="T22" fmla="*/ 32918 w 56514"/>
              <a:gd name="T23" fmla="*/ 61010 h 56515"/>
              <a:gd name="T24" fmla="*/ 21946 w 56514"/>
              <a:gd name="T25" fmla="*/ 58794 h 56515"/>
              <a:gd name="T26" fmla="*/ 12993 w 56514"/>
              <a:gd name="T27" fmla="*/ 52752 h 56515"/>
              <a:gd name="T28" fmla="*/ 6962 w 56514"/>
              <a:gd name="T29" fmla="*/ 43799 h 56515"/>
              <a:gd name="T30" fmla="*/ 4751 w 56514"/>
              <a:gd name="T31" fmla="*/ 32850 h 56515"/>
              <a:gd name="T32" fmla="*/ 6962 w 56514"/>
              <a:gd name="T33" fmla="*/ 21892 h 56515"/>
              <a:gd name="T34" fmla="*/ 12993 w 56514"/>
              <a:gd name="T35" fmla="*/ 12923 h 56515"/>
              <a:gd name="T36" fmla="*/ 21946 w 56514"/>
              <a:gd name="T37" fmla="*/ 6864 h 56515"/>
              <a:gd name="T38" fmla="*/ 32918 w 56514"/>
              <a:gd name="T39" fmla="*/ 4641 h 56515"/>
              <a:gd name="T40" fmla="*/ 48756 w 56514"/>
              <a:gd name="T41" fmla="*/ 4641 h 56515"/>
              <a:gd name="T42" fmla="*/ 45699 w 56514"/>
              <a:gd name="T43" fmla="*/ 2581 h 56515"/>
              <a:gd name="T44" fmla="*/ 32918 w 56514"/>
              <a:gd name="T45" fmla="*/ 0 h 56515"/>
              <a:gd name="T46" fmla="*/ 48756 w 56514"/>
              <a:gd name="T47" fmla="*/ 4641 h 56515"/>
              <a:gd name="T48" fmla="*/ 32918 w 56514"/>
              <a:gd name="T49" fmla="*/ 4641 h 56515"/>
              <a:gd name="T50" fmla="*/ 43893 w 56514"/>
              <a:gd name="T51" fmla="*/ 6864 h 56515"/>
              <a:gd name="T52" fmla="*/ 52845 w 56514"/>
              <a:gd name="T53" fmla="*/ 12923 h 56515"/>
              <a:gd name="T54" fmla="*/ 58877 w 56514"/>
              <a:gd name="T55" fmla="*/ 21892 h 56515"/>
              <a:gd name="T56" fmla="*/ 61088 w 56514"/>
              <a:gd name="T57" fmla="*/ 32850 h 56515"/>
              <a:gd name="T58" fmla="*/ 58877 w 56514"/>
              <a:gd name="T59" fmla="*/ 43799 h 56515"/>
              <a:gd name="T60" fmla="*/ 52845 w 56514"/>
              <a:gd name="T61" fmla="*/ 52752 h 56515"/>
              <a:gd name="T62" fmla="*/ 43893 w 56514"/>
              <a:gd name="T63" fmla="*/ 58794 h 56515"/>
              <a:gd name="T64" fmla="*/ 32918 w 56514"/>
              <a:gd name="T65" fmla="*/ 61010 h 56515"/>
              <a:gd name="T66" fmla="*/ 48894 w 56514"/>
              <a:gd name="T67" fmla="*/ 61010 h 56515"/>
              <a:gd name="T68" fmla="*/ 56146 w 56514"/>
              <a:gd name="T69" fmla="*/ 56111 h 56515"/>
              <a:gd name="T70" fmla="*/ 63202 w 56514"/>
              <a:gd name="T71" fmla="*/ 45649 h 56515"/>
              <a:gd name="T72" fmla="*/ 65789 w 56514"/>
              <a:gd name="T73" fmla="*/ 32850 h 56515"/>
              <a:gd name="T74" fmla="*/ 63202 w 56514"/>
              <a:gd name="T75" fmla="*/ 20062 h 56515"/>
              <a:gd name="T76" fmla="*/ 56146 w 56514"/>
              <a:gd name="T77" fmla="*/ 9621 h 56515"/>
              <a:gd name="T78" fmla="*/ 48756 w 56514"/>
              <a:gd name="T79" fmla="*/ 4641 h 5651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6514" h="56515">
                <a:moveTo>
                  <a:pt x="28145" y="0"/>
                </a:moveTo>
                <a:lnTo>
                  <a:pt x="17201" y="2207"/>
                </a:lnTo>
                <a:lnTo>
                  <a:pt x="8253" y="8227"/>
                </a:lnTo>
                <a:lnTo>
                  <a:pt x="2215" y="17157"/>
                </a:lnTo>
                <a:lnTo>
                  <a:pt x="0" y="28093"/>
                </a:lnTo>
                <a:lnTo>
                  <a:pt x="2215" y="39037"/>
                </a:lnTo>
                <a:lnTo>
                  <a:pt x="8253" y="47985"/>
                </a:lnTo>
                <a:lnTo>
                  <a:pt x="17201" y="54023"/>
                </a:lnTo>
                <a:lnTo>
                  <a:pt x="28145" y="56239"/>
                </a:lnTo>
                <a:lnTo>
                  <a:pt x="39070" y="54023"/>
                </a:lnTo>
                <a:lnTo>
                  <a:pt x="41803" y="52176"/>
                </a:lnTo>
                <a:lnTo>
                  <a:pt x="28145" y="52176"/>
                </a:lnTo>
                <a:lnTo>
                  <a:pt x="18763" y="50280"/>
                </a:lnTo>
                <a:lnTo>
                  <a:pt x="11109" y="45113"/>
                </a:lnTo>
                <a:lnTo>
                  <a:pt x="5952" y="37457"/>
                </a:lnTo>
                <a:lnTo>
                  <a:pt x="4062" y="28093"/>
                </a:lnTo>
                <a:lnTo>
                  <a:pt x="5952" y="18722"/>
                </a:lnTo>
                <a:lnTo>
                  <a:pt x="11109" y="11052"/>
                </a:lnTo>
                <a:lnTo>
                  <a:pt x="18763" y="5870"/>
                </a:lnTo>
                <a:lnTo>
                  <a:pt x="28145" y="3968"/>
                </a:lnTo>
                <a:lnTo>
                  <a:pt x="41684" y="3968"/>
                </a:lnTo>
                <a:lnTo>
                  <a:pt x="39070" y="2207"/>
                </a:lnTo>
                <a:lnTo>
                  <a:pt x="28145" y="0"/>
                </a:lnTo>
                <a:close/>
              </a:path>
              <a:path w="56514" h="56515">
                <a:moveTo>
                  <a:pt x="41684" y="3968"/>
                </a:moveTo>
                <a:lnTo>
                  <a:pt x="28145" y="3968"/>
                </a:lnTo>
                <a:lnTo>
                  <a:pt x="37527" y="5870"/>
                </a:lnTo>
                <a:lnTo>
                  <a:pt x="45181" y="11052"/>
                </a:lnTo>
                <a:lnTo>
                  <a:pt x="50338" y="18722"/>
                </a:lnTo>
                <a:lnTo>
                  <a:pt x="52228" y="28093"/>
                </a:lnTo>
                <a:lnTo>
                  <a:pt x="50338" y="37457"/>
                </a:lnTo>
                <a:lnTo>
                  <a:pt x="45181" y="45113"/>
                </a:lnTo>
                <a:lnTo>
                  <a:pt x="37527" y="50280"/>
                </a:lnTo>
                <a:lnTo>
                  <a:pt x="28145" y="52176"/>
                </a:lnTo>
                <a:lnTo>
                  <a:pt x="41803" y="52176"/>
                </a:lnTo>
                <a:lnTo>
                  <a:pt x="48005" y="47985"/>
                </a:lnTo>
                <a:lnTo>
                  <a:pt x="54036" y="39037"/>
                </a:lnTo>
                <a:lnTo>
                  <a:pt x="56249" y="28093"/>
                </a:lnTo>
                <a:lnTo>
                  <a:pt x="54036" y="17157"/>
                </a:lnTo>
                <a:lnTo>
                  <a:pt x="48005" y="8227"/>
                </a:lnTo>
                <a:lnTo>
                  <a:pt x="41684" y="3968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 sz="1092"/>
          </a:p>
        </p:txBody>
      </p:sp>
      <p:sp>
        <p:nvSpPr>
          <p:cNvPr id="8198" name="object 7">
            <a:extLst>
              <a:ext uri="{FF2B5EF4-FFF2-40B4-BE49-F238E27FC236}">
                <a16:creationId xmlns="" xmlns:a16="http://schemas.microsoft.com/office/drawing/2014/main" id="{575EA58F-1388-454E-931E-848D68EC3A63}"/>
              </a:ext>
            </a:extLst>
          </p:cNvPr>
          <p:cNvSpPr>
            <a:spLocks/>
          </p:cNvSpPr>
          <p:nvPr/>
        </p:nvSpPr>
        <p:spPr bwMode="auto">
          <a:xfrm>
            <a:off x="1891095" y="452451"/>
            <a:ext cx="15403" cy="19253"/>
          </a:xfrm>
          <a:custGeom>
            <a:avLst/>
            <a:gdLst>
              <a:gd name="T0" fmla="*/ 11999 w 25400"/>
              <a:gd name="T1" fmla="*/ 0 h 31750"/>
              <a:gd name="T2" fmla="*/ 0 w 25400"/>
              <a:gd name="T3" fmla="*/ 0 h 31750"/>
              <a:gd name="T4" fmla="*/ 0 w 25400"/>
              <a:gd name="T5" fmla="*/ 31423 h 31750"/>
              <a:gd name="T6" fmla="*/ 5675 w 25400"/>
              <a:gd name="T7" fmla="*/ 31423 h 31750"/>
              <a:gd name="T8" fmla="*/ 5675 w 25400"/>
              <a:gd name="T9" fmla="*/ 18292 h 31750"/>
              <a:gd name="T10" fmla="*/ 16472 w 25400"/>
              <a:gd name="T11" fmla="*/ 18292 h 31750"/>
              <a:gd name="T12" fmla="*/ 15633 w 25400"/>
              <a:gd name="T13" fmla="*/ 17570 h 31750"/>
              <a:gd name="T14" fmla="*/ 21266 w 25400"/>
              <a:gd name="T15" fmla="*/ 14669 h 31750"/>
              <a:gd name="T16" fmla="*/ 21701 w 25400"/>
              <a:gd name="T17" fmla="*/ 13277 h 31750"/>
              <a:gd name="T18" fmla="*/ 5675 w 25400"/>
              <a:gd name="T19" fmla="*/ 13277 h 31750"/>
              <a:gd name="T20" fmla="*/ 5675 w 25400"/>
              <a:gd name="T21" fmla="*/ 5329 h 31750"/>
              <a:gd name="T22" fmla="*/ 22239 w 25400"/>
              <a:gd name="T23" fmla="*/ 5329 h 31750"/>
              <a:gd name="T24" fmla="*/ 21884 w 25400"/>
              <a:gd name="T25" fmla="*/ 3863 h 31750"/>
              <a:gd name="T26" fmla="*/ 18564 w 25400"/>
              <a:gd name="T27" fmla="*/ 848 h 31750"/>
              <a:gd name="T28" fmla="*/ 11999 w 25400"/>
              <a:gd name="T29" fmla="*/ 0 h 31750"/>
              <a:gd name="T30" fmla="*/ 16472 w 25400"/>
              <a:gd name="T31" fmla="*/ 18292 h 31750"/>
              <a:gd name="T32" fmla="*/ 6837 w 25400"/>
              <a:gd name="T33" fmla="*/ 18292 h 31750"/>
              <a:gd name="T34" fmla="*/ 9727 w 25400"/>
              <a:gd name="T35" fmla="*/ 18680 h 31750"/>
              <a:gd name="T36" fmla="*/ 11465 w 25400"/>
              <a:gd name="T37" fmla="*/ 19999 h 31750"/>
              <a:gd name="T38" fmla="*/ 14470 w 25400"/>
              <a:gd name="T39" fmla="*/ 24596 h 31750"/>
              <a:gd name="T40" fmla="*/ 18564 w 25400"/>
              <a:gd name="T41" fmla="*/ 31423 h 31750"/>
              <a:gd name="T42" fmla="*/ 25402 w 25400"/>
              <a:gd name="T43" fmla="*/ 31423 h 31750"/>
              <a:gd name="T44" fmla="*/ 21967 w 25400"/>
              <a:gd name="T45" fmla="*/ 25318 h 31750"/>
              <a:gd name="T46" fmla="*/ 18721 w 25400"/>
              <a:gd name="T47" fmla="*/ 20229 h 31750"/>
              <a:gd name="T48" fmla="*/ 16472 w 25400"/>
              <a:gd name="T49" fmla="*/ 18292 h 31750"/>
              <a:gd name="T50" fmla="*/ 22239 w 25400"/>
              <a:gd name="T51" fmla="*/ 5329 h 31750"/>
              <a:gd name="T52" fmla="*/ 10156 w 25400"/>
              <a:gd name="T53" fmla="*/ 5329 h 31750"/>
              <a:gd name="T54" fmla="*/ 14324 w 25400"/>
              <a:gd name="T55" fmla="*/ 5444 h 31750"/>
              <a:gd name="T56" fmla="*/ 16449 w 25400"/>
              <a:gd name="T57" fmla="*/ 6638 h 31750"/>
              <a:gd name="T58" fmla="*/ 17224 w 25400"/>
              <a:gd name="T59" fmla="*/ 9224 h 31750"/>
              <a:gd name="T60" fmla="*/ 16638 w 25400"/>
              <a:gd name="T61" fmla="*/ 11580 h 31750"/>
              <a:gd name="T62" fmla="*/ 15057 w 25400"/>
              <a:gd name="T63" fmla="*/ 12889 h 31750"/>
              <a:gd name="T64" fmla="*/ 9926 w 25400"/>
              <a:gd name="T65" fmla="*/ 13277 h 31750"/>
              <a:gd name="T66" fmla="*/ 21701 w 25400"/>
              <a:gd name="T67" fmla="*/ 13277 h 31750"/>
              <a:gd name="T68" fmla="*/ 23088 w 25400"/>
              <a:gd name="T69" fmla="*/ 8837 h 31750"/>
              <a:gd name="T70" fmla="*/ 22239 w 25400"/>
              <a:gd name="T71" fmla="*/ 5329 h 3175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5400" h="31750">
                <a:moveTo>
                  <a:pt x="11999" y="0"/>
                </a:moveTo>
                <a:lnTo>
                  <a:pt x="0" y="0"/>
                </a:lnTo>
                <a:lnTo>
                  <a:pt x="0" y="31423"/>
                </a:lnTo>
                <a:lnTo>
                  <a:pt x="5675" y="31423"/>
                </a:lnTo>
                <a:lnTo>
                  <a:pt x="5675" y="18292"/>
                </a:lnTo>
                <a:lnTo>
                  <a:pt x="16472" y="18292"/>
                </a:lnTo>
                <a:lnTo>
                  <a:pt x="15633" y="17570"/>
                </a:lnTo>
                <a:lnTo>
                  <a:pt x="21266" y="14669"/>
                </a:lnTo>
                <a:lnTo>
                  <a:pt x="21701" y="13277"/>
                </a:lnTo>
                <a:lnTo>
                  <a:pt x="5675" y="13277"/>
                </a:lnTo>
                <a:lnTo>
                  <a:pt x="5675" y="5329"/>
                </a:lnTo>
                <a:lnTo>
                  <a:pt x="22239" y="5329"/>
                </a:lnTo>
                <a:lnTo>
                  <a:pt x="21884" y="3863"/>
                </a:lnTo>
                <a:lnTo>
                  <a:pt x="18564" y="848"/>
                </a:lnTo>
                <a:lnTo>
                  <a:pt x="11999" y="0"/>
                </a:lnTo>
                <a:close/>
              </a:path>
              <a:path w="25400" h="31750">
                <a:moveTo>
                  <a:pt x="16472" y="18292"/>
                </a:moveTo>
                <a:lnTo>
                  <a:pt x="6837" y="18292"/>
                </a:lnTo>
                <a:lnTo>
                  <a:pt x="9727" y="18680"/>
                </a:lnTo>
                <a:lnTo>
                  <a:pt x="11465" y="19999"/>
                </a:lnTo>
                <a:lnTo>
                  <a:pt x="14470" y="24596"/>
                </a:lnTo>
                <a:lnTo>
                  <a:pt x="18564" y="31423"/>
                </a:lnTo>
                <a:lnTo>
                  <a:pt x="25402" y="31423"/>
                </a:lnTo>
                <a:lnTo>
                  <a:pt x="21967" y="25318"/>
                </a:lnTo>
                <a:lnTo>
                  <a:pt x="18721" y="20229"/>
                </a:lnTo>
                <a:lnTo>
                  <a:pt x="16472" y="18292"/>
                </a:lnTo>
                <a:close/>
              </a:path>
              <a:path w="25400" h="31750">
                <a:moveTo>
                  <a:pt x="22239" y="5329"/>
                </a:moveTo>
                <a:lnTo>
                  <a:pt x="10156" y="5329"/>
                </a:lnTo>
                <a:lnTo>
                  <a:pt x="14324" y="5444"/>
                </a:lnTo>
                <a:lnTo>
                  <a:pt x="16449" y="6638"/>
                </a:lnTo>
                <a:lnTo>
                  <a:pt x="17224" y="9224"/>
                </a:lnTo>
                <a:lnTo>
                  <a:pt x="16638" y="11580"/>
                </a:lnTo>
                <a:lnTo>
                  <a:pt x="15057" y="12889"/>
                </a:lnTo>
                <a:lnTo>
                  <a:pt x="9926" y="13277"/>
                </a:lnTo>
                <a:lnTo>
                  <a:pt x="21701" y="13277"/>
                </a:lnTo>
                <a:lnTo>
                  <a:pt x="23088" y="8837"/>
                </a:lnTo>
                <a:lnTo>
                  <a:pt x="22239" y="532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 sz="1092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F97E441F-5AA0-42A6-8806-41B9D8285100}"/>
              </a:ext>
            </a:extLst>
          </p:cNvPr>
          <p:cNvSpPr txBox="1"/>
          <p:nvPr/>
        </p:nvSpPr>
        <p:spPr>
          <a:xfrm>
            <a:off x="1105564" y="265695"/>
            <a:ext cx="1839646" cy="305451"/>
          </a:xfrm>
          <a:prstGeom prst="rect">
            <a:avLst/>
          </a:prstGeom>
        </p:spPr>
        <p:txBody>
          <a:bodyPr lIns="0" tIns="10397" rIns="0" bIns="0">
            <a:spAutoFit/>
          </a:bodyPr>
          <a:lstStyle/>
          <a:p>
            <a:pPr marL="7701">
              <a:lnSpc>
                <a:spcPts val="1082"/>
              </a:lnSpc>
              <a:spcBef>
                <a:spcPts val="82"/>
              </a:spcBef>
              <a:defRPr/>
            </a:pPr>
            <a:r>
              <a:rPr lang="en-IN" sz="970" b="1" spc="3" dirty="0">
                <a:solidFill>
                  <a:srgbClr val="231F20"/>
                </a:solidFill>
                <a:latin typeface="Helvetica-Bold"/>
                <a:cs typeface="Helvetica-Bold"/>
              </a:rPr>
              <a:t>RV Institute of</a:t>
            </a:r>
          </a:p>
          <a:p>
            <a:pPr marL="7701">
              <a:lnSpc>
                <a:spcPts val="1082"/>
              </a:lnSpc>
              <a:spcBef>
                <a:spcPts val="82"/>
              </a:spcBef>
              <a:defRPr/>
            </a:pPr>
            <a:r>
              <a:rPr lang="en-IN" sz="970" b="1" spc="3" dirty="0">
                <a:solidFill>
                  <a:srgbClr val="231F20"/>
                </a:solidFill>
                <a:latin typeface="Helvetica-Bold"/>
                <a:cs typeface="Helvetica-Bold"/>
              </a:rPr>
              <a:t>Management</a:t>
            </a:r>
          </a:p>
        </p:txBody>
      </p:sp>
      <p:sp>
        <p:nvSpPr>
          <p:cNvPr id="8200" name="object 9">
            <a:extLst>
              <a:ext uri="{FF2B5EF4-FFF2-40B4-BE49-F238E27FC236}">
                <a16:creationId xmlns="" xmlns:a16="http://schemas.microsoft.com/office/drawing/2014/main" id="{111FA5A0-78D8-4B46-BB9D-25F1F4667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018" y="774942"/>
            <a:ext cx="11235220" cy="149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316" rIns="0" bIns="0">
            <a:spAutoFit/>
          </a:bodyPr>
          <a:lstStyle>
            <a:lvl1pPr marL="127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61"/>
              </a:spcBef>
            </a:pP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Agenda Point : 2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contd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pPr marL="0" lvl="0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brief the members about the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results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first autonomous batch of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MBA 2021-23</a:t>
            </a:r>
          </a:p>
          <a:p>
            <a:pPr marL="600075"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autonomous batch result summary:</a:t>
            </a:r>
            <a:endParaRPr lang="en-US" altLang="en-US" sz="2200" b="1" dirty="0">
              <a:solidFill>
                <a:srgbClr val="295E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1"/>
              </a:spcBef>
            </a:pPr>
            <a:endParaRPr lang="en-US" altLang="en-US" sz="2200" b="1" dirty="0">
              <a:solidFill>
                <a:srgbClr val="295E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1" name="Title 10">
            <a:extLst>
              <a:ext uri="{FF2B5EF4-FFF2-40B4-BE49-F238E27FC236}">
                <a16:creationId xmlns="" xmlns:a16="http://schemas.microsoft.com/office/drawing/2014/main" id="{97FA32EE-CC92-4880-9B06-8B5C6B746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7789" y="247404"/>
            <a:ext cx="2231449" cy="280134"/>
          </a:xfrm>
        </p:spPr>
        <p:txBody>
          <a:bodyPr>
            <a:noAutofit/>
          </a:bodyPr>
          <a:lstStyle/>
          <a:p>
            <a:pPr algn="r" eaLnBrk="1" hangingPunct="1"/>
            <a:r>
              <a:rPr lang="en-US" altLang="en-US" sz="1800" dirty="0">
                <a:latin typeface="Playfair Display" charset="0"/>
                <a:ea typeface="ＭＳ Ｐゴシック" panose="020B0600070205080204" pitchFamily="34" charset="-128"/>
              </a:rPr>
              <a:t>Go, change the world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EF9A172-63C0-42C9-A11E-A6042D818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9837-5BE5-4988-B997-18AD954A0BE6}" type="datetime1">
              <a:rPr lang="en-IN" smtClean="0"/>
              <a:t>13/04/2023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ACC32AB-6EA9-47E1-AD32-A2E9C8116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IQAC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143E890-DE2E-4426-A4C4-A9E1CA41E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5EC6-655E-4D9B-B7D6-9B3D4DCE689E}" type="slidenum">
              <a:rPr lang="en-IN" smtClean="0"/>
              <a:t>7</a:t>
            </a:fld>
            <a:endParaRPr lang="en-IN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08922"/>
              </p:ext>
            </p:extLst>
          </p:nvPr>
        </p:nvGraphicFramePr>
        <p:xfrm>
          <a:off x="1105564" y="2074867"/>
          <a:ext cx="10039763" cy="13576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7067">
                  <a:extLst>
                    <a:ext uri="{9D8B030D-6E8A-4147-A177-3AD203B41FA5}">
                      <a16:colId xmlns="" xmlns:a16="http://schemas.microsoft.com/office/drawing/2014/main" val="3401872414"/>
                    </a:ext>
                  </a:extLst>
                </a:gridCol>
                <a:gridCol w="4065926">
                  <a:extLst>
                    <a:ext uri="{9D8B030D-6E8A-4147-A177-3AD203B41FA5}">
                      <a16:colId xmlns="" xmlns:a16="http://schemas.microsoft.com/office/drawing/2014/main" val="874912044"/>
                    </a:ext>
                  </a:extLst>
                </a:gridCol>
                <a:gridCol w="2821138">
                  <a:extLst>
                    <a:ext uri="{9D8B030D-6E8A-4147-A177-3AD203B41FA5}">
                      <a16:colId xmlns="" xmlns:a16="http://schemas.microsoft.com/office/drawing/2014/main" val="1620872129"/>
                    </a:ext>
                  </a:extLst>
                </a:gridCol>
                <a:gridCol w="1835632">
                  <a:extLst>
                    <a:ext uri="{9D8B030D-6E8A-4147-A177-3AD203B41FA5}">
                      <a16:colId xmlns="" xmlns:a16="http://schemas.microsoft.com/office/drawing/2014/main" val="3700746607"/>
                    </a:ext>
                  </a:extLst>
                </a:gridCol>
              </a:tblGrid>
              <a:tr h="5239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Sl. No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Details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No. of Students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Percentage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990050992"/>
                  </a:ext>
                </a:extLst>
              </a:tr>
              <a:tr h="3117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No. of Students Appeared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35443330"/>
                  </a:ext>
                </a:extLst>
              </a:tr>
              <a:tr h="2560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No. of Students passed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80.45%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57777141"/>
                  </a:ext>
                </a:extLst>
              </a:tr>
              <a:tr h="2560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No. of Students Failed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19.55%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3913347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769122"/>
              </p:ext>
            </p:extLst>
          </p:nvPr>
        </p:nvGraphicFramePr>
        <p:xfrm>
          <a:off x="1105564" y="3881229"/>
          <a:ext cx="10052218" cy="26414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2946">
                  <a:extLst>
                    <a:ext uri="{9D8B030D-6E8A-4147-A177-3AD203B41FA5}">
                      <a16:colId xmlns="" xmlns:a16="http://schemas.microsoft.com/office/drawing/2014/main" val="3685039319"/>
                    </a:ext>
                  </a:extLst>
                </a:gridCol>
                <a:gridCol w="5938995">
                  <a:extLst>
                    <a:ext uri="{9D8B030D-6E8A-4147-A177-3AD203B41FA5}">
                      <a16:colId xmlns="" xmlns:a16="http://schemas.microsoft.com/office/drawing/2014/main" val="3680024044"/>
                    </a:ext>
                  </a:extLst>
                </a:gridCol>
                <a:gridCol w="3000277">
                  <a:extLst>
                    <a:ext uri="{9D8B030D-6E8A-4147-A177-3AD203B41FA5}">
                      <a16:colId xmlns="" xmlns:a16="http://schemas.microsoft.com/office/drawing/2014/main" val="1954473371"/>
                    </a:ext>
                  </a:extLst>
                </a:gridCol>
              </a:tblGrid>
              <a:tr h="2260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Sl. No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Details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No. of Students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901140555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First Class with Exemplary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26946342"/>
                  </a:ext>
                </a:extLst>
              </a:tr>
              <a:tr h="2368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First class with Distinction –A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54614320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First Class- B+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81759099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High Second class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090538084"/>
                  </a:ext>
                </a:extLst>
              </a:tr>
              <a:tr h="1631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Second Class- B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090181129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Pass class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532388234"/>
                  </a:ext>
                </a:extLst>
              </a:tr>
              <a:tr h="1631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Fail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8637707"/>
                  </a:ext>
                </a:extLst>
              </a:tr>
              <a:tr h="2622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Total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178386945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900749" y="3479835"/>
            <a:ext cx="20281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0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Result Analysis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15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5223331-66E5-4382-A84D-81AF1ACA62D7}"/>
              </a:ext>
            </a:extLst>
          </p:cNvPr>
          <p:cNvSpPr/>
          <p:nvPr/>
        </p:nvSpPr>
        <p:spPr>
          <a:xfrm>
            <a:off x="428" y="13063"/>
            <a:ext cx="12191572" cy="6858000"/>
          </a:xfrm>
          <a:prstGeom prst="rect">
            <a:avLst/>
          </a:prstGeom>
          <a:solidFill>
            <a:schemeClr val="lt1">
              <a:alpha val="99000"/>
            </a:schemeClr>
          </a:solidFill>
          <a:ln w="76200">
            <a:solidFill>
              <a:srgbClr val="295E9D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IN" sz="1092" dirty="0">
              <a:solidFill>
                <a:srgbClr val="295E9D"/>
              </a:solidFill>
            </a:endParaRPr>
          </a:p>
        </p:txBody>
      </p:sp>
      <p:sp>
        <p:nvSpPr>
          <p:cNvPr id="8195" name="object 4">
            <a:extLst>
              <a:ext uri="{FF2B5EF4-FFF2-40B4-BE49-F238E27FC236}">
                <a16:creationId xmlns="" xmlns:a16="http://schemas.microsoft.com/office/drawing/2014/main" id="{DE37AA12-5E04-476A-B578-5E1B79677996}"/>
              </a:ext>
            </a:extLst>
          </p:cNvPr>
          <p:cNvSpPr>
            <a:spLocks/>
          </p:cNvSpPr>
          <p:nvPr/>
        </p:nvSpPr>
        <p:spPr bwMode="auto">
          <a:xfrm>
            <a:off x="611718" y="722959"/>
            <a:ext cx="11235221" cy="0"/>
          </a:xfrm>
          <a:custGeom>
            <a:avLst/>
            <a:gdLst>
              <a:gd name="T0" fmla="*/ 0 w 18527395"/>
              <a:gd name="T1" fmla="*/ 18531297 w 1852739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527395">
                <a:moveTo>
                  <a:pt x="0" y="0"/>
                </a:moveTo>
                <a:lnTo>
                  <a:pt x="18526859" y="0"/>
                </a:lnTo>
              </a:path>
            </a:pathLst>
          </a:custGeom>
          <a:noFill/>
          <a:ln w="15706">
            <a:solidFill>
              <a:srgbClr val="295E9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 sz="1092"/>
          </a:p>
        </p:txBody>
      </p:sp>
      <p:sp>
        <p:nvSpPr>
          <p:cNvPr id="8196" name="object 5">
            <a:extLst>
              <a:ext uri="{FF2B5EF4-FFF2-40B4-BE49-F238E27FC236}">
                <a16:creationId xmlns="" xmlns:a16="http://schemas.microsoft.com/office/drawing/2014/main" id="{7372203B-4F55-4D5D-BCEC-55AE48BA1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793" y="182906"/>
            <a:ext cx="429347" cy="43031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092"/>
          </a:p>
        </p:txBody>
      </p:sp>
      <p:sp>
        <p:nvSpPr>
          <p:cNvPr id="8197" name="object 6">
            <a:extLst>
              <a:ext uri="{FF2B5EF4-FFF2-40B4-BE49-F238E27FC236}">
                <a16:creationId xmlns="" xmlns:a16="http://schemas.microsoft.com/office/drawing/2014/main" id="{56261674-76E1-40B6-9C2E-5105C16B4132}"/>
              </a:ext>
            </a:extLst>
          </p:cNvPr>
          <p:cNvSpPr>
            <a:spLocks/>
          </p:cNvSpPr>
          <p:nvPr/>
        </p:nvSpPr>
        <p:spPr bwMode="auto">
          <a:xfrm>
            <a:off x="1881468" y="439936"/>
            <a:ext cx="34656" cy="34656"/>
          </a:xfrm>
          <a:custGeom>
            <a:avLst/>
            <a:gdLst>
              <a:gd name="T0" fmla="*/ 32918 w 56514"/>
              <a:gd name="T1" fmla="*/ 0 h 56515"/>
              <a:gd name="T2" fmla="*/ 20119 w 56514"/>
              <a:gd name="T3" fmla="*/ 2581 h 56515"/>
              <a:gd name="T4" fmla="*/ 9652 w 56514"/>
              <a:gd name="T5" fmla="*/ 9621 h 56515"/>
              <a:gd name="T6" fmla="*/ 2591 w 56514"/>
              <a:gd name="T7" fmla="*/ 20062 h 56515"/>
              <a:gd name="T8" fmla="*/ 0 w 56514"/>
              <a:gd name="T9" fmla="*/ 32850 h 56515"/>
              <a:gd name="T10" fmla="*/ 2591 w 56514"/>
              <a:gd name="T11" fmla="*/ 45649 h 56515"/>
              <a:gd name="T12" fmla="*/ 9652 w 56514"/>
              <a:gd name="T13" fmla="*/ 56111 h 56515"/>
              <a:gd name="T14" fmla="*/ 20119 w 56514"/>
              <a:gd name="T15" fmla="*/ 63171 h 56515"/>
              <a:gd name="T16" fmla="*/ 32918 w 56514"/>
              <a:gd name="T17" fmla="*/ 65763 h 56515"/>
              <a:gd name="T18" fmla="*/ 45699 w 56514"/>
              <a:gd name="T19" fmla="*/ 63171 h 56515"/>
              <a:gd name="T20" fmla="*/ 48894 w 56514"/>
              <a:gd name="T21" fmla="*/ 61010 h 56515"/>
              <a:gd name="T22" fmla="*/ 32918 w 56514"/>
              <a:gd name="T23" fmla="*/ 61010 h 56515"/>
              <a:gd name="T24" fmla="*/ 21946 w 56514"/>
              <a:gd name="T25" fmla="*/ 58794 h 56515"/>
              <a:gd name="T26" fmla="*/ 12993 w 56514"/>
              <a:gd name="T27" fmla="*/ 52752 h 56515"/>
              <a:gd name="T28" fmla="*/ 6962 w 56514"/>
              <a:gd name="T29" fmla="*/ 43799 h 56515"/>
              <a:gd name="T30" fmla="*/ 4751 w 56514"/>
              <a:gd name="T31" fmla="*/ 32850 h 56515"/>
              <a:gd name="T32" fmla="*/ 6962 w 56514"/>
              <a:gd name="T33" fmla="*/ 21892 h 56515"/>
              <a:gd name="T34" fmla="*/ 12993 w 56514"/>
              <a:gd name="T35" fmla="*/ 12923 h 56515"/>
              <a:gd name="T36" fmla="*/ 21946 w 56514"/>
              <a:gd name="T37" fmla="*/ 6864 h 56515"/>
              <a:gd name="T38" fmla="*/ 32918 w 56514"/>
              <a:gd name="T39" fmla="*/ 4641 h 56515"/>
              <a:gd name="T40" fmla="*/ 48756 w 56514"/>
              <a:gd name="T41" fmla="*/ 4641 h 56515"/>
              <a:gd name="T42" fmla="*/ 45699 w 56514"/>
              <a:gd name="T43" fmla="*/ 2581 h 56515"/>
              <a:gd name="T44" fmla="*/ 32918 w 56514"/>
              <a:gd name="T45" fmla="*/ 0 h 56515"/>
              <a:gd name="T46" fmla="*/ 48756 w 56514"/>
              <a:gd name="T47" fmla="*/ 4641 h 56515"/>
              <a:gd name="T48" fmla="*/ 32918 w 56514"/>
              <a:gd name="T49" fmla="*/ 4641 h 56515"/>
              <a:gd name="T50" fmla="*/ 43893 w 56514"/>
              <a:gd name="T51" fmla="*/ 6864 h 56515"/>
              <a:gd name="T52" fmla="*/ 52845 w 56514"/>
              <a:gd name="T53" fmla="*/ 12923 h 56515"/>
              <a:gd name="T54" fmla="*/ 58877 w 56514"/>
              <a:gd name="T55" fmla="*/ 21892 h 56515"/>
              <a:gd name="T56" fmla="*/ 61088 w 56514"/>
              <a:gd name="T57" fmla="*/ 32850 h 56515"/>
              <a:gd name="T58" fmla="*/ 58877 w 56514"/>
              <a:gd name="T59" fmla="*/ 43799 h 56515"/>
              <a:gd name="T60" fmla="*/ 52845 w 56514"/>
              <a:gd name="T61" fmla="*/ 52752 h 56515"/>
              <a:gd name="T62" fmla="*/ 43893 w 56514"/>
              <a:gd name="T63" fmla="*/ 58794 h 56515"/>
              <a:gd name="T64" fmla="*/ 32918 w 56514"/>
              <a:gd name="T65" fmla="*/ 61010 h 56515"/>
              <a:gd name="T66" fmla="*/ 48894 w 56514"/>
              <a:gd name="T67" fmla="*/ 61010 h 56515"/>
              <a:gd name="T68" fmla="*/ 56146 w 56514"/>
              <a:gd name="T69" fmla="*/ 56111 h 56515"/>
              <a:gd name="T70" fmla="*/ 63202 w 56514"/>
              <a:gd name="T71" fmla="*/ 45649 h 56515"/>
              <a:gd name="T72" fmla="*/ 65789 w 56514"/>
              <a:gd name="T73" fmla="*/ 32850 h 56515"/>
              <a:gd name="T74" fmla="*/ 63202 w 56514"/>
              <a:gd name="T75" fmla="*/ 20062 h 56515"/>
              <a:gd name="T76" fmla="*/ 56146 w 56514"/>
              <a:gd name="T77" fmla="*/ 9621 h 56515"/>
              <a:gd name="T78" fmla="*/ 48756 w 56514"/>
              <a:gd name="T79" fmla="*/ 4641 h 5651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6514" h="56515">
                <a:moveTo>
                  <a:pt x="28145" y="0"/>
                </a:moveTo>
                <a:lnTo>
                  <a:pt x="17201" y="2207"/>
                </a:lnTo>
                <a:lnTo>
                  <a:pt x="8253" y="8227"/>
                </a:lnTo>
                <a:lnTo>
                  <a:pt x="2215" y="17157"/>
                </a:lnTo>
                <a:lnTo>
                  <a:pt x="0" y="28093"/>
                </a:lnTo>
                <a:lnTo>
                  <a:pt x="2215" y="39037"/>
                </a:lnTo>
                <a:lnTo>
                  <a:pt x="8253" y="47985"/>
                </a:lnTo>
                <a:lnTo>
                  <a:pt x="17201" y="54023"/>
                </a:lnTo>
                <a:lnTo>
                  <a:pt x="28145" y="56239"/>
                </a:lnTo>
                <a:lnTo>
                  <a:pt x="39070" y="54023"/>
                </a:lnTo>
                <a:lnTo>
                  <a:pt x="41803" y="52176"/>
                </a:lnTo>
                <a:lnTo>
                  <a:pt x="28145" y="52176"/>
                </a:lnTo>
                <a:lnTo>
                  <a:pt x="18763" y="50280"/>
                </a:lnTo>
                <a:lnTo>
                  <a:pt x="11109" y="45113"/>
                </a:lnTo>
                <a:lnTo>
                  <a:pt x="5952" y="37457"/>
                </a:lnTo>
                <a:lnTo>
                  <a:pt x="4062" y="28093"/>
                </a:lnTo>
                <a:lnTo>
                  <a:pt x="5952" y="18722"/>
                </a:lnTo>
                <a:lnTo>
                  <a:pt x="11109" y="11052"/>
                </a:lnTo>
                <a:lnTo>
                  <a:pt x="18763" y="5870"/>
                </a:lnTo>
                <a:lnTo>
                  <a:pt x="28145" y="3968"/>
                </a:lnTo>
                <a:lnTo>
                  <a:pt x="41684" y="3968"/>
                </a:lnTo>
                <a:lnTo>
                  <a:pt x="39070" y="2207"/>
                </a:lnTo>
                <a:lnTo>
                  <a:pt x="28145" y="0"/>
                </a:lnTo>
                <a:close/>
              </a:path>
              <a:path w="56514" h="56515">
                <a:moveTo>
                  <a:pt x="41684" y="3968"/>
                </a:moveTo>
                <a:lnTo>
                  <a:pt x="28145" y="3968"/>
                </a:lnTo>
                <a:lnTo>
                  <a:pt x="37527" y="5870"/>
                </a:lnTo>
                <a:lnTo>
                  <a:pt x="45181" y="11052"/>
                </a:lnTo>
                <a:lnTo>
                  <a:pt x="50338" y="18722"/>
                </a:lnTo>
                <a:lnTo>
                  <a:pt x="52228" y="28093"/>
                </a:lnTo>
                <a:lnTo>
                  <a:pt x="50338" y="37457"/>
                </a:lnTo>
                <a:lnTo>
                  <a:pt x="45181" y="45113"/>
                </a:lnTo>
                <a:lnTo>
                  <a:pt x="37527" y="50280"/>
                </a:lnTo>
                <a:lnTo>
                  <a:pt x="28145" y="52176"/>
                </a:lnTo>
                <a:lnTo>
                  <a:pt x="41803" y="52176"/>
                </a:lnTo>
                <a:lnTo>
                  <a:pt x="48005" y="47985"/>
                </a:lnTo>
                <a:lnTo>
                  <a:pt x="54036" y="39037"/>
                </a:lnTo>
                <a:lnTo>
                  <a:pt x="56249" y="28093"/>
                </a:lnTo>
                <a:lnTo>
                  <a:pt x="54036" y="17157"/>
                </a:lnTo>
                <a:lnTo>
                  <a:pt x="48005" y="8227"/>
                </a:lnTo>
                <a:lnTo>
                  <a:pt x="41684" y="3968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 sz="1092"/>
          </a:p>
        </p:txBody>
      </p:sp>
      <p:sp>
        <p:nvSpPr>
          <p:cNvPr id="8198" name="object 7">
            <a:extLst>
              <a:ext uri="{FF2B5EF4-FFF2-40B4-BE49-F238E27FC236}">
                <a16:creationId xmlns="" xmlns:a16="http://schemas.microsoft.com/office/drawing/2014/main" id="{575EA58F-1388-454E-931E-848D68EC3A63}"/>
              </a:ext>
            </a:extLst>
          </p:cNvPr>
          <p:cNvSpPr>
            <a:spLocks/>
          </p:cNvSpPr>
          <p:nvPr/>
        </p:nvSpPr>
        <p:spPr bwMode="auto">
          <a:xfrm>
            <a:off x="1891095" y="452451"/>
            <a:ext cx="15403" cy="19253"/>
          </a:xfrm>
          <a:custGeom>
            <a:avLst/>
            <a:gdLst>
              <a:gd name="T0" fmla="*/ 11999 w 25400"/>
              <a:gd name="T1" fmla="*/ 0 h 31750"/>
              <a:gd name="T2" fmla="*/ 0 w 25400"/>
              <a:gd name="T3" fmla="*/ 0 h 31750"/>
              <a:gd name="T4" fmla="*/ 0 w 25400"/>
              <a:gd name="T5" fmla="*/ 31423 h 31750"/>
              <a:gd name="T6" fmla="*/ 5675 w 25400"/>
              <a:gd name="T7" fmla="*/ 31423 h 31750"/>
              <a:gd name="T8" fmla="*/ 5675 w 25400"/>
              <a:gd name="T9" fmla="*/ 18292 h 31750"/>
              <a:gd name="T10" fmla="*/ 16472 w 25400"/>
              <a:gd name="T11" fmla="*/ 18292 h 31750"/>
              <a:gd name="T12" fmla="*/ 15633 w 25400"/>
              <a:gd name="T13" fmla="*/ 17570 h 31750"/>
              <a:gd name="T14" fmla="*/ 21266 w 25400"/>
              <a:gd name="T15" fmla="*/ 14669 h 31750"/>
              <a:gd name="T16" fmla="*/ 21701 w 25400"/>
              <a:gd name="T17" fmla="*/ 13277 h 31750"/>
              <a:gd name="T18" fmla="*/ 5675 w 25400"/>
              <a:gd name="T19" fmla="*/ 13277 h 31750"/>
              <a:gd name="T20" fmla="*/ 5675 w 25400"/>
              <a:gd name="T21" fmla="*/ 5329 h 31750"/>
              <a:gd name="T22" fmla="*/ 22239 w 25400"/>
              <a:gd name="T23" fmla="*/ 5329 h 31750"/>
              <a:gd name="T24" fmla="*/ 21884 w 25400"/>
              <a:gd name="T25" fmla="*/ 3863 h 31750"/>
              <a:gd name="T26" fmla="*/ 18564 w 25400"/>
              <a:gd name="T27" fmla="*/ 848 h 31750"/>
              <a:gd name="T28" fmla="*/ 11999 w 25400"/>
              <a:gd name="T29" fmla="*/ 0 h 31750"/>
              <a:gd name="T30" fmla="*/ 16472 w 25400"/>
              <a:gd name="T31" fmla="*/ 18292 h 31750"/>
              <a:gd name="T32" fmla="*/ 6837 w 25400"/>
              <a:gd name="T33" fmla="*/ 18292 h 31750"/>
              <a:gd name="T34" fmla="*/ 9727 w 25400"/>
              <a:gd name="T35" fmla="*/ 18680 h 31750"/>
              <a:gd name="T36" fmla="*/ 11465 w 25400"/>
              <a:gd name="T37" fmla="*/ 19999 h 31750"/>
              <a:gd name="T38" fmla="*/ 14470 w 25400"/>
              <a:gd name="T39" fmla="*/ 24596 h 31750"/>
              <a:gd name="T40" fmla="*/ 18564 w 25400"/>
              <a:gd name="T41" fmla="*/ 31423 h 31750"/>
              <a:gd name="T42" fmla="*/ 25402 w 25400"/>
              <a:gd name="T43" fmla="*/ 31423 h 31750"/>
              <a:gd name="T44" fmla="*/ 21967 w 25400"/>
              <a:gd name="T45" fmla="*/ 25318 h 31750"/>
              <a:gd name="T46" fmla="*/ 18721 w 25400"/>
              <a:gd name="T47" fmla="*/ 20229 h 31750"/>
              <a:gd name="T48" fmla="*/ 16472 w 25400"/>
              <a:gd name="T49" fmla="*/ 18292 h 31750"/>
              <a:gd name="T50" fmla="*/ 22239 w 25400"/>
              <a:gd name="T51" fmla="*/ 5329 h 31750"/>
              <a:gd name="T52" fmla="*/ 10156 w 25400"/>
              <a:gd name="T53" fmla="*/ 5329 h 31750"/>
              <a:gd name="T54" fmla="*/ 14324 w 25400"/>
              <a:gd name="T55" fmla="*/ 5444 h 31750"/>
              <a:gd name="T56" fmla="*/ 16449 w 25400"/>
              <a:gd name="T57" fmla="*/ 6638 h 31750"/>
              <a:gd name="T58" fmla="*/ 17224 w 25400"/>
              <a:gd name="T59" fmla="*/ 9224 h 31750"/>
              <a:gd name="T60" fmla="*/ 16638 w 25400"/>
              <a:gd name="T61" fmla="*/ 11580 h 31750"/>
              <a:gd name="T62" fmla="*/ 15057 w 25400"/>
              <a:gd name="T63" fmla="*/ 12889 h 31750"/>
              <a:gd name="T64" fmla="*/ 9926 w 25400"/>
              <a:gd name="T65" fmla="*/ 13277 h 31750"/>
              <a:gd name="T66" fmla="*/ 21701 w 25400"/>
              <a:gd name="T67" fmla="*/ 13277 h 31750"/>
              <a:gd name="T68" fmla="*/ 23088 w 25400"/>
              <a:gd name="T69" fmla="*/ 8837 h 31750"/>
              <a:gd name="T70" fmla="*/ 22239 w 25400"/>
              <a:gd name="T71" fmla="*/ 5329 h 3175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5400" h="31750">
                <a:moveTo>
                  <a:pt x="11999" y="0"/>
                </a:moveTo>
                <a:lnTo>
                  <a:pt x="0" y="0"/>
                </a:lnTo>
                <a:lnTo>
                  <a:pt x="0" y="31423"/>
                </a:lnTo>
                <a:lnTo>
                  <a:pt x="5675" y="31423"/>
                </a:lnTo>
                <a:lnTo>
                  <a:pt x="5675" y="18292"/>
                </a:lnTo>
                <a:lnTo>
                  <a:pt x="16472" y="18292"/>
                </a:lnTo>
                <a:lnTo>
                  <a:pt x="15633" y="17570"/>
                </a:lnTo>
                <a:lnTo>
                  <a:pt x="21266" y="14669"/>
                </a:lnTo>
                <a:lnTo>
                  <a:pt x="21701" y="13277"/>
                </a:lnTo>
                <a:lnTo>
                  <a:pt x="5675" y="13277"/>
                </a:lnTo>
                <a:lnTo>
                  <a:pt x="5675" y="5329"/>
                </a:lnTo>
                <a:lnTo>
                  <a:pt x="22239" y="5329"/>
                </a:lnTo>
                <a:lnTo>
                  <a:pt x="21884" y="3863"/>
                </a:lnTo>
                <a:lnTo>
                  <a:pt x="18564" y="848"/>
                </a:lnTo>
                <a:lnTo>
                  <a:pt x="11999" y="0"/>
                </a:lnTo>
                <a:close/>
              </a:path>
              <a:path w="25400" h="31750">
                <a:moveTo>
                  <a:pt x="16472" y="18292"/>
                </a:moveTo>
                <a:lnTo>
                  <a:pt x="6837" y="18292"/>
                </a:lnTo>
                <a:lnTo>
                  <a:pt x="9727" y="18680"/>
                </a:lnTo>
                <a:lnTo>
                  <a:pt x="11465" y="19999"/>
                </a:lnTo>
                <a:lnTo>
                  <a:pt x="14470" y="24596"/>
                </a:lnTo>
                <a:lnTo>
                  <a:pt x="18564" y="31423"/>
                </a:lnTo>
                <a:lnTo>
                  <a:pt x="25402" y="31423"/>
                </a:lnTo>
                <a:lnTo>
                  <a:pt x="21967" y="25318"/>
                </a:lnTo>
                <a:lnTo>
                  <a:pt x="18721" y="20229"/>
                </a:lnTo>
                <a:lnTo>
                  <a:pt x="16472" y="18292"/>
                </a:lnTo>
                <a:close/>
              </a:path>
              <a:path w="25400" h="31750">
                <a:moveTo>
                  <a:pt x="22239" y="5329"/>
                </a:moveTo>
                <a:lnTo>
                  <a:pt x="10156" y="5329"/>
                </a:lnTo>
                <a:lnTo>
                  <a:pt x="14324" y="5444"/>
                </a:lnTo>
                <a:lnTo>
                  <a:pt x="16449" y="6638"/>
                </a:lnTo>
                <a:lnTo>
                  <a:pt x="17224" y="9224"/>
                </a:lnTo>
                <a:lnTo>
                  <a:pt x="16638" y="11580"/>
                </a:lnTo>
                <a:lnTo>
                  <a:pt x="15057" y="12889"/>
                </a:lnTo>
                <a:lnTo>
                  <a:pt x="9926" y="13277"/>
                </a:lnTo>
                <a:lnTo>
                  <a:pt x="21701" y="13277"/>
                </a:lnTo>
                <a:lnTo>
                  <a:pt x="23088" y="8837"/>
                </a:lnTo>
                <a:lnTo>
                  <a:pt x="22239" y="532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 sz="1092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F97E441F-5AA0-42A6-8806-41B9D8285100}"/>
              </a:ext>
            </a:extLst>
          </p:cNvPr>
          <p:cNvSpPr txBox="1"/>
          <p:nvPr/>
        </p:nvSpPr>
        <p:spPr>
          <a:xfrm>
            <a:off x="1105564" y="265695"/>
            <a:ext cx="1839646" cy="305451"/>
          </a:xfrm>
          <a:prstGeom prst="rect">
            <a:avLst/>
          </a:prstGeom>
        </p:spPr>
        <p:txBody>
          <a:bodyPr lIns="0" tIns="10397" rIns="0" bIns="0">
            <a:spAutoFit/>
          </a:bodyPr>
          <a:lstStyle/>
          <a:p>
            <a:pPr marL="7701">
              <a:lnSpc>
                <a:spcPts val="1082"/>
              </a:lnSpc>
              <a:spcBef>
                <a:spcPts val="82"/>
              </a:spcBef>
              <a:defRPr/>
            </a:pPr>
            <a:r>
              <a:rPr lang="en-IN" sz="970" b="1" spc="3" dirty="0">
                <a:solidFill>
                  <a:srgbClr val="231F20"/>
                </a:solidFill>
                <a:latin typeface="Helvetica-Bold"/>
                <a:cs typeface="Helvetica-Bold"/>
              </a:rPr>
              <a:t>RV Institute of</a:t>
            </a:r>
          </a:p>
          <a:p>
            <a:pPr marL="7701">
              <a:lnSpc>
                <a:spcPts val="1082"/>
              </a:lnSpc>
              <a:spcBef>
                <a:spcPts val="82"/>
              </a:spcBef>
              <a:defRPr/>
            </a:pPr>
            <a:r>
              <a:rPr lang="en-IN" sz="970" b="1" spc="3" dirty="0">
                <a:solidFill>
                  <a:srgbClr val="231F20"/>
                </a:solidFill>
                <a:latin typeface="Helvetica-Bold"/>
                <a:cs typeface="Helvetica-Bold"/>
              </a:rPr>
              <a:t>Management</a:t>
            </a:r>
          </a:p>
        </p:txBody>
      </p:sp>
      <p:sp>
        <p:nvSpPr>
          <p:cNvPr id="8200" name="object 9">
            <a:extLst>
              <a:ext uri="{FF2B5EF4-FFF2-40B4-BE49-F238E27FC236}">
                <a16:creationId xmlns="" xmlns:a16="http://schemas.microsoft.com/office/drawing/2014/main" id="{111FA5A0-78D8-4B46-BB9D-25F1F4667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018" y="774942"/>
            <a:ext cx="11235220" cy="194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316" rIns="0" bIns="0">
            <a:spAutoFit/>
          </a:bodyPr>
          <a:lstStyle>
            <a:lvl1pPr marL="127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61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Agenda Point : 2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contd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pPr marL="0" lvl="0"/>
            <a:r>
              <a:rPr lang="en-US" sz="2000" dirty="0"/>
              <a:t>To brief the members about the </a:t>
            </a:r>
            <a:r>
              <a:rPr lang="en-US" sz="2000" dirty="0">
                <a:solidFill>
                  <a:srgbClr val="FF0000"/>
                </a:solidFill>
              </a:rPr>
              <a:t>II </a:t>
            </a:r>
            <a:r>
              <a:rPr lang="en-US" sz="2000" dirty="0" err="1">
                <a:solidFill>
                  <a:srgbClr val="FF0000"/>
                </a:solidFill>
              </a:rPr>
              <a:t>sem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results of the first autonomous batch of </a:t>
            </a:r>
            <a:r>
              <a:rPr lang="en-US" sz="2000" dirty="0">
                <a:solidFill>
                  <a:srgbClr val="FF0000"/>
                </a:solidFill>
              </a:rPr>
              <a:t>MBA 2021-23</a:t>
            </a:r>
          </a:p>
          <a:p>
            <a:pPr marL="600075">
              <a:defRPr/>
            </a:pPr>
            <a:r>
              <a:rPr lang="en-US" sz="2000" dirty="0"/>
              <a:t>Current autonomous batch result summary: </a:t>
            </a:r>
          </a:p>
          <a:p>
            <a:pPr marL="600075">
              <a:defRPr/>
            </a:pPr>
            <a:endParaRPr lang="en-US" altLang="en-US" sz="2400" b="1" dirty="0">
              <a:solidFill>
                <a:srgbClr val="295E9D"/>
              </a:solidFill>
              <a:latin typeface="Playfair Display" charset="0"/>
            </a:endParaRPr>
          </a:p>
          <a:p>
            <a:pPr algn="ctr">
              <a:spcBef>
                <a:spcPts val="61"/>
              </a:spcBef>
            </a:pPr>
            <a:endParaRPr lang="en-US" altLang="en-US" sz="2400" b="1" dirty="0">
              <a:solidFill>
                <a:srgbClr val="295E9D"/>
              </a:solidFill>
              <a:latin typeface="Playfair Display" charset="0"/>
            </a:endParaRPr>
          </a:p>
        </p:txBody>
      </p:sp>
      <p:sp>
        <p:nvSpPr>
          <p:cNvPr id="8201" name="Title 10">
            <a:extLst>
              <a:ext uri="{FF2B5EF4-FFF2-40B4-BE49-F238E27FC236}">
                <a16:creationId xmlns="" xmlns:a16="http://schemas.microsoft.com/office/drawing/2014/main" id="{97FA32EE-CC92-4880-9B06-8B5C6B746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7789" y="247404"/>
            <a:ext cx="2231449" cy="280134"/>
          </a:xfrm>
        </p:spPr>
        <p:txBody>
          <a:bodyPr>
            <a:noAutofit/>
          </a:bodyPr>
          <a:lstStyle/>
          <a:p>
            <a:pPr algn="r" eaLnBrk="1" hangingPunct="1"/>
            <a:r>
              <a:rPr lang="en-US" altLang="en-US" sz="1800" dirty="0">
                <a:latin typeface="Playfair Display" charset="0"/>
                <a:ea typeface="ＭＳ Ｐゴシック" panose="020B0600070205080204" pitchFamily="34" charset="-128"/>
              </a:rPr>
              <a:t>Go, change the world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EF9A172-63C0-42C9-A11E-A6042D818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9837-5BE5-4988-B997-18AD954A0BE6}" type="datetime1">
              <a:rPr lang="en-IN" smtClean="0"/>
              <a:t>13/04/2023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ACC32AB-6EA9-47E1-AD32-A2E9C8116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IQAC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143E890-DE2E-4426-A4C4-A9E1CA41E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5EC6-655E-4D9B-B7D6-9B3D4DCE689E}" type="slidenum">
              <a:rPr lang="en-IN" smtClean="0"/>
              <a:t>8</a:t>
            </a:fld>
            <a:endParaRPr lang="en-IN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028731"/>
              </p:ext>
            </p:extLst>
          </p:nvPr>
        </p:nvGraphicFramePr>
        <p:xfrm>
          <a:off x="875784" y="2548327"/>
          <a:ext cx="10478016" cy="32165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7728">
                  <a:extLst>
                    <a:ext uri="{9D8B030D-6E8A-4147-A177-3AD203B41FA5}">
                      <a16:colId xmlns="" xmlns:a16="http://schemas.microsoft.com/office/drawing/2014/main" val="172177039"/>
                    </a:ext>
                  </a:extLst>
                </a:gridCol>
                <a:gridCol w="4444997">
                  <a:extLst>
                    <a:ext uri="{9D8B030D-6E8A-4147-A177-3AD203B41FA5}">
                      <a16:colId xmlns="" xmlns:a16="http://schemas.microsoft.com/office/drawing/2014/main" val="1859194368"/>
                    </a:ext>
                  </a:extLst>
                </a:gridCol>
                <a:gridCol w="2498783">
                  <a:extLst>
                    <a:ext uri="{9D8B030D-6E8A-4147-A177-3AD203B41FA5}">
                      <a16:colId xmlns="" xmlns:a16="http://schemas.microsoft.com/office/drawing/2014/main" val="3655849610"/>
                    </a:ext>
                  </a:extLst>
                </a:gridCol>
                <a:gridCol w="2266508">
                  <a:extLst>
                    <a:ext uri="{9D8B030D-6E8A-4147-A177-3AD203B41FA5}">
                      <a16:colId xmlns="" xmlns:a16="http://schemas.microsoft.com/office/drawing/2014/main" val="1084467419"/>
                    </a:ext>
                  </a:extLst>
                </a:gridCol>
              </a:tblGrid>
              <a:tr h="3827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Sl. No</a:t>
                      </a:r>
                      <a:endParaRPr lang="en-I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Name of the student</a:t>
                      </a:r>
                      <a:endParaRPr lang="en-I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Marks obtained</a:t>
                      </a:r>
                      <a:endParaRPr lang="en-I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S.G.P.A/CGPA</a:t>
                      </a:r>
                      <a:endParaRPr lang="en-I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454145118"/>
                  </a:ext>
                </a:extLst>
              </a:tr>
              <a:tr h="5162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</a:t>
                      </a:r>
                      <a:endParaRPr lang="en-I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1" i="0" u="none" strike="noStrike" dirty="0">
                          <a:effectLst/>
                          <a:latin typeface="Arial" panose="020B0604020202020204" pitchFamily="34" charset="0"/>
                        </a:rPr>
                        <a:t>CHAITANYA KAMATAGI 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>
                          <a:effectLst/>
                          <a:latin typeface="Arial" panose="020B0604020202020204" pitchFamily="34" charset="0"/>
                        </a:rPr>
                        <a:t>8.81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25957615"/>
                  </a:ext>
                </a:extLst>
              </a:tr>
              <a:tr h="5659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2</a:t>
                      </a:r>
                      <a:endParaRPr lang="en-I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1" i="0" u="none" strike="noStrike" dirty="0">
                          <a:effectLst/>
                          <a:latin typeface="Arial" panose="020B0604020202020204" pitchFamily="34" charset="0"/>
                        </a:rPr>
                        <a:t>NIVEDITHA K SWAMY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>
                          <a:effectLst/>
                          <a:latin typeface="Arial" panose="020B0604020202020204" pitchFamily="34" charset="0"/>
                        </a:rPr>
                        <a:t>8.69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388692353"/>
                  </a:ext>
                </a:extLst>
              </a:tr>
              <a:tr h="5659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3</a:t>
                      </a:r>
                      <a:endParaRPr lang="en-I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1" i="0" u="none" strike="noStrike" baseline="0" dirty="0">
                          <a:effectLst/>
                          <a:latin typeface="Arial" panose="020B0604020202020204" pitchFamily="34" charset="0"/>
                        </a:rPr>
                        <a:t>SAGI SAMPI</a:t>
                      </a:r>
                      <a:endParaRPr lang="en-IN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277.5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>
                          <a:effectLst/>
                          <a:latin typeface="Arial" panose="020B0604020202020204" pitchFamily="34" charset="0"/>
                        </a:rPr>
                        <a:t>8.67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53250727"/>
                  </a:ext>
                </a:extLst>
              </a:tr>
              <a:tr h="5659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4</a:t>
                      </a:r>
                      <a:endParaRPr lang="en-I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1" i="0" u="none" strike="noStrike" dirty="0">
                          <a:effectLst/>
                          <a:latin typeface="Arial" panose="020B0604020202020204" pitchFamily="34" charset="0"/>
                        </a:rPr>
                        <a:t>VAISHNAVI 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>
                          <a:effectLst/>
                          <a:latin typeface="Arial" panose="020B0604020202020204" pitchFamily="34" charset="0"/>
                        </a:rPr>
                        <a:t>8.66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651760291"/>
                  </a:ext>
                </a:extLst>
              </a:tr>
              <a:tr h="5659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5</a:t>
                      </a:r>
                      <a:endParaRPr lang="en-I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1" i="0" u="none" strike="noStrike" dirty="0">
                          <a:effectLst/>
                          <a:latin typeface="Arial" panose="020B0604020202020204" pitchFamily="34" charset="0"/>
                        </a:rPr>
                        <a:t>RAMANABOINA ANAND KUMAR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271.5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>
                          <a:effectLst/>
                          <a:latin typeface="Arial" panose="020B0604020202020204" pitchFamily="34" charset="0"/>
                        </a:rPr>
                        <a:t>8.48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477141043"/>
                  </a:ext>
                </a:extLst>
              </a:tr>
            </a:tbl>
          </a:graphicData>
        </a:graphic>
      </p:graphicFrame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404144" y="1943130"/>
            <a:ext cx="13837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TOPPERS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42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5223331-66E5-4382-A84D-81AF1ACA62D7}"/>
              </a:ext>
            </a:extLst>
          </p:cNvPr>
          <p:cNvSpPr/>
          <p:nvPr/>
        </p:nvSpPr>
        <p:spPr>
          <a:xfrm>
            <a:off x="428" y="-12879"/>
            <a:ext cx="12191572" cy="6858000"/>
          </a:xfrm>
          <a:prstGeom prst="rect">
            <a:avLst/>
          </a:prstGeom>
          <a:solidFill>
            <a:schemeClr val="lt1">
              <a:alpha val="99000"/>
            </a:schemeClr>
          </a:solidFill>
          <a:ln w="76200">
            <a:solidFill>
              <a:srgbClr val="295E9D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92" b="0" i="0" u="none" strike="noStrike" kern="1200" cap="none" spc="0" normalizeH="0" baseline="0" noProof="0" dirty="0">
              <a:ln>
                <a:noFill/>
              </a:ln>
              <a:solidFill>
                <a:srgbClr val="295E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95" name="object 4">
            <a:extLst>
              <a:ext uri="{FF2B5EF4-FFF2-40B4-BE49-F238E27FC236}">
                <a16:creationId xmlns="" xmlns:a16="http://schemas.microsoft.com/office/drawing/2014/main" id="{DE37AA12-5E04-476A-B578-5E1B79677996}"/>
              </a:ext>
            </a:extLst>
          </p:cNvPr>
          <p:cNvSpPr>
            <a:spLocks/>
          </p:cNvSpPr>
          <p:nvPr/>
        </p:nvSpPr>
        <p:spPr bwMode="auto">
          <a:xfrm>
            <a:off x="611718" y="722959"/>
            <a:ext cx="11235221" cy="0"/>
          </a:xfrm>
          <a:custGeom>
            <a:avLst/>
            <a:gdLst>
              <a:gd name="T0" fmla="*/ 0 w 18527395"/>
              <a:gd name="T1" fmla="*/ 18531297 w 1852739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527395">
                <a:moveTo>
                  <a:pt x="0" y="0"/>
                </a:moveTo>
                <a:lnTo>
                  <a:pt x="18526859" y="0"/>
                </a:lnTo>
              </a:path>
            </a:pathLst>
          </a:custGeom>
          <a:noFill/>
          <a:ln w="15706">
            <a:solidFill>
              <a:srgbClr val="295E9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96" name="object 5">
            <a:extLst>
              <a:ext uri="{FF2B5EF4-FFF2-40B4-BE49-F238E27FC236}">
                <a16:creationId xmlns="" xmlns:a16="http://schemas.microsoft.com/office/drawing/2014/main" id="{7372203B-4F55-4D5D-BCEC-55AE48BA1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793" y="182906"/>
            <a:ext cx="429347" cy="43031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197" name="object 6">
            <a:extLst>
              <a:ext uri="{FF2B5EF4-FFF2-40B4-BE49-F238E27FC236}">
                <a16:creationId xmlns="" xmlns:a16="http://schemas.microsoft.com/office/drawing/2014/main" id="{56261674-76E1-40B6-9C2E-5105C16B4132}"/>
              </a:ext>
            </a:extLst>
          </p:cNvPr>
          <p:cNvSpPr>
            <a:spLocks/>
          </p:cNvSpPr>
          <p:nvPr/>
        </p:nvSpPr>
        <p:spPr bwMode="auto">
          <a:xfrm>
            <a:off x="1881468" y="439936"/>
            <a:ext cx="34656" cy="34656"/>
          </a:xfrm>
          <a:custGeom>
            <a:avLst/>
            <a:gdLst>
              <a:gd name="T0" fmla="*/ 32918 w 56514"/>
              <a:gd name="T1" fmla="*/ 0 h 56515"/>
              <a:gd name="T2" fmla="*/ 20119 w 56514"/>
              <a:gd name="T3" fmla="*/ 2581 h 56515"/>
              <a:gd name="T4" fmla="*/ 9652 w 56514"/>
              <a:gd name="T5" fmla="*/ 9621 h 56515"/>
              <a:gd name="T6" fmla="*/ 2591 w 56514"/>
              <a:gd name="T7" fmla="*/ 20062 h 56515"/>
              <a:gd name="T8" fmla="*/ 0 w 56514"/>
              <a:gd name="T9" fmla="*/ 32850 h 56515"/>
              <a:gd name="T10" fmla="*/ 2591 w 56514"/>
              <a:gd name="T11" fmla="*/ 45649 h 56515"/>
              <a:gd name="T12" fmla="*/ 9652 w 56514"/>
              <a:gd name="T13" fmla="*/ 56111 h 56515"/>
              <a:gd name="T14" fmla="*/ 20119 w 56514"/>
              <a:gd name="T15" fmla="*/ 63171 h 56515"/>
              <a:gd name="T16" fmla="*/ 32918 w 56514"/>
              <a:gd name="T17" fmla="*/ 65763 h 56515"/>
              <a:gd name="T18" fmla="*/ 45699 w 56514"/>
              <a:gd name="T19" fmla="*/ 63171 h 56515"/>
              <a:gd name="T20" fmla="*/ 48894 w 56514"/>
              <a:gd name="T21" fmla="*/ 61010 h 56515"/>
              <a:gd name="T22" fmla="*/ 32918 w 56514"/>
              <a:gd name="T23" fmla="*/ 61010 h 56515"/>
              <a:gd name="T24" fmla="*/ 21946 w 56514"/>
              <a:gd name="T25" fmla="*/ 58794 h 56515"/>
              <a:gd name="T26" fmla="*/ 12993 w 56514"/>
              <a:gd name="T27" fmla="*/ 52752 h 56515"/>
              <a:gd name="T28" fmla="*/ 6962 w 56514"/>
              <a:gd name="T29" fmla="*/ 43799 h 56515"/>
              <a:gd name="T30" fmla="*/ 4751 w 56514"/>
              <a:gd name="T31" fmla="*/ 32850 h 56515"/>
              <a:gd name="T32" fmla="*/ 6962 w 56514"/>
              <a:gd name="T33" fmla="*/ 21892 h 56515"/>
              <a:gd name="T34" fmla="*/ 12993 w 56514"/>
              <a:gd name="T35" fmla="*/ 12923 h 56515"/>
              <a:gd name="T36" fmla="*/ 21946 w 56514"/>
              <a:gd name="T37" fmla="*/ 6864 h 56515"/>
              <a:gd name="T38" fmla="*/ 32918 w 56514"/>
              <a:gd name="T39" fmla="*/ 4641 h 56515"/>
              <a:gd name="T40" fmla="*/ 48756 w 56514"/>
              <a:gd name="T41" fmla="*/ 4641 h 56515"/>
              <a:gd name="T42" fmla="*/ 45699 w 56514"/>
              <a:gd name="T43" fmla="*/ 2581 h 56515"/>
              <a:gd name="T44" fmla="*/ 32918 w 56514"/>
              <a:gd name="T45" fmla="*/ 0 h 56515"/>
              <a:gd name="T46" fmla="*/ 48756 w 56514"/>
              <a:gd name="T47" fmla="*/ 4641 h 56515"/>
              <a:gd name="T48" fmla="*/ 32918 w 56514"/>
              <a:gd name="T49" fmla="*/ 4641 h 56515"/>
              <a:gd name="T50" fmla="*/ 43893 w 56514"/>
              <a:gd name="T51" fmla="*/ 6864 h 56515"/>
              <a:gd name="T52" fmla="*/ 52845 w 56514"/>
              <a:gd name="T53" fmla="*/ 12923 h 56515"/>
              <a:gd name="T54" fmla="*/ 58877 w 56514"/>
              <a:gd name="T55" fmla="*/ 21892 h 56515"/>
              <a:gd name="T56" fmla="*/ 61088 w 56514"/>
              <a:gd name="T57" fmla="*/ 32850 h 56515"/>
              <a:gd name="T58" fmla="*/ 58877 w 56514"/>
              <a:gd name="T59" fmla="*/ 43799 h 56515"/>
              <a:gd name="T60" fmla="*/ 52845 w 56514"/>
              <a:gd name="T61" fmla="*/ 52752 h 56515"/>
              <a:gd name="T62" fmla="*/ 43893 w 56514"/>
              <a:gd name="T63" fmla="*/ 58794 h 56515"/>
              <a:gd name="T64" fmla="*/ 32918 w 56514"/>
              <a:gd name="T65" fmla="*/ 61010 h 56515"/>
              <a:gd name="T66" fmla="*/ 48894 w 56514"/>
              <a:gd name="T67" fmla="*/ 61010 h 56515"/>
              <a:gd name="T68" fmla="*/ 56146 w 56514"/>
              <a:gd name="T69" fmla="*/ 56111 h 56515"/>
              <a:gd name="T70" fmla="*/ 63202 w 56514"/>
              <a:gd name="T71" fmla="*/ 45649 h 56515"/>
              <a:gd name="T72" fmla="*/ 65789 w 56514"/>
              <a:gd name="T73" fmla="*/ 32850 h 56515"/>
              <a:gd name="T74" fmla="*/ 63202 w 56514"/>
              <a:gd name="T75" fmla="*/ 20062 h 56515"/>
              <a:gd name="T76" fmla="*/ 56146 w 56514"/>
              <a:gd name="T77" fmla="*/ 9621 h 56515"/>
              <a:gd name="T78" fmla="*/ 48756 w 56514"/>
              <a:gd name="T79" fmla="*/ 4641 h 5651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6514" h="56515">
                <a:moveTo>
                  <a:pt x="28145" y="0"/>
                </a:moveTo>
                <a:lnTo>
                  <a:pt x="17201" y="2207"/>
                </a:lnTo>
                <a:lnTo>
                  <a:pt x="8253" y="8227"/>
                </a:lnTo>
                <a:lnTo>
                  <a:pt x="2215" y="17157"/>
                </a:lnTo>
                <a:lnTo>
                  <a:pt x="0" y="28093"/>
                </a:lnTo>
                <a:lnTo>
                  <a:pt x="2215" y="39037"/>
                </a:lnTo>
                <a:lnTo>
                  <a:pt x="8253" y="47985"/>
                </a:lnTo>
                <a:lnTo>
                  <a:pt x="17201" y="54023"/>
                </a:lnTo>
                <a:lnTo>
                  <a:pt x="28145" y="56239"/>
                </a:lnTo>
                <a:lnTo>
                  <a:pt x="39070" y="54023"/>
                </a:lnTo>
                <a:lnTo>
                  <a:pt x="41803" y="52176"/>
                </a:lnTo>
                <a:lnTo>
                  <a:pt x="28145" y="52176"/>
                </a:lnTo>
                <a:lnTo>
                  <a:pt x="18763" y="50280"/>
                </a:lnTo>
                <a:lnTo>
                  <a:pt x="11109" y="45113"/>
                </a:lnTo>
                <a:lnTo>
                  <a:pt x="5952" y="37457"/>
                </a:lnTo>
                <a:lnTo>
                  <a:pt x="4062" y="28093"/>
                </a:lnTo>
                <a:lnTo>
                  <a:pt x="5952" y="18722"/>
                </a:lnTo>
                <a:lnTo>
                  <a:pt x="11109" y="11052"/>
                </a:lnTo>
                <a:lnTo>
                  <a:pt x="18763" y="5870"/>
                </a:lnTo>
                <a:lnTo>
                  <a:pt x="28145" y="3968"/>
                </a:lnTo>
                <a:lnTo>
                  <a:pt x="41684" y="3968"/>
                </a:lnTo>
                <a:lnTo>
                  <a:pt x="39070" y="2207"/>
                </a:lnTo>
                <a:lnTo>
                  <a:pt x="28145" y="0"/>
                </a:lnTo>
                <a:close/>
              </a:path>
              <a:path w="56514" h="56515">
                <a:moveTo>
                  <a:pt x="41684" y="3968"/>
                </a:moveTo>
                <a:lnTo>
                  <a:pt x="28145" y="3968"/>
                </a:lnTo>
                <a:lnTo>
                  <a:pt x="37527" y="5870"/>
                </a:lnTo>
                <a:lnTo>
                  <a:pt x="45181" y="11052"/>
                </a:lnTo>
                <a:lnTo>
                  <a:pt x="50338" y="18722"/>
                </a:lnTo>
                <a:lnTo>
                  <a:pt x="52228" y="28093"/>
                </a:lnTo>
                <a:lnTo>
                  <a:pt x="50338" y="37457"/>
                </a:lnTo>
                <a:lnTo>
                  <a:pt x="45181" y="45113"/>
                </a:lnTo>
                <a:lnTo>
                  <a:pt x="37527" y="50280"/>
                </a:lnTo>
                <a:lnTo>
                  <a:pt x="28145" y="52176"/>
                </a:lnTo>
                <a:lnTo>
                  <a:pt x="41803" y="52176"/>
                </a:lnTo>
                <a:lnTo>
                  <a:pt x="48005" y="47985"/>
                </a:lnTo>
                <a:lnTo>
                  <a:pt x="54036" y="39037"/>
                </a:lnTo>
                <a:lnTo>
                  <a:pt x="56249" y="28093"/>
                </a:lnTo>
                <a:lnTo>
                  <a:pt x="54036" y="17157"/>
                </a:lnTo>
                <a:lnTo>
                  <a:pt x="48005" y="8227"/>
                </a:lnTo>
                <a:lnTo>
                  <a:pt x="41684" y="3968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98" name="object 7">
            <a:extLst>
              <a:ext uri="{FF2B5EF4-FFF2-40B4-BE49-F238E27FC236}">
                <a16:creationId xmlns="" xmlns:a16="http://schemas.microsoft.com/office/drawing/2014/main" id="{575EA58F-1388-454E-931E-848D68EC3A63}"/>
              </a:ext>
            </a:extLst>
          </p:cNvPr>
          <p:cNvSpPr>
            <a:spLocks/>
          </p:cNvSpPr>
          <p:nvPr/>
        </p:nvSpPr>
        <p:spPr bwMode="auto">
          <a:xfrm>
            <a:off x="1891095" y="452451"/>
            <a:ext cx="15403" cy="19253"/>
          </a:xfrm>
          <a:custGeom>
            <a:avLst/>
            <a:gdLst>
              <a:gd name="T0" fmla="*/ 11999 w 25400"/>
              <a:gd name="T1" fmla="*/ 0 h 31750"/>
              <a:gd name="T2" fmla="*/ 0 w 25400"/>
              <a:gd name="T3" fmla="*/ 0 h 31750"/>
              <a:gd name="T4" fmla="*/ 0 w 25400"/>
              <a:gd name="T5" fmla="*/ 31423 h 31750"/>
              <a:gd name="T6" fmla="*/ 5675 w 25400"/>
              <a:gd name="T7" fmla="*/ 31423 h 31750"/>
              <a:gd name="T8" fmla="*/ 5675 w 25400"/>
              <a:gd name="T9" fmla="*/ 18292 h 31750"/>
              <a:gd name="T10" fmla="*/ 16472 w 25400"/>
              <a:gd name="T11" fmla="*/ 18292 h 31750"/>
              <a:gd name="T12" fmla="*/ 15633 w 25400"/>
              <a:gd name="T13" fmla="*/ 17570 h 31750"/>
              <a:gd name="T14" fmla="*/ 21266 w 25400"/>
              <a:gd name="T15" fmla="*/ 14669 h 31750"/>
              <a:gd name="T16" fmla="*/ 21701 w 25400"/>
              <a:gd name="T17" fmla="*/ 13277 h 31750"/>
              <a:gd name="T18" fmla="*/ 5675 w 25400"/>
              <a:gd name="T19" fmla="*/ 13277 h 31750"/>
              <a:gd name="T20" fmla="*/ 5675 w 25400"/>
              <a:gd name="T21" fmla="*/ 5329 h 31750"/>
              <a:gd name="T22" fmla="*/ 22239 w 25400"/>
              <a:gd name="T23" fmla="*/ 5329 h 31750"/>
              <a:gd name="T24" fmla="*/ 21884 w 25400"/>
              <a:gd name="T25" fmla="*/ 3863 h 31750"/>
              <a:gd name="T26" fmla="*/ 18564 w 25400"/>
              <a:gd name="T27" fmla="*/ 848 h 31750"/>
              <a:gd name="T28" fmla="*/ 11999 w 25400"/>
              <a:gd name="T29" fmla="*/ 0 h 31750"/>
              <a:gd name="T30" fmla="*/ 16472 w 25400"/>
              <a:gd name="T31" fmla="*/ 18292 h 31750"/>
              <a:gd name="T32" fmla="*/ 6837 w 25400"/>
              <a:gd name="T33" fmla="*/ 18292 h 31750"/>
              <a:gd name="T34" fmla="*/ 9727 w 25400"/>
              <a:gd name="T35" fmla="*/ 18680 h 31750"/>
              <a:gd name="T36" fmla="*/ 11465 w 25400"/>
              <a:gd name="T37" fmla="*/ 19999 h 31750"/>
              <a:gd name="T38" fmla="*/ 14470 w 25400"/>
              <a:gd name="T39" fmla="*/ 24596 h 31750"/>
              <a:gd name="T40" fmla="*/ 18564 w 25400"/>
              <a:gd name="T41" fmla="*/ 31423 h 31750"/>
              <a:gd name="T42" fmla="*/ 25402 w 25400"/>
              <a:gd name="T43" fmla="*/ 31423 h 31750"/>
              <a:gd name="T44" fmla="*/ 21967 w 25400"/>
              <a:gd name="T45" fmla="*/ 25318 h 31750"/>
              <a:gd name="T46" fmla="*/ 18721 w 25400"/>
              <a:gd name="T47" fmla="*/ 20229 h 31750"/>
              <a:gd name="T48" fmla="*/ 16472 w 25400"/>
              <a:gd name="T49" fmla="*/ 18292 h 31750"/>
              <a:gd name="T50" fmla="*/ 22239 w 25400"/>
              <a:gd name="T51" fmla="*/ 5329 h 31750"/>
              <a:gd name="T52" fmla="*/ 10156 w 25400"/>
              <a:gd name="T53" fmla="*/ 5329 h 31750"/>
              <a:gd name="T54" fmla="*/ 14324 w 25400"/>
              <a:gd name="T55" fmla="*/ 5444 h 31750"/>
              <a:gd name="T56" fmla="*/ 16449 w 25400"/>
              <a:gd name="T57" fmla="*/ 6638 h 31750"/>
              <a:gd name="T58" fmla="*/ 17224 w 25400"/>
              <a:gd name="T59" fmla="*/ 9224 h 31750"/>
              <a:gd name="T60" fmla="*/ 16638 w 25400"/>
              <a:gd name="T61" fmla="*/ 11580 h 31750"/>
              <a:gd name="T62" fmla="*/ 15057 w 25400"/>
              <a:gd name="T63" fmla="*/ 12889 h 31750"/>
              <a:gd name="T64" fmla="*/ 9926 w 25400"/>
              <a:gd name="T65" fmla="*/ 13277 h 31750"/>
              <a:gd name="T66" fmla="*/ 21701 w 25400"/>
              <a:gd name="T67" fmla="*/ 13277 h 31750"/>
              <a:gd name="T68" fmla="*/ 23088 w 25400"/>
              <a:gd name="T69" fmla="*/ 8837 h 31750"/>
              <a:gd name="T70" fmla="*/ 22239 w 25400"/>
              <a:gd name="T71" fmla="*/ 5329 h 3175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5400" h="31750">
                <a:moveTo>
                  <a:pt x="11999" y="0"/>
                </a:moveTo>
                <a:lnTo>
                  <a:pt x="0" y="0"/>
                </a:lnTo>
                <a:lnTo>
                  <a:pt x="0" y="31423"/>
                </a:lnTo>
                <a:lnTo>
                  <a:pt x="5675" y="31423"/>
                </a:lnTo>
                <a:lnTo>
                  <a:pt x="5675" y="18292"/>
                </a:lnTo>
                <a:lnTo>
                  <a:pt x="16472" y="18292"/>
                </a:lnTo>
                <a:lnTo>
                  <a:pt x="15633" y="17570"/>
                </a:lnTo>
                <a:lnTo>
                  <a:pt x="21266" y="14669"/>
                </a:lnTo>
                <a:lnTo>
                  <a:pt x="21701" y="13277"/>
                </a:lnTo>
                <a:lnTo>
                  <a:pt x="5675" y="13277"/>
                </a:lnTo>
                <a:lnTo>
                  <a:pt x="5675" y="5329"/>
                </a:lnTo>
                <a:lnTo>
                  <a:pt x="22239" y="5329"/>
                </a:lnTo>
                <a:lnTo>
                  <a:pt x="21884" y="3863"/>
                </a:lnTo>
                <a:lnTo>
                  <a:pt x="18564" y="848"/>
                </a:lnTo>
                <a:lnTo>
                  <a:pt x="11999" y="0"/>
                </a:lnTo>
                <a:close/>
              </a:path>
              <a:path w="25400" h="31750">
                <a:moveTo>
                  <a:pt x="16472" y="18292"/>
                </a:moveTo>
                <a:lnTo>
                  <a:pt x="6837" y="18292"/>
                </a:lnTo>
                <a:lnTo>
                  <a:pt x="9727" y="18680"/>
                </a:lnTo>
                <a:lnTo>
                  <a:pt x="11465" y="19999"/>
                </a:lnTo>
                <a:lnTo>
                  <a:pt x="14470" y="24596"/>
                </a:lnTo>
                <a:lnTo>
                  <a:pt x="18564" y="31423"/>
                </a:lnTo>
                <a:lnTo>
                  <a:pt x="25402" y="31423"/>
                </a:lnTo>
                <a:lnTo>
                  <a:pt x="21967" y="25318"/>
                </a:lnTo>
                <a:lnTo>
                  <a:pt x="18721" y="20229"/>
                </a:lnTo>
                <a:lnTo>
                  <a:pt x="16472" y="18292"/>
                </a:lnTo>
                <a:close/>
              </a:path>
              <a:path w="25400" h="31750">
                <a:moveTo>
                  <a:pt x="22239" y="5329"/>
                </a:moveTo>
                <a:lnTo>
                  <a:pt x="10156" y="5329"/>
                </a:lnTo>
                <a:lnTo>
                  <a:pt x="14324" y="5444"/>
                </a:lnTo>
                <a:lnTo>
                  <a:pt x="16449" y="6638"/>
                </a:lnTo>
                <a:lnTo>
                  <a:pt x="17224" y="9224"/>
                </a:lnTo>
                <a:lnTo>
                  <a:pt x="16638" y="11580"/>
                </a:lnTo>
                <a:lnTo>
                  <a:pt x="15057" y="12889"/>
                </a:lnTo>
                <a:lnTo>
                  <a:pt x="9926" y="13277"/>
                </a:lnTo>
                <a:lnTo>
                  <a:pt x="21701" y="13277"/>
                </a:lnTo>
                <a:lnTo>
                  <a:pt x="23088" y="8837"/>
                </a:lnTo>
                <a:lnTo>
                  <a:pt x="22239" y="532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F97E441F-5AA0-42A6-8806-41B9D8285100}"/>
              </a:ext>
            </a:extLst>
          </p:cNvPr>
          <p:cNvSpPr txBox="1"/>
          <p:nvPr/>
        </p:nvSpPr>
        <p:spPr>
          <a:xfrm>
            <a:off x="1105564" y="265695"/>
            <a:ext cx="1839646" cy="305451"/>
          </a:xfrm>
          <a:prstGeom prst="rect">
            <a:avLst/>
          </a:prstGeom>
        </p:spPr>
        <p:txBody>
          <a:bodyPr lIns="0" tIns="10397" rIns="0" bIns="0">
            <a:spAutoFit/>
          </a:bodyPr>
          <a:lstStyle/>
          <a:p>
            <a:pPr marL="7701" marR="0" lvl="0" indent="0" algn="l" defTabSz="914400" rtl="0" eaLnBrk="1" fontAlgn="auto" latinLnBrk="0" hangingPunct="1">
              <a:lnSpc>
                <a:spcPts val="1082"/>
              </a:lnSpc>
              <a:spcBef>
                <a:spcPts val="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970" b="1" i="0" u="none" strike="noStrike" kern="1200" cap="none" spc="3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Helvetica-Bold"/>
                <a:ea typeface="+mn-ea"/>
                <a:cs typeface="Helvetica-Bold"/>
              </a:rPr>
              <a:t>RV Institute of</a:t>
            </a:r>
          </a:p>
          <a:p>
            <a:pPr marL="7701" marR="0" lvl="0" indent="0" algn="l" defTabSz="914400" rtl="0" eaLnBrk="1" fontAlgn="auto" latinLnBrk="0" hangingPunct="1">
              <a:lnSpc>
                <a:spcPts val="1082"/>
              </a:lnSpc>
              <a:spcBef>
                <a:spcPts val="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970" b="1" i="0" u="none" strike="noStrike" kern="1200" cap="none" spc="3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Helvetica-Bold"/>
                <a:ea typeface="+mn-ea"/>
                <a:cs typeface="Helvetica-Bold"/>
              </a:rPr>
              <a:t>Management</a:t>
            </a:r>
          </a:p>
        </p:txBody>
      </p:sp>
      <p:sp>
        <p:nvSpPr>
          <p:cNvPr id="8200" name="object 9">
            <a:extLst>
              <a:ext uri="{FF2B5EF4-FFF2-40B4-BE49-F238E27FC236}">
                <a16:creationId xmlns="" xmlns:a16="http://schemas.microsoft.com/office/drawing/2014/main" id="{111FA5A0-78D8-4B46-BB9D-25F1F4667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018" y="929007"/>
            <a:ext cx="11235220" cy="548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316" rIns="0" bIns="0">
            <a:spAutoFit/>
          </a:bodyPr>
          <a:lstStyle>
            <a:lvl1pPr marL="127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483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>
                <a:tab pos="648335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Agenda Point : 3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648335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 brief the members about the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admission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and commencement of the second autonomous batch of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MBA 2022-24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Batch.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6483350" algn="l"/>
              </a:tabLst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Admissions Summary: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648335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6483350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>
                <a:tab pos="648335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295E9D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>
                <a:tab pos="6483350" algn="l"/>
              </a:tabLst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295E9D"/>
              </a:solidFill>
              <a:effectLst/>
              <a:uLnTx/>
              <a:uFillTx/>
              <a:latin typeface="Playfair Display" charset="0"/>
              <a:ea typeface="ＭＳ Ｐゴシック" panose="020B0600070205080204" pitchFamily="34" charset="-128"/>
              <a:cs typeface="+mn-cs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>
                <a:tab pos="6483350" algn="l"/>
              </a:tabLst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295E9D"/>
              </a:solidFill>
              <a:effectLst/>
              <a:uLnTx/>
              <a:uFillTx/>
              <a:latin typeface="Playfair Display" charset="0"/>
              <a:ea typeface="ＭＳ Ｐゴシック" panose="020B0600070205080204" pitchFamily="34" charset="-128"/>
              <a:cs typeface="+mn-cs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>
                <a:tab pos="6483350" algn="l"/>
              </a:tabLst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295E9D"/>
              </a:solidFill>
              <a:effectLst/>
              <a:uLnTx/>
              <a:uFillTx/>
              <a:latin typeface="Playfair Display" charset="0"/>
              <a:ea typeface="ＭＳ Ｐゴシック" panose="020B0600070205080204" pitchFamily="34" charset="-128"/>
              <a:cs typeface="+mn-cs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>
                <a:tab pos="6483350" algn="l"/>
              </a:tabLst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295E9D"/>
              </a:solidFill>
              <a:effectLst/>
              <a:uLnTx/>
              <a:uFillTx/>
              <a:latin typeface="Playfair Display" charset="0"/>
              <a:ea typeface="ＭＳ Ｐゴシック" panose="020B0600070205080204" pitchFamily="34" charset="-128"/>
              <a:cs typeface="+mn-cs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>
                <a:tab pos="6483350" algn="l"/>
              </a:tabLst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295E9D"/>
              </a:solidFill>
              <a:effectLst/>
              <a:uLnTx/>
              <a:uFillTx/>
              <a:latin typeface="Playfair Display" charset="0"/>
              <a:ea typeface="ＭＳ Ｐゴシック" panose="020B0600070205080204" pitchFamily="34" charset="-128"/>
              <a:cs typeface="+mn-cs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>
                <a:tab pos="6483350" algn="l"/>
              </a:tabLst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295E9D"/>
              </a:solidFill>
              <a:effectLst/>
              <a:uLnTx/>
              <a:uFillTx/>
              <a:latin typeface="Playfair Display" charset="0"/>
              <a:ea typeface="ＭＳ Ｐゴシック" panose="020B0600070205080204" pitchFamily="34" charset="-128"/>
              <a:cs typeface="+mn-cs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>
                <a:tab pos="6483350" algn="l"/>
              </a:tabLst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295E9D"/>
              </a:solidFill>
              <a:effectLst/>
              <a:uLnTx/>
              <a:uFillTx/>
              <a:latin typeface="Playfair Display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201" name="Title 10">
            <a:extLst>
              <a:ext uri="{FF2B5EF4-FFF2-40B4-BE49-F238E27FC236}">
                <a16:creationId xmlns="" xmlns:a16="http://schemas.microsoft.com/office/drawing/2014/main" id="{97FA32EE-CC92-4880-9B06-8B5C6B746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7789" y="247404"/>
            <a:ext cx="2231449" cy="280134"/>
          </a:xfrm>
        </p:spPr>
        <p:txBody>
          <a:bodyPr>
            <a:noAutofit/>
          </a:bodyPr>
          <a:lstStyle/>
          <a:p>
            <a:pPr algn="r" eaLnBrk="1" hangingPunct="1"/>
            <a:r>
              <a:rPr lang="en-US" altLang="en-US" sz="1800" dirty="0">
                <a:latin typeface="Playfair Display" charset="0"/>
                <a:ea typeface="ＭＳ Ｐゴシック" panose="020B0600070205080204" pitchFamily="34" charset="-128"/>
              </a:rPr>
              <a:t>Go, change the world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EF9A172-63C0-42C9-A11E-A6042D818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B40E2F-E2E2-425C-B2AC-B2D354DD0869}" type="datetime1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13/04/2023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ACC32AB-6EA9-47E1-AD32-A2E9C8116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814" y="6479996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IQAC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143E890-DE2E-4426-A4C4-A9E1CA41E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A5EC6-655E-4D9B-B7D6-9B3D4DCE689E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84100"/>
              </p:ext>
            </p:extLst>
          </p:nvPr>
        </p:nvGraphicFramePr>
        <p:xfrm>
          <a:off x="838200" y="2618076"/>
          <a:ext cx="10749778" cy="3550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3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140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437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437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4372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4372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4372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34372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6089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kumimoji="0" lang="en-I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ear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Intake 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Total students admitted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Students from other states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PGCET first round GM cut-off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Reconciliation seats</a:t>
                      </a:r>
                    </a:p>
                  </a:txBody>
                  <a:tcPr anchor="ctr" horzOverflow="overflow"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Gender Split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I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   Boys                   Girls</a:t>
                      </a: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23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2017-18</a:t>
                      </a:r>
                    </a:p>
                  </a:txBody>
                  <a:tcPr marL="150785" marR="150785" marT="75401" marB="7540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180</a:t>
                      </a:r>
                    </a:p>
                  </a:txBody>
                  <a:tcPr marL="150785" marR="150785" marT="75401" marB="7540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172</a:t>
                      </a:r>
                    </a:p>
                  </a:txBody>
                  <a:tcPr marL="150785" marR="150785" marT="75401" marB="7540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150785" marR="150785" marT="75401" marB="7540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731</a:t>
                      </a:r>
                    </a:p>
                  </a:txBody>
                  <a:tcPr marL="150785" marR="150785" marT="75401" marB="7540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- 25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102</a:t>
                      </a:r>
                    </a:p>
                  </a:txBody>
                  <a:tcPr marL="150785" marR="150785" marT="75401" marB="7540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150785" marR="150785" marT="75401" marB="75401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23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2018-19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50785" marR="150785" marT="75401" marB="7540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180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50785" marR="150785" marT="75401" marB="7540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180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50785" marR="150785" marT="75401" marB="7540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150785" marR="150785" marT="75401" marB="7540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517</a:t>
                      </a:r>
                    </a:p>
                  </a:txBody>
                  <a:tcPr marL="150785" marR="150785" marT="75401" marB="7540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+ 4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118</a:t>
                      </a:r>
                    </a:p>
                  </a:txBody>
                  <a:tcPr marL="150785" marR="150785" marT="75401" marB="7540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marL="150785" marR="150785" marT="75401" marB="75401"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23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2019-20</a:t>
                      </a:r>
                    </a:p>
                  </a:txBody>
                  <a:tcPr marL="150785" marR="150785" marT="75401" marB="7540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180</a:t>
                      </a:r>
                    </a:p>
                  </a:txBody>
                  <a:tcPr marL="150785" marR="150785" marT="75401" marB="7540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180</a:t>
                      </a:r>
                    </a:p>
                  </a:txBody>
                  <a:tcPr marL="150785" marR="150785" marT="75401" marB="7540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150785" marR="150785" marT="75401" marB="7540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461</a:t>
                      </a:r>
                    </a:p>
                  </a:txBody>
                  <a:tcPr marL="150785" marR="150785" marT="75401" marB="7540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+ 8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93</a:t>
                      </a:r>
                    </a:p>
                  </a:txBody>
                  <a:tcPr marL="150785" marR="150785" marT="75401" marB="7540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87</a:t>
                      </a:r>
                    </a:p>
                  </a:txBody>
                  <a:tcPr marL="150785" marR="150785" marT="75401" marB="75401" anchor="ctr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23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2020-21</a:t>
                      </a:r>
                    </a:p>
                  </a:txBody>
                  <a:tcPr marL="150785" marR="150785" marT="75401" marB="7540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180</a:t>
                      </a:r>
                    </a:p>
                  </a:txBody>
                  <a:tcPr marL="150785" marR="150785" marT="75401" marB="7540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180</a:t>
                      </a:r>
                    </a:p>
                  </a:txBody>
                  <a:tcPr marL="150785" marR="150785" marT="75401" marB="7540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150785" marR="150785" marT="75401" marB="7540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417</a:t>
                      </a:r>
                    </a:p>
                  </a:txBody>
                  <a:tcPr marL="150785" marR="150785" marT="75401" marB="7540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+ 12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150785" marR="150785" marT="75401" marB="7540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 marL="150785" marR="150785" marT="75401" marB="75401" anchor="ctr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61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2021-22</a:t>
                      </a:r>
                    </a:p>
                  </a:txBody>
                  <a:tcPr marL="150785" marR="150785" marT="75401" marB="7540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180</a:t>
                      </a:r>
                    </a:p>
                  </a:txBody>
                  <a:tcPr marL="150785" marR="150785" marT="75401" marB="7540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180</a:t>
                      </a:r>
                    </a:p>
                  </a:txBody>
                  <a:tcPr marL="150785" marR="150785" marT="75401" marB="7540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150785" marR="150785" marT="75401" marB="7540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336</a:t>
                      </a:r>
                    </a:p>
                  </a:txBody>
                  <a:tcPr marL="150785" marR="150785" marT="75401" marB="7540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+10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107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6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2022 -23</a:t>
                      </a:r>
                    </a:p>
                  </a:txBody>
                  <a:tcPr marL="150785" marR="150785" marT="75401" marB="754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180</a:t>
                      </a:r>
                    </a:p>
                  </a:txBody>
                  <a:tcPr marL="150785" marR="150785" marT="75401" marB="754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180</a:t>
                      </a:r>
                    </a:p>
                  </a:txBody>
                  <a:tcPr marL="150785" marR="150785" marT="75401" marB="754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150785" marR="150785" marT="75401" marB="754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214</a:t>
                      </a:r>
                    </a:p>
                  </a:txBody>
                  <a:tcPr marL="150785" marR="150785" marT="75401" marB="754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+ 4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116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95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lt1">
            <a:alpha val="99000"/>
          </a:schemeClr>
        </a:solidFill>
        <a:ln w="76200">
          <a:solidFill>
            <a:srgbClr val="5E6DB3"/>
          </a:solidFill>
        </a:ln>
      </a:spPr>
      <a:bodyPr rtlCol="0" anchor="ctr"/>
      <a:lstStyle>
        <a:defPPr algn="ctr">
          <a:defRPr dirty="0">
            <a:solidFill>
              <a:srgbClr val="FFFFFF"/>
            </a:solidFill>
          </a:defRPr>
        </a:defPPr>
      </a:lstStyle>
      <a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lt1">
            <a:alpha val="99000"/>
          </a:schemeClr>
        </a:solidFill>
        <a:ln w="76200">
          <a:solidFill>
            <a:srgbClr val="5E6DB3"/>
          </a:solidFill>
        </a:ln>
      </a:spPr>
      <a:bodyPr rtlCol="0" anchor="ctr"/>
      <a:lstStyle>
        <a:defPPr algn="ctr">
          <a:defRPr dirty="0">
            <a:solidFill>
              <a:srgbClr val="FFFFFF"/>
            </a:solidFill>
          </a:defRPr>
        </a:defPPr>
      </a:lstStyle>
      <a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lt1">
            <a:alpha val="99000"/>
          </a:schemeClr>
        </a:solidFill>
        <a:ln w="76200">
          <a:solidFill>
            <a:srgbClr val="5E6DB3"/>
          </a:solidFill>
        </a:ln>
      </a:spPr>
      <a:bodyPr rtlCol="0" anchor="ctr"/>
      <a:lstStyle>
        <a:defPPr algn="ctr">
          <a:defRPr dirty="0">
            <a:solidFill>
              <a:srgbClr val="FFFFFF"/>
            </a:solidFill>
          </a:defRPr>
        </a:defPPr>
      </a:lstStyle>
      <a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lt1">
            <a:alpha val="99000"/>
          </a:schemeClr>
        </a:solidFill>
        <a:ln w="76200">
          <a:solidFill>
            <a:srgbClr val="5E6DB3"/>
          </a:solidFill>
        </a:ln>
      </a:spPr>
      <a:bodyPr rtlCol="0" anchor="ctr"/>
      <a:lstStyle>
        <a:defPPr algn="ctr">
          <a:defRPr dirty="0">
            <a:solidFill>
              <a:srgbClr val="FFFFFF"/>
            </a:solidFill>
          </a:defRPr>
        </a:defPPr>
      </a:lstStyle>
      <a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lt1">
            <a:alpha val="99000"/>
          </a:schemeClr>
        </a:solidFill>
        <a:ln w="76200">
          <a:solidFill>
            <a:srgbClr val="5E6DB3"/>
          </a:solidFill>
        </a:ln>
      </a:spPr>
      <a:bodyPr rtlCol="0" anchor="ctr"/>
      <a:lstStyle>
        <a:defPPr algn="ctr">
          <a:defRPr dirty="0">
            <a:solidFill>
              <a:srgbClr val="FFFFFF"/>
            </a:solidFill>
          </a:defRPr>
        </a:defPPr>
      </a:lstStyle>
      <a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a:style>
    </a:sp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22443</TotalTime>
  <Words>3580</Words>
  <Application>Microsoft Office PowerPoint</Application>
  <PresentationFormat>Widescreen</PresentationFormat>
  <Paragraphs>1011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40</vt:i4>
      </vt:variant>
    </vt:vector>
  </HeadingPairs>
  <TitlesOfParts>
    <vt:vector size="58" baseType="lpstr">
      <vt:lpstr>ＭＳ Ｐゴシック</vt:lpstr>
      <vt:lpstr>ＭＳ Ｐゴシック</vt:lpstr>
      <vt:lpstr>Arial</vt:lpstr>
      <vt:lpstr>Arial Narrow</vt:lpstr>
      <vt:lpstr>Book Antiqua</vt:lpstr>
      <vt:lpstr>Calibri</vt:lpstr>
      <vt:lpstr>Calibri Light</vt:lpstr>
      <vt:lpstr>Helvetica-Bold</vt:lpstr>
      <vt:lpstr>Maiandra GD</vt:lpstr>
      <vt:lpstr>Playfair Display</vt:lpstr>
      <vt:lpstr>Times New Roman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PowerPoint Presentation</vt:lpstr>
      <vt:lpstr>Go, change the world</vt:lpstr>
      <vt:lpstr>Go, change the world</vt:lpstr>
      <vt:lpstr>Go, change the world</vt:lpstr>
      <vt:lpstr>Go, change the world</vt:lpstr>
      <vt:lpstr>Go, change the world</vt:lpstr>
      <vt:lpstr>Go, change the world</vt:lpstr>
      <vt:lpstr>Go, change the world</vt:lpstr>
      <vt:lpstr>Go, change the world</vt:lpstr>
      <vt:lpstr>Go, change the world</vt:lpstr>
      <vt:lpstr>Go, change the world</vt:lpstr>
      <vt:lpstr>Go, change the world</vt:lpstr>
      <vt:lpstr>Go, change the world</vt:lpstr>
      <vt:lpstr> </vt:lpstr>
      <vt:lpstr> </vt:lpstr>
      <vt:lpstr>PowerPoint Presentation</vt:lpstr>
      <vt:lpstr>Go, change the world</vt:lpstr>
      <vt:lpstr>Go, change the world</vt:lpstr>
      <vt:lpstr>PowerPoint Presentation</vt:lpstr>
      <vt:lpstr>Go, change the world</vt:lpstr>
      <vt:lpstr>Go, change the world</vt:lpstr>
      <vt:lpstr>Go, change the world</vt:lpstr>
      <vt:lpstr>Go, change the world</vt:lpstr>
      <vt:lpstr>Go, change the world</vt:lpstr>
      <vt:lpstr>Go, change the world</vt:lpstr>
      <vt:lpstr>Go, change the world</vt:lpstr>
      <vt:lpstr>Go, change the world</vt:lpstr>
      <vt:lpstr>Go, change the world</vt:lpstr>
      <vt:lpstr>Go, change the world</vt:lpstr>
      <vt:lpstr>Go, change the world</vt:lpstr>
      <vt:lpstr> </vt:lpstr>
      <vt:lpstr>Institutional achievements</vt:lpstr>
      <vt:lpstr>Institutional achievements</vt:lpstr>
      <vt:lpstr>Institutional achievements</vt:lpstr>
      <vt:lpstr>Go, change the world</vt:lpstr>
      <vt:lpstr>Go, change the world</vt:lpstr>
      <vt:lpstr>Go, change the world</vt:lpstr>
      <vt:lpstr>Go, change the world</vt:lpstr>
      <vt:lpstr>Go, change the world</vt:lpstr>
      <vt:lpstr>Go, change the world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RVIM</dc:creator>
  <cp:lastModifiedBy>XoXo</cp:lastModifiedBy>
  <cp:revision>541</cp:revision>
  <dcterms:created xsi:type="dcterms:W3CDTF">2020-01-23T04:48:17Z</dcterms:created>
  <dcterms:modified xsi:type="dcterms:W3CDTF">2023-04-13T10:24:02Z</dcterms:modified>
</cp:coreProperties>
</file>