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276" r:id="rId3"/>
    <p:sldId id="275" r:id="rId4"/>
    <p:sldId id="522" r:id="rId5"/>
    <p:sldId id="523" r:id="rId6"/>
    <p:sldId id="535" r:id="rId7"/>
    <p:sldId id="560" r:id="rId8"/>
    <p:sldId id="524" r:id="rId9"/>
    <p:sldId id="525" r:id="rId10"/>
    <p:sldId id="536" r:id="rId11"/>
    <p:sldId id="537" r:id="rId12"/>
    <p:sldId id="538" r:id="rId13"/>
    <p:sldId id="539" r:id="rId14"/>
    <p:sldId id="540" r:id="rId15"/>
    <p:sldId id="544" r:id="rId16"/>
    <p:sldId id="545" r:id="rId17"/>
    <p:sldId id="559" r:id="rId18"/>
    <p:sldId id="556" r:id="rId19"/>
    <p:sldId id="554" r:id="rId20"/>
    <p:sldId id="561" r:id="rId21"/>
    <p:sldId id="562" r:id="rId22"/>
    <p:sldId id="563" r:id="rId23"/>
    <p:sldId id="564" r:id="rId24"/>
    <p:sldId id="552" r:id="rId25"/>
    <p:sldId id="534" r:id="rId26"/>
    <p:sldId id="530" r:id="rId27"/>
    <p:sldId id="531" r:id="rId28"/>
    <p:sldId id="27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VIM" initials="R" lastIdx="1" clrIdx="0">
    <p:extLst>
      <p:ext uri="{19B8F6BF-5375-455C-9EA6-DF929625EA0E}">
        <p15:presenceInfo xmlns:p15="http://schemas.microsoft.com/office/powerpoint/2012/main" userId="RV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608" autoAdjust="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C1789-BE46-4551-8CFA-4BD262DA0867}" type="datetimeFigureOut">
              <a:rPr lang="en-IN" smtClean="0"/>
              <a:t>25-04-2023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1D0AE-85F5-453A-ACDD-80901B4459BB}" type="slidenum">
              <a:rPr lang="en-IN" smtClean="0"/>
              <a:t>‹#›</a:t>
            </a:fld>
            <a:endParaRPr lang="en-IN"/>
          </a:p>
        </p:txBody>
      </p:sp>
    </p:spTree>
    <p:extLst>
      <p:ext uri="{BB962C8B-B14F-4D97-AF65-F5344CB8AC3E}">
        <p14:creationId xmlns:p14="http://schemas.microsoft.com/office/powerpoint/2010/main" val="407847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3346-1C66-40CA-AC85-EB15FB8651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A30D8F-DB8B-47C0-85C2-4ADCDECFF2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1D45457-BD0E-4C4D-8243-22A1D66A93BF}"/>
              </a:ext>
            </a:extLst>
          </p:cNvPr>
          <p:cNvSpPr>
            <a:spLocks noGrp="1"/>
          </p:cNvSpPr>
          <p:nvPr>
            <p:ph type="dt" sz="half" idx="10"/>
          </p:nvPr>
        </p:nvSpPr>
        <p:spPr/>
        <p:txBody>
          <a:bodyPr/>
          <a:lstStyle/>
          <a:p>
            <a:fld id="{0FDFD8FD-6EB5-46F4-BF3F-982FEEEF41F4}" type="datetime1">
              <a:rPr lang="en-IN" smtClean="0"/>
              <a:t>25-04-2023</a:t>
            </a:fld>
            <a:endParaRPr lang="en-IN"/>
          </a:p>
        </p:txBody>
      </p:sp>
      <p:sp>
        <p:nvSpPr>
          <p:cNvPr id="5" name="Footer Placeholder 4">
            <a:extLst>
              <a:ext uri="{FF2B5EF4-FFF2-40B4-BE49-F238E27FC236}">
                <a16:creationId xmlns:a16="http://schemas.microsoft.com/office/drawing/2014/main" id="{CC07E997-1107-45F0-A4E9-368707EC8755}"/>
              </a:ext>
            </a:extLst>
          </p:cNvPr>
          <p:cNvSpPr>
            <a:spLocks noGrp="1"/>
          </p:cNvSpPr>
          <p:nvPr>
            <p:ph type="ftr" sz="quarter" idx="11"/>
          </p:nvPr>
        </p:nvSpPr>
        <p:spPr/>
        <p:txBody>
          <a:bodyPr/>
          <a:lstStyle/>
          <a:p>
            <a:r>
              <a:rPr lang="en-IN"/>
              <a:t>IQAC Presentation</a:t>
            </a:r>
          </a:p>
        </p:txBody>
      </p:sp>
      <p:sp>
        <p:nvSpPr>
          <p:cNvPr id="6" name="Slide Number Placeholder 5">
            <a:extLst>
              <a:ext uri="{FF2B5EF4-FFF2-40B4-BE49-F238E27FC236}">
                <a16:creationId xmlns:a16="http://schemas.microsoft.com/office/drawing/2014/main" id="{D7C63CD5-97D7-4E3B-8891-E0A98A26F409}"/>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270802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C677E-8B11-46E8-B562-C64EA27D70E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BFAA7A-FD84-4806-A005-1F3AB556F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6CAABE-83DD-40CA-A2B5-EC1BD4386C54}"/>
              </a:ext>
            </a:extLst>
          </p:cNvPr>
          <p:cNvSpPr>
            <a:spLocks noGrp="1"/>
          </p:cNvSpPr>
          <p:nvPr>
            <p:ph type="dt" sz="half" idx="10"/>
          </p:nvPr>
        </p:nvSpPr>
        <p:spPr/>
        <p:txBody>
          <a:bodyPr/>
          <a:lstStyle/>
          <a:p>
            <a:fld id="{02A1AFF8-C21F-4B2E-AF0D-0B23407A7D4C}" type="datetime1">
              <a:rPr lang="en-IN" smtClean="0"/>
              <a:t>25-04-2023</a:t>
            </a:fld>
            <a:endParaRPr lang="en-IN"/>
          </a:p>
        </p:txBody>
      </p:sp>
      <p:sp>
        <p:nvSpPr>
          <p:cNvPr id="5" name="Footer Placeholder 4">
            <a:extLst>
              <a:ext uri="{FF2B5EF4-FFF2-40B4-BE49-F238E27FC236}">
                <a16:creationId xmlns:a16="http://schemas.microsoft.com/office/drawing/2014/main" id="{76C0C643-0C1E-4596-8860-213EF064C7B5}"/>
              </a:ext>
            </a:extLst>
          </p:cNvPr>
          <p:cNvSpPr>
            <a:spLocks noGrp="1"/>
          </p:cNvSpPr>
          <p:nvPr>
            <p:ph type="ftr" sz="quarter" idx="11"/>
          </p:nvPr>
        </p:nvSpPr>
        <p:spPr/>
        <p:txBody>
          <a:bodyPr/>
          <a:lstStyle/>
          <a:p>
            <a:r>
              <a:rPr lang="en-IN"/>
              <a:t>IQAC Presentation</a:t>
            </a:r>
          </a:p>
        </p:txBody>
      </p:sp>
      <p:sp>
        <p:nvSpPr>
          <p:cNvPr id="6" name="Slide Number Placeholder 5">
            <a:extLst>
              <a:ext uri="{FF2B5EF4-FFF2-40B4-BE49-F238E27FC236}">
                <a16:creationId xmlns:a16="http://schemas.microsoft.com/office/drawing/2014/main" id="{13FFAE40-879F-4D16-85CB-78FB3D97FDFE}"/>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179591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1DBAE5-2AD9-4689-B65D-E560534422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AFF05F9-5671-4E2E-8F71-AE8EE410D6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8D4C7C-899F-4E6A-B27B-7356C55C9DEB}"/>
              </a:ext>
            </a:extLst>
          </p:cNvPr>
          <p:cNvSpPr>
            <a:spLocks noGrp="1"/>
          </p:cNvSpPr>
          <p:nvPr>
            <p:ph type="dt" sz="half" idx="10"/>
          </p:nvPr>
        </p:nvSpPr>
        <p:spPr/>
        <p:txBody>
          <a:bodyPr/>
          <a:lstStyle/>
          <a:p>
            <a:fld id="{8C0871EC-6AB5-4275-935D-36F1B382A4DA}" type="datetime1">
              <a:rPr lang="en-IN" smtClean="0"/>
              <a:t>25-04-2023</a:t>
            </a:fld>
            <a:endParaRPr lang="en-IN"/>
          </a:p>
        </p:txBody>
      </p:sp>
      <p:sp>
        <p:nvSpPr>
          <p:cNvPr id="5" name="Footer Placeholder 4">
            <a:extLst>
              <a:ext uri="{FF2B5EF4-FFF2-40B4-BE49-F238E27FC236}">
                <a16:creationId xmlns:a16="http://schemas.microsoft.com/office/drawing/2014/main" id="{B397E108-7CBA-47BB-A8E8-5971CC234C9C}"/>
              </a:ext>
            </a:extLst>
          </p:cNvPr>
          <p:cNvSpPr>
            <a:spLocks noGrp="1"/>
          </p:cNvSpPr>
          <p:nvPr>
            <p:ph type="ftr" sz="quarter" idx="11"/>
          </p:nvPr>
        </p:nvSpPr>
        <p:spPr/>
        <p:txBody>
          <a:bodyPr/>
          <a:lstStyle/>
          <a:p>
            <a:r>
              <a:rPr lang="en-IN"/>
              <a:t>IQAC Presentation</a:t>
            </a:r>
          </a:p>
        </p:txBody>
      </p:sp>
      <p:sp>
        <p:nvSpPr>
          <p:cNvPr id="6" name="Slide Number Placeholder 5">
            <a:extLst>
              <a:ext uri="{FF2B5EF4-FFF2-40B4-BE49-F238E27FC236}">
                <a16:creationId xmlns:a16="http://schemas.microsoft.com/office/drawing/2014/main" id="{C39F7417-93C4-43CB-B5EB-E806FCD935E9}"/>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47147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C48E-BC7C-4A21-BE2C-1313B7387EF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C0E791B-C277-4B37-A2E8-F0F1B69F6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4AD46C-E6A4-40C8-9839-4299C1A04FFA}"/>
              </a:ext>
            </a:extLst>
          </p:cNvPr>
          <p:cNvSpPr>
            <a:spLocks noGrp="1"/>
          </p:cNvSpPr>
          <p:nvPr>
            <p:ph type="dt" sz="half" idx="10"/>
          </p:nvPr>
        </p:nvSpPr>
        <p:spPr/>
        <p:txBody>
          <a:bodyPr/>
          <a:lstStyle/>
          <a:p>
            <a:fld id="{4A2E1048-0C46-4659-8D4A-0403FDDB9F80}" type="datetime1">
              <a:rPr lang="en-IN" smtClean="0"/>
              <a:t>25-04-2023</a:t>
            </a:fld>
            <a:endParaRPr lang="en-IN"/>
          </a:p>
        </p:txBody>
      </p:sp>
      <p:sp>
        <p:nvSpPr>
          <p:cNvPr id="5" name="Footer Placeholder 4">
            <a:extLst>
              <a:ext uri="{FF2B5EF4-FFF2-40B4-BE49-F238E27FC236}">
                <a16:creationId xmlns:a16="http://schemas.microsoft.com/office/drawing/2014/main" id="{84C22A9B-B148-4A3E-B2E3-CF7680FD3DB0}"/>
              </a:ext>
            </a:extLst>
          </p:cNvPr>
          <p:cNvSpPr>
            <a:spLocks noGrp="1"/>
          </p:cNvSpPr>
          <p:nvPr>
            <p:ph type="ftr" sz="quarter" idx="11"/>
          </p:nvPr>
        </p:nvSpPr>
        <p:spPr/>
        <p:txBody>
          <a:bodyPr/>
          <a:lstStyle/>
          <a:p>
            <a:r>
              <a:rPr lang="en-IN"/>
              <a:t>IQAC Presentation</a:t>
            </a:r>
          </a:p>
        </p:txBody>
      </p:sp>
      <p:sp>
        <p:nvSpPr>
          <p:cNvPr id="6" name="Slide Number Placeholder 5">
            <a:extLst>
              <a:ext uri="{FF2B5EF4-FFF2-40B4-BE49-F238E27FC236}">
                <a16:creationId xmlns:a16="http://schemas.microsoft.com/office/drawing/2014/main" id="{DA53A097-A6B8-445F-B5F9-13BADCFE06D1}"/>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24678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AA63-E1D6-4299-BD56-32AD161EE7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193EEE5-8BA7-4968-B4B5-6A02755B77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7DBE7E-A7E5-4CEA-993F-1D3B8503A69E}"/>
              </a:ext>
            </a:extLst>
          </p:cNvPr>
          <p:cNvSpPr>
            <a:spLocks noGrp="1"/>
          </p:cNvSpPr>
          <p:nvPr>
            <p:ph type="dt" sz="half" idx="10"/>
          </p:nvPr>
        </p:nvSpPr>
        <p:spPr/>
        <p:txBody>
          <a:bodyPr/>
          <a:lstStyle/>
          <a:p>
            <a:fld id="{3C067335-E94F-412A-8BD3-98A944D8D8DF}" type="datetime1">
              <a:rPr lang="en-IN" smtClean="0"/>
              <a:t>25-04-2023</a:t>
            </a:fld>
            <a:endParaRPr lang="en-IN"/>
          </a:p>
        </p:txBody>
      </p:sp>
      <p:sp>
        <p:nvSpPr>
          <p:cNvPr id="5" name="Footer Placeholder 4">
            <a:extLst>
              <a:ext uri="{FF2B5EF4-FFF2-40B4-BE49-F238E27FC236}">
                <a16:creationId xmlns:a16="http://schemas.microsoft.com/office/drawing/2014/main" id="{E4905EA8-A150-479E-A8A8-E2AD483C5D08}"/>
              </a:ext>
            </a:extLst>
          </p:cNvPr>
          <p:cNvSpPr>
            <a:spLocks noGrp="1"/>
          </p:cNvSpPr>
          <p:nvPr>
            <p:ph type="ftr" sz="quarter" idx="11"/>
          </p:nvPr>
        </p:nvSpPr>
        <p:spPr/>
        <p:txBody>
          <a:bodyPr/>
          <a:lstStyle/>
          <a:p>
            <a:r>
              <a:rPr lang="en-IN"/>
              <a:t>IQAC Presentation</a:t>
            </a:r>
          </a:p>
        </p:txBody>
      </p:sp>
      <p:sp>
        <p:nvSpPr>
          <p:cNvPr id="6" name="Slide Number Placeholder 5">
            <a:extLst>
              <a:ext uri="{FF2B5EF4-FFF2-40B4-BE49-F238E27FC236}">
                <a16:creationId xmlns:a16="http://schemas.microsoft.com/office/drawing/2014/main" id="{BE9D60DB-08C2-4525-B528-F2C7E319BB01}"/>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173156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757F-6174-4A22-BFFB-F25DE011AC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8C44E55-76FB-46FD-9A0E-9453B07EC2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F3C05D-35D4-4D3A-A286-C2C7968B30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98C825D-06F2-4332-A216-8029A6378543}"/>
              </a:ext>
            </a:extLst>
          </p:cNvPr>
          <p:cNvSpPr>
            <a:spLocks noGrp="1"/>
          </p:cNvSpPr>
          <p:nvPr>
            <p:ph type="dt" sz="half" idx="10"/>
          </p:nvPr>
        </p:nvSpPr>
        <p:spPr/>
        <p:txBody>
          <a:bodyPr/>
          <a:lstStyle/>
          <a:p>
            <a:fld id="{0E0FAB47-B9A0-4E80-A1C1-6710DDE0D184}" type="datetime1">
              <a:rPr lang="en-IN" smtClean="0"/>
              <a:t>25-04-2023</a:t>
            </a:fld>
            <a:endParaRPr lang="en-IN"/>
          </a:p>
        </p:txBody>
      </p:sp>
      <p:sp>
        <p:nvSpPr>
          <p:cNvPr id="6" name="Footer Placeholder 5">
            <a:extLst>
              <a:ext uri="{FF2B5EF4-FFF2-40B4-BE49-F238E27FC236}">
                <a16:creationId xmlns:a16="http://schemas.microsoft.com/office/drawing/2014/main" id="{7E63EB96-9101-4CFC-83C3-627B7E44567C}"/>
              </a:ext>
            </a:extLst>
          </p:cNvPr>
          <p:cNvSpPr>
            <a:spLocks noGrp="1"/>
          </p:cNvSpPr>
          <p:nvPr>
            <p:ph type="ftr" sz="quarter" idx="11"/>
          </p:nvPr>
        </p:nvSpPr>
        <p:spPr/>
        <p:txBody>
          <a:bodyPr/>
          <a:lstStyle/>
          <a:p>
            <a:r>
              <a:rPr lang="en-IN"/>
              <a:t>IQAC Presentation</a:t>
            </a:r>
          </a:p>
        </p:txBody>
      </p:sp>
      <p:sp>
        <p:nvSpPr>
          <p:cNvPr id="7" name="Slide Number Placeholder 6">
            <a:extLst>
              <a:ext uri="{FF2B5EF4-FFF2-40B4-BE49-F238E27FC236}">
                <a16:creationId xmlns:a16="http://schemas.microsoft.com/office/drawing/2014/main" id="{734D5F6B-E4D5-46C5-8D97-751FCED42C36}"/>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245019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1999F-0E99-41FC-AC54-CA99FF8B487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F3D3737-8172-419B-BF46-14658D953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33734-3209-4D9A-9C59-14B690DDF1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B7FEF6D-BA0D-4E7C-9A9E-4B830719F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037AE3-FBCA-439D-95C0-BD6B13F140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CD09DB-C95E-422E-BCB9-8A5DED8F261C}"/>
              </a:ext>
            </a:extLst>
          </p:cNvPr>
          <p:cNvSpPr>
            <a:spLocks noGrp="1"/>
          </p:cNvSpPr>
          <p:nvPr>
            <p:ph type="dt" sz="half" idx="10"/>
          </p:nvPr>
        </p:nvSpPr>
        <p:spPr/>
        <p:txBody>
          <a:bodyPr/>
          <a:lstStyle/>
          <a:p>
            <a:fld id="{2C4A3EC2-907F-49FB-A0FA-1912C1FF621C}" type="datetime1">
              <a:rPr lang="en-IN" smtClean="0"/>
              <a:t>25-04-2023</a:t>
            </a:fld>
            <a:endParaRPr lang="en-IN"/>
          </a:p>
        </p:txBody>
      </p:sp>
      <p:sp>
        <p:nvSpPr>
          <p:cNvPr id="8" name="Footer Placeholder 7">
            <a:extLst>
              <a:ext uri="{FF2B5EF4-FFF2-40B4-BE49-F238E27FC236}">
                <a16:creationId xmlns:a16="http://schemas.microsoft.com/office/drawing/2014/main" id="{FCCC1631-ABBC-49BA-A951-40E54E0E73CB}"/>
              </a:ext>
            </a:extLst>
          </p:cNvPr>
          <p:cNvSpPr>
            <a:spLocks noGrp="1"/>
          </p:cNvSpPr>
          <p:nvPr>
            <p:ph type="ftr" sz="quarter" idx="11"/>
          </p:nvPr>
        </p:nvSpPr>
        <p:spPr/>
        <p:txBody>
          <a:bodyPr/>
          <a:lstStyle/>
          <a:p>
            <a:r>
              <a:rPr lang="en-IN"/>
              <a:t>IQAC Presentation</a:t>
            </a:r>
          </a:p>
        </p:txBody>
      </p:sp>
      <p:sp>
        <p:nvSpPr>
          <p:cNvPr id="9" name="Slide Number Placeholder 8">
            <a:extLst>
              <a:ext uri="{FF2B5EF4-FFF2-40B4-BE49-F238E27FC236}">
                <a16:creationId xmlns:a16="http://schemas.microsoft.com/office/drawing/2014/main" id="{E58AAFB0-87AE-4DBC-B90C-144A40D42A02}"/>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2925952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66B5-1905-4D32-888E-25548B3CC46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F929DFC-8596-4128-A17A-4B2A9CED3BBA}"/>
              </a:ext>
            </a:extLst>
          </p:cNvPr>
          <p:cNvSpPr>
            <a:spLocks noGrp="1"/>
          </p:cNvSpPr>
          <p:nvPr>
            <p:ph type="dt" sz="half" idx="10"/>
          </p:nvPr>
        </p:nvSpPr>
        <p:spPr/>
        <p:txBody>
          <a:bodyPr/>
          <a:lstStyle/>
          <a:p>
            <a:fld id="{1B8FD515-AE7E-46F4-BB82-050CB38447FE}" type="datetime1">
              <a:rPr lang="en-IN" smtClean="0"/>
              <a:t>25-04-2023</a:t>
            </a:fld>
            <a:endParaRPr lang="en-IN"/>
          </a:p>
        </p:txBody>
      </p:sp>
      <p:sp>
        <p:nvSpPr>
          <p:cNvPr id="4" name="Footer Placeholder 3">
            <a:extLst>
              <a:ext uri="{FF2B5EF4-FFF2-40B4-BE49-F238E27FC236}">
                <a16:creationId xmlns:a16="http://schemas.microsoft.com/office/drawing/2014/main" id="{E9C80DA9-E6FF-4ECF-8E04-D23076A9418E}"/>
              </a:ext>
            </a:extLst>
          </p:cNvPr>
          <p:cNvSpPr>
            <a:spLocks noGrp="1"/>
          </p:cNvSpPr>
          <p:nvPr>
            <p:ph type="ftr" sz="quarter" idx="11"/>
          </p:nvPr>
        </p:nvSpPr>
        <p:spPr/>
        <p:txBody>
          <a:bodyPr/>
          <a:lstStyle/>
          <a:p>
            <a:r>
              <a:rPr lang="en-IN"/>
              <a:t>IQAC Presentation</a:t>
            </a:r>
          </a:p>
        </p:txBody>
      </p:sp>
      <p:sp>
        <p:nvSpPr>
          <p:cNvPr id="5" name="Slide Number Placeholder 4">
            <a:extLst>
              <a:ext uri="{FF2B5EF4-FFF2-40B4-BE49-F238E27FC236}">
                <a16:creationId xmlns:a16="http://schemas.microsoft.com/office/drawing/2014/main" id="{72D201CA-F551-4C02-B3FC-534CDB2031EE}"/>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427874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155BDA-B766-49F0-9349-7AF11BB96B65}"/>
              </a:ext>
            </a:extLst>
          </p:cNvPr>
          <p:cNvSpPr>
            <a:spLocks noGrp="1"/>
          </p:cNvSpPr>
          <p:nvPr>
            <p:ph type="dt" sz="half" idx="10"/>
          </p:nvPr>
        </p:nvSpPr>
        <p:spPr/>
        <p:txBody>
          <a:bodyPr/>
          <a:lstStyle/>
          <a:p>
            <a:fld id="{714EF411-87FE-42E8-8234-714EB366BA96}" type="datetime1">
              <a:rPr lang="en-IN" smtClean="0"/>
              <a:t>25-04-2023</a:t>
            </a:fld>
            <a:endParaRPr lang="en-IN"/>
          </a:p>
        </p:txBody>
      </p:sp>
      <p:sp>
        <p:nvSpPr>
          <p:cNvPr id="3" name="Footer Placeholder 2">
            <a:extLst>
              <a:ext uri="{FF2B5EF4-FFF2-40B4-BE49-F238E27FC236}">
                <a16:creationId xmlns:a16="http://schemas.microsoft.com/office/drawing/2014/main" id="{E45DB29B-1F24-4CC7-97E6-D460F38295B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081E2783-8DE0-4E9C-BE58-FD6083EFF4E9}"/>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70557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018A-768D-4824-A0E7-5682054D1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E87951F-805A-473E-BC44-1063F4DC87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2073159-0EC4-42A6-8D40-FD37E61B6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148FC3-8EAD-40CA-B46B-34D0F4608465}"/>
              </a:ext>
            </a:extLst>
          </p:cNvPr>
          <p:cNvSpPr>
            <a:spLocks noGrp="1"/>
          </p:cNvSpPr>
          <p:nvPr>
            <p:ph type="dt" sz="half" idx="10"/>
          </p:nvPr>
        </p:nvSpPr>
        <p:spPr/>
        <p:txBody>
          <a:bodyPr/>
          <a:lstStyle/>
          <a:p>
            <a:fld id="{62F3C74E-AB91-42A2-B8BC-365A0D1250B5}" type="datetime1">
              <a:rPr lang="en-IN" smtClean="0"/>
              <a:t>25-04-2023</a:t>
            </a:fld>
            <a:endParaRPr lang="en-IN"/>
          </a:p>
        </p:txBody>
      </p:sp>
      <p:sp>
        <p:nvSpPr>
          <p:cNvPr id="6" name="Footer Placeholder 5">
            <a:extLst>
              <a:ext uri="{FF2B5EF4-FFF2-40B4-BE49-F238E27FC236}">
                <a16:creationId xmlns:a16="http://schemas.microsoft.com/office/drawing/2014/main" id="{B02978A8-BE20-482C-A41C-D168980E8790}"/>
              </a:ext>
            </a:extLst>
          </p:cNvPr>
          <p:cNvSpPr>
            <a:spLocks noGrp="1"/>
          </p:cNvSpPr>
          <p:nvPr>
            <p:ph type="ftr" sz="quarter" idx="11"/>
          </p:nvPr>
        </p:nvSpPr>
        <p:spPr/>
        <p:txBody>
          <a:bodyPr/>
          <a:lstStyle/>
          <a:p>
            <a:r>
              <a:rPr lang="en-IN"/>
              <a:t>IQAC Presentation</a:t>
            </a:r>
          </a:p>
        </p:txBody>
      </p:sp>
      <p:sp>
        <p:nvSpPr>
          <p:cNvPr id="7" name="Slide Number Placeholder 6">
            <a:extLst>
              <a:ext uri="{FF2B5EF4-FFF2-40B4-BE49-F238E27FC236}">
                <a16:creationId xmlns:a16="http://schemas.microsoft.com/office/drawing/2014/main" id="{B39E3A97-C5BF-47EF-A48D-49DE1D4E84C0}"/>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175744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F9AF-3FD8-48FB-AE26-2A9D3059E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A261E24-AC1D-4BAD-8B96-97E684155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02C3D85-C2CC-4AF3-9020-0229F8B57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187AE-3CBA-4D32-92A4-4AFACCCBA1E1}"/>
              </a:ext>
            </a:extLst>
          </p:cNvPr>
          <p:cNvSpPr>
            <a:spLocks noGrp="1"/>
          </p:cNvSpPr>
          <p:nvPr>
            <p:ph type="dt" sz="half" idx="10"/>
          </p:nvPr>
        </p:nvSpPr>
        <p:spPr/>
        <p:txBody>
          <a:bodyPr/>
          <a:lstStyle/>
          <a:p>
            <a:fld id="{50A0A0F1-7089-4F78-9651-BF9C9EB55997}" type="datetime1">
              <a:rPr lang="en-IN" smtClean="0"/>
              <a:t>25-04-2023</a:t>
            </a:fld>
            <a:endParaRPr lang="en-IN"/>
          </a:p>
        </p:txBody>
      </p:sp>
      <p:sp>
        <p:nvSpPr>
          <p:cNvPr id="6" name="Footer Placeholder 5">
            <a:extLst>
              <a:ext uri="{FF2B5EF4-FFF2-40B4-BE49-F238E27FC236}">
                <a16:creationId xmlns:a16="http://schemas.microsoft.com/office/drawing/2014/main" id="{85B72254-437D-478F-AAAE-A062BF708E3D}"/>
              </a:ext>
            </a:extLst>
          </p:cNvPr>
          <p:cNvSpPr>
            <a:spLocks noGrp="1"/>
          </p:cNvSpPr>
          <p:nvPr>
            <p:ph type="ftr" sz="quarter" idx="11"/>
          </p:nvPr>
        </p:nvSpPr>
        <p:spPr/>
        <p:txBody>
          <a:bodyPr/>
          <a:lstStyle/>
          <a:p>
            <a:r>
              <a:rPr lang="en-IN"/>
              <a:t>IQAC Presentation</a:t>
            </a:r>
          </a:p>
        </p:txBody>
      </p:sp>
      <p:sp>
        <p:nvSpPr>
          <p:cNvPr id="7" name="Slide Number Placeholder 6">
            <a:extLst>
              <a:ext uri="{FF2B5EF4-FFF2-40B4-BE49-F238E27FC236}">
                <a16:creationId xmlns:a16="http://schemas.microsoft.com/office/drawing/2014/main" id="{444C3CE7-48A9-4961-A7B5-19A333C71F2E}"/>
              </a:ext>
            </a:extLst>
          </p:cNvPr>
          <p:cNvSpPr>
            <a:spLocks noGrp="1"/>
          </p:cNvSpPr>
          <p:nvPr>
            <p:ph type="sldNum" sz="quarter" idx="12"/>
          </p:nvPr>
        </p:nvSpPr>
        <p:spPr/>
        <p:txBody>
          <a:bodyPr/>
          <a:lstStyle/>
          <a:p>
            <a:fld id="{5AEA5EC6-655E-4D9B-B7D6-9B3D4DCE689E}" type="slidenum">
              <a:rPr lang="en-IN" smtClean="0"/>
              <a:t>‹#›</a:t>
            </a:fld>
            <a:endParaRPr lang="en-IN"/>
          </a:p>
        </p:txBody>
      </p:sp>
    </p:spTree>
    <p:extLst>
      <p:ext uri="{BB962C8B-B14F-4D97-AF65-F5344CB8AC3E}">
        <p14:creationId xmlns:p14="http://schemas.microsoft.com/office/powerpoint/2010/main" val="177305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2DDAB-7F5E-478C-9A2B-A44D8FDEF6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5C1A39B-657C-467A-AFA1-8AB7A101BF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24136F-C5C8-48BC-9AEC-75BB45C819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93FA8-47B5-4431-B41D-B450FB343891}" type="datetime1">
              <a:rPr lang="en-IN" smtClean="0"/>
              <a:t>25-04-2023</a:t>
            </a:fld>
            <a:endParaRPr lang="en-IN"/>
          </a:p>
        </p:txBody>
      </p:sp>
      <p:sp>
        <p:nvSpPr>
          <p:cNvPr id="5" name="Footer Placeholder 4">
            <a:extLst>
              <a:ext uri="{FF2B5EF4-FFF2-40B4-BE49-F238E27FC236}">
                <a16:creationId xmlns:a16="http://schemas.microsoft.com/office/drawing/2014/main" id="{365D12C6-A8E8-4056-B4E0-56C5798F4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N"/>
              <a:t>IQAC Presentation</a:t>
            </a:r>
          </a:p>
        </p:txBody>
      </p:sp>
      <p:sp>
        <p:nvSpPr>
          <p:cNvPr id="6" name="Slide Number Placeholder 5">
            <a:extLst>
              <a:ext uri="{FF2B5EF4-FFF2-40B4-BE49-F238E27FC236}">
                <a16:creationId xmlns:a16="http://schemas.microsoft.com/office/drawing/2014/main" id="{C13A4D51-D76C-4AD1-90A3-1B65EA979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A5EC6-655E-4D9B-B7D6-9B3D4DCE689E}" type="slidenum">
              <a:rPr lang="en-IN" smtClean="0"/>
              <a:t>‹#›</a:t>
            </a:fld>
            <a:endParaRPr lang="en-IN"/>
          </a:p>
        </p:txBody>
      </p:sp>
    </p:spTree>
    <p:extLst>
      <p:ext uri="{BB962C8B-B14F-4D97-AF65-F5344CB8AC3E}">
        <p14:creationId xmlns:p14="http://schemas.microsoft.com/office/powerpoint/2010/main" val="332113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Ph%20D%20Guidelines%20-%202022.pdf"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PHD%20REGULATIONS%20Final.pp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817680-B52C-4C87-B3EA-EE4F803BC89D}"/>
              </a:ext>
            </a:extLst>
          </p:cNvPr>
          <p:cNvSpPr/>
          <p:nvPr/>
        </p:nvSpPr>
        <p:spPr>
          <a:xfrm>
            <a:off x="428" y="14288"/>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4366" b="1" dirty="0">
              <a:solidFill>
                <a:srgbClr val="FF0000"/>
              </a:solidFill>
            </a:endParaRPr>
          </a:p>
          <a:p>
            <a:pPr algn="ctr">
              <a:defRPr/>
            </a:pPr>
            <a:r>
              <a:rPr lang="en-IN" sz="4366" b="1" dirty="0">
                <a:solidFill>
                  <a:schemeClr val="accent1"/>
                </a:solidFill>
              </a:rPr>
              <a:t>Welcome To </a:t>
            </a:r>
          </a:p>
          <a:p>
            <a:pPr algn="ctr"/>
            <a:r>
              <a:rPr lang="en-US" sz="4400" dirty="0">
                <a:solidFill>
                  <a:schemeClr val="tx1"/>
                </a:solidFill>
              </a:rPr>
              <a:t>    </a:t>
            </a:r>
            <a:r>
              <a:rPr lang="en-US" sz="4400" dirty="0">
                <a:solidFill>
                  <a:srgbClr val="C00000"/>
                </a:solidFill>
              </a:rPr>
              <a:t>The Chairperson &amp; Members of</a:t>
            </a:r>
          </a:p>
          <a:p>
            <a:pPr algn="ctr"/>
            <a:r>
              <a:rPr lang="en-US" sz="4400" dirty="0">
                <a:solidFill>
                  <a:srgbClr val="C00000"/>
                </a:solidFill>
              </a:rPr>
              <a:t>     Internal Quality Assurance Cell</a:t>
            </a:r>
          </a:p>
          <a:p>
            <a:pPr algn="ctr"/>
            <a:endParaRPr lang="en-US" sz="4400" b="1" dirty="0">
              <a:solidFill>
                <a:srgbClr val="C00000"/>
              </a:solidFill>
            </a:endParaRPr>
          </a:p>
          <a:p>
            <a:pPr algn="ctr"/>
            <a:r>
              <a:rPr lang="en-US" sz="4400" b="1" dirty="0">
                <a:solidFill>
                  <a:schemeClr val="accent1"/>
                </a:solidFill>
              </a:rPr>
              <a:t>Quarterly Meeting</a:t>
            </a:r>
          </a:p>
          <a:p>
            <a:pPr algn="ctr"/>
            <a:r>
              <a:rPr lang="en-US" sz="4400" dirty="0">
                <a:solidFill>
                  <a:srgbClr val="C00000"/>
                </a:solidFill>
              </a:rPr>
              <a:t> </a:t>
            </a:r>
            <a:r>
              <a:rPr lang="en-US" sz="3600" dirty="0" smtClean="0">
                <a:solidFill>
                  <a:srgbClr val="C00000"/>
                </a:solidFill>
              </a:rPr>
              <a:t>May 2022-July 2022</a:t>
            </a:r>
            <a:endParaRPr lang="en-US" sz="3600" dirty="0">
              <a:solidFill>
                <a:srgbClr val="C00000"/>
              </a:solidFill>
            </a:endParaRPr>
          </a:p>
          <a:p>
            <a:pPr algn="ctr"/>
            <a:r>
              <a:rPr lang="en-US" sz="3600" dirty="0" smtClean="0">
                <a:solidFill>
                  <a:srgbClr val="C00000"/>
                </a:solidFill>
              </a:rPr>
              <a:t>13</a:t>
            </a:r>
            <a:r>
              <a:rPr lang="en-US" sz="3600" baseline="30000" dirty="0" smtClean="0">
                <a:solidFill>
                  <a:srgbClr val="C00000"/>
                </a:solidFill>
              </a:rPr>
              <a:t>th</a:t>
            </a:r>
            <a:r>
              <a:rPr lang="en-US" sz="3600" dirty="0" smtClean="0">
                <a:solidFill>
                  <a:srgbClr val="C00000"/>
                </a:solidFill>
              </a:rPr>
              <a:t> August 2022</a:t>
            </a:r>
            <a:endParaRPr lang="en-US" sz="3600" dirty="0">
              <a:solidFill>
                <a:srgbClr val="C00000"/>
              </a:solidFill>
            </a:endParaRPr>
          </a:p>
          <a:p>
            <a:pPr algn="ctr">
              <a:defRPr/>
            </a:pPr>
            <a:endParaRPr lang="en-IN" sz="4366" b="1" dirty="0">
              <a:solidFill>
                <a:srgbClr val="FF0000"/>
              </a:solidFill>
            </a:endParaRPr>
          </a:p>
        </p:txBody>
      </p:sp>
      <p:sp>
        <p:nvSpPr>
          <p:cNvPr id="7171" name="object 3">
            <a:extLst>
              <a:ext uri="{FF2B5EF4-FFF2-40B4-BE49-F238E27FC236}">
                <a16:creationId xmlns:a16="http://schemas.microsoft.com/office/drawing/2014/main" id="{30572715-80D9-4C79-8DD7-D81ED9F0D486}"/>
              </a:ext>
            </a:extLst>
          </p:cNvPr>
          <p:cNvSpPr>
            <a:spLocks/>
          </p:cNvSpPr>
          <p:nvPr/>
        </p:nvSpPr>
        <p:spPr bwMode="auto">
          <a:xfrm>
            <a:off x="-3422" y="9626"/>
            <a:ext cx="5686441" cy="3689538"/>
          </a:xfrm>
          <a:custGeom>
            <a:avLst/>
            <a:gdLst>
              <a:gd name="T0" fmla="*/ 95318808 w 7436484"/>
              <a:gd name="T1" fmla="*/ 0 h 5134610"/>
              <a:gd name="T2" fmla="*/ 0 w 7436484"/>
              <a:gd name="T3" fmla="*/ 0 h 5134610"/>
              <a:gd name="T4" fmla="*/ 0 w 7436484"/>
              <a:gd name="T5" fmla="*/ 66086173 h 5134610"/>
              <a:gd name="T6" fmla="*/ 95318808 w 7436484"/>
              <a:gd name="T7" fmla="*/ 0 h 513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36484" h="5134610">
                <a:moveTo>
                  <a:pt x="7435941" y="0"/>
                </a:moveTo>
                <a:lnTo>
                  <a:pt x="0" y="0"/>
                </a:lnTo>
                <a:lnTo>
                  <a:pt x="0" y="5134513"/>
                </a:lnTo>
                <a:lnTo>
                  <a:pt x="7435941" y="0"/>
                </a:lnTo>
                <a:close/>
              </a:path>
            </a:pathLst>
          </a:custGeom>
          <a:solidFill>
            <a:srgbClr val="295E9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dirty="0"/>
          </a:p>
        </p:txBody>
      </p:sp>
      <p:sp>
        <p:nvSpPr>
          <p:cNvPr id="7172" name="object 4">
            <a:extLst>
              <a:ext uri="{FF2B5EF4-FFF2-40B4-BE49-F238E27FC236}">
                <a16:creationId xmlns:a16="http://schemas.microsoft.com/office/drawing/2014/main" id="{96B18AA7-EBFE-4B76-B068-C1600529A231}"/>
              </a:ext>
            </a:extLst>
          </p:cNvPr>
          <p:cNvSpPr>
            <a:spLocks noChangeArrowheads="1"/>
          </p:cNvSpPr>
          <p:nvPr/>
        </p:nvSpPr>
        <p:spPr bwMode="auto">
          <a:xfrm>
            <a:off x="286339" y="252217"/>
            <a:ext cx="1119575" cy="111668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7173" name="object 5">
            <a:extLst>
              <a:ext uri="{FF2B5EF4-FFF2-40B4-BE49-F238E27FC236}">
                <a16:creationId xmlns:a16="http://schemas.microsoft.com/office/drawing/2014/main" id="{CAA74B8A-D33A-41C7-A25B-BAE9C8CF41EA}"/>
              </a:ext>
            </a:extLst>
          </p:cNvPr>
          <p:cNvSpPr>
            <a:spLocks noChangeArrowheads="1"/>
          </p:cNvSpPr>
          <p:nvPr/>
        </p:nvSpPr>
        <p:spPr bwMode="auto">
          <a:xfrm>
            <a:off x="3554574" y="837515"/>
            <a:ext cx="88565" cy="8952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solidFill>
                <a:srgbClr val="005893"/>
              </a:solidFill>
            </a:endParaRPr>
          </a:p>
        </p:txBody>
      </p:sp>
      <p:sp>
        <p:nvSpPr>
          <p:cNvPr id="6" name="object 6">
            <a:extLst>
              <a:ext uri="{FF2B5EF4-FFF2-40B4-BE49-F238E27FC236}">
                <a16:creationId xmlns:a16="http://schemas.microsoft.com/office/drawing/2014/main" id="{52905BFD-7C04-42B5-AD0B-5AD9AA13CAAC}"/>
              </a:ext>
            </a:extLst>
          </p:cNvPr>
          <p:cNvSpPr txBox="1"/>
          <p:nvPr/>
        </p:nvSpPr>
        <p:spPr>
          <a:xfrm>
            <a:off x="1521433" y="464003"/>
            <a:ext cx="2449011" cy="739134"/>
          </a:xfrm>
          <a:prstGeom prst="rect">
            <a:avLst/>
          </a:prstGeom>
        </p:spPr>
        <p:txBody>
          <a:bodyPr lIns="0" tIns="8086" rIns="0" bIns="0">
            <a:spAutoFit/>
          </a:bodyPr>
          <a:lstStyle/>
          <a:p>
            <a:pPr marL="7701">
              <a:lnSpc>
                <a:spcPts val="2847"/>
              </a:lnSpc>
              <a:spcBef>
                <a:spcPts val="64"/>
              </a:spcBef>
              <a:defRPr/>
            </a:pPr>
            <a:r>
              <a:rPr lang="en-IN" sz="2577" b="1" spc="-21" dirty="0">
                <a:solidFill>
                  <a:schemeClr val="bg1"/>
                </a:solidFill>
                <a:latin typeface="Helvetica-Bold"/>
                <a:ea typeface="ＭＳ Ｐゴシック" charset="0"/>
                <a:cs typeface="Helvetica-Bold"/>
              </a:rPr>
              <a:t>RV Institute of </a:t>
            </a:r>
          </a:p>
          <a:p>
            <a:pPr marL="7701">
              <a:lnSpc>
                <a:spcPts val="2847"/>
              </a:lnSpc>
              <a:spcBef>
                <a:spcPts val="64"/>
              </a:spcBef>
              <a:defRPr/>
            </a:pPr>
            <a:r>
              <a:rPr lang="en-IN" sz="2577" b="1" spc="-21" dirty="0">
                <a:solidFill>
                  <a:schemeClr val="bg1"/>
                </a:solidFill>
                <a:latin typeface="Helvetica-Bold"/>
                <a:ea typeface="ＭＳ Ｐゴシック" charset="0"/>
                <a:cs typeface="Helvetica-Bold"/>
              </a:rPr>
              <a:t>Management</a:t>
            </a:r>
            <a:endParaRPr sz="2577" dirty="0">
              <a:solidFill>
                <a:schemeClr val="bg1"/>
              </a:solidFill>
              <a:latin typeface="Helvetica-Bold"/>
              <a:ea typeface="ＭＳ Ｐゴシック" charset="0"/>
              <a:cs typeface="Helvetica-Bold"/>
            </a:endParaRPr>
          </a:p>
        </p:txBody>
      </p:sp>
      <p:sp>
        <p:nvSpPr>
          <p:cNvPr id="7" name="object 7">
            <a:extLst>
              <a:ext uri="{FF2B5EF4-FFF2-40B4-BE49-F238E27FC236}">
                <a16:creationId xmlns:a16="http://schemas.microsoft.com/office/drawing/2014/main" id="{CE2D86B6-4B42-4F5F-8684-14CBB8C10244}"/>
              </a:ext>
            </a:extLst>
          </p:cNvPr>
          <p:cNvSpPr txBox="1"/>
          <p:nvPr/>
        </p:nvSpPr>
        <p:spPr>
          <a:xfrm>
            <a:off x="9774330" y="247404"/>
            <a:ext cx="2064908" cy="287725"/>
          </a:xfrm>
          <a:prstGeom prst="rect">
            <a:avLst/>
          </a:prstGeom>
        </p:spPr>
        <p:txBody>
          <a:bodyPr lIns="0" tIns="7701" rIns="0" bIns="0">
            <a:spAutoFit/>
          </a:bodyPr>
          <a:lstStyle/>
          <a:p>
            <a:pPr marL="7701">
              <a:spcBef>
                <a:spcPts val="61"/>
              </a:spcBef>
              <a:defRPr/>
            </a:pPr>
            <a:r>
              <a:rPr sz="1819" i="1" spc="-3" dirty="0">
                <a:solidFill>
                  <a:srgbClr val="422C75"/>
                </a:solidFill>
                <a:latin typeface="Playfair Display"/>
                <a:ea typeface="ＭＳ Ｐゴシック" charset="0"/>
                <a:cs typeface="Playfair Display"/>
              </a:rPr>
              <a:t>Go, change </a:t>
            </a:r>
            <a:r>
              <a:rPr sz="1819" i="1" dirty="0">
                <a:solidFill>
                  <a:srgbClr val="422C75"/>
                </a:solidFill>
                <a:latin typeface="Playfair Display"/>
                <a:ea typeface="ＭＳ Ｐゴシック" charset="0"/>
                <a:cs typeface="Playfair Display"/>
              </a:rPr>
              <a:t>the</a:t>
            </a:r>
            <a:r>
              <a:rPr sz="1819" i="1" spc="-49" dirty="0">
                <a:solidFill>
                  <a:srgbClr val="422C75"/>
                </a:solidFill>
                <a:latin typeface="Playfair Display"/>
                <a:ea typeface="ＭＳ Ｐゴシック" charset="0"/>
                <a:cs typeface="Playfair Display"/>
              </a:rPr>
              <a:t> </a:t>
            </a:r>
            <a:r>
              <a:rPr sz="1819" i="1" spc="-3" dirty="0">
                <a:solidFill>
                  <a:srgbClr val="422C75"/>
                </a:solidFill>
                <a:latin typeface="Playfair Display"/>
                <a:ea typeface="ＭＳ Ｐゴシック" charset="0"/>
                <a:cs typeface="Playfair Display"/>
              </a:rPr>
              <a:t>world</a:t>
            </a:r>
            <a:endParaRPr sz="1819" dirty="0">
              <a:latin typeface="Playfair Display"/>
              <a:ea typeface="ＭＳ Ｐゴシック" charset="0"/>
              <a:cs typeface="Playfair Display"/>
            </a:endParaRPr>
          </a:p>
        </p:txBody>
      </p:sp>
      <p:sp>
        <p:nvSpPr>
          <p:cNvPr id="3" name="Date Placeholder 2">
            <a:extLst>
              <a:ext uri="{FF2B5EF4-FFF2-40B4-BE49-F238E27FC236}">
                <a16:creationId xmlns:a16="http://schemas.microsoft.com/office/drawing/2014/main" id="{09495A9A-9971-4406-9EC7-2E330E30009A}"/>
              </a:ext>
            </a:extLst>
          </p:cNvPr>
          <p:cNvSpPr>
            <a:spLocks noGrp="1"/>
          </p:cNvSpPr>
          <p:nvPr>
            <p:ph type="dt" sz="half" idx="10"/>
          </p:nvPr>
        </p:nvSpPr>
        <p:spPr/>
        <p:txBody>
          <a:bodyPr/>
          <a:lstStyle/>
          <a:p>
            <a:fld id="{0A4A72D6-8C3B-43FA-873C-607C19480D87}" type="datetime1">
              <a:rPr lang="en-IN" smtClean="0"/>
              <a:t>25-04-2023</a:t>
            </a:fld>
            <a:endParaRPr lang="en-IN" dirty="0"/>
          </a:p>
        </p:txBody>
      </p:sp>
      <p:sp>
        <p:nvSpPr>
          <p:cNvPr id="4" name="Footer Placeholder 3">
            <a:extLst>
              <a:ext uri="{FF2B5EF4-FFF2-40B4-BE49-F238E27FC236}">
                <a16:creationId xmlns:a16="http://schemas.microsoft.com/office/drawing/2014/main" id="{CFAD062F-3497-46C5-8C52-F9FD5868C817}"/>
              </a:ext>
            </a:extLst>
          </p:cNvPr>
          <p:cNvSpPr>
            <a:spLocks noGrp="1"/>
          </p:cNvSpPr>
          <p:nvPr>
            <p:ph type="ftr" sz="quarter" idx="11"/>
          </p:nvPr>
        </p:nvSpPr>
        <p:spPr/>
        <p:txBody>
          <a:bodyPr/>
          <a:lstStyle/>
          <a:p>
            <a:r>
              <a:rPr lang="en-IN"/>
              <a:t>IQAC Presentation</a:t>
            </a:r>
          </a:p>
        </p:txBody>
      </p:sp>
      <p:sp>
        <p:nvSpPr>
          <p:cNvPr id="5" name="Slide Number Placeholder 4">
            <a:extLst>
              <a:ext uri="{FF2B5EF4-FFF2-40B4-BE49-F238E27FC236}">
                <a16:creationId xmlns:a16="http://schemas.microsoft.com/office/drawing/2014/main" id="{08B8AB42-82E2-481E-8838-9A1D0D300906}"/>
              </a:ext>
            </a:extLst>
          </p:cNvPr>
          <p:cNvSpPr>
            <a:spLocks noGrp="1"/>
          </p:cNvSpPr>
          <p:nvPr>
            <p:ph type="sldNum" sz="quarter" idx="12"/>
          </p:nvPr>
        </p:nvSpPr>
        <p:spPr/>
        <p:txBody>
          <a:bodyPr/>
          <a:lstStyle/>
          <a:p>
            <a:fld id="{5AEA5EC6-655E-4D9B-B7D6-9B3D4DCE689E}" type="slidenum">
              <a:rPr lang="en-IN" smtClean="0"/>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428" y="613216"/>
            <a:ext cx="11235220" cy="1041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5</a:t>
            </a: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lgn="ctr"/>
            <a:r>
              <a:rPr lang="en-US" sz="2400" dirty="0"/>
              <a:t>To brief the members about the forthcoming statutory body meeting scheduled in August/ September 2022</a:t>
            </a:r>
            <a:endParaRPr lang="en-IN" sz="2400" dirty="0"/>
          </a:p>
          <a:p>
            <a:pPr algn="ctr">
              <a:lnSpc>
                <a:spcPct val="150000"/>
              </a:lnSpc>
            </a:pPr>
            <a:r>
              <a:rPr lang="en-US" sz="2400" dirty="0" smtClean="0"/>
              <a:t>We Plan to hold the meetings as follows:</a:t>
            </a:r>
          </a:p>
          <a:p>
            <a:pPr algn="ctr">
              <a:lnSpc>
                <a:spcPct val="150000"/>
              </a:lnSpc>
            </a:pPr>
            <a:r>
              <a:rPr lang="en-US" sz="2400" dirty="0" smtClean="0"/>
              <a:t>Board of Studies meeting- 17</a:t>
            </a:r>
            <a:r>
              <a:rPr lang="en-US" sz="2400" baseline="30000" dirty="0" smtClean="0"/>
              <a:t>th</a:t>
            </a:r>
            <a:r>
              <a:rPr lang="en-US" sz="2400" dirty="0" smtClean="0"/>
              <a:t> August 2022</a:t>
            </a:r>
          </a:p>
          <a:p>
            <a:pPr algn="ctr">
              <a:lnSpc>
                <a:spcPct val="150000"/>
              </a:lnSpc>
            </a:pPr>
            <a:r>
              <a:rPr lang="en-US" sz="2400" dirty="0" smtClean="0"/>
              <a:t>Academic Council Meeting- 1</a:t>
            </a:r>
            <a:r>
              <a:rPr lang="en-US" sz="2400" baseline="30000" dirty="0" smtClean="0"/>
              <a:t>st</a:t>
            </a:r>
            <a:r>
              <a:rPr lang="en-US" sz="2400" dirty="0" smtClean="0"/>
              <a:t> September 2022</a:t>
            </a:r>
          </a:p>
          <a:p>
            <a:pPr algn="ctr">
              <a:lnSpc>
                <a:spcPct val="150000"/>
              </a:lnSpc>
            </a:pPr>
            <a:r>
              <a:rPr lang="en-US" sz="2400" dirty="0" smtClean="0"/>
              <a:t>Finance Committee Meeting- 15</a:t>
            </a:r>
            <a:r>
              <a:rPr lang="en-US" sz="2400" baseline="30000" dirty="0" smtClean="0"/>
              <a:t>th</a:t>
            </a:r>
            <a:r>
              <a:rPr lang="en-US" sz="2400" dirty="0" smtClean="0"/>
              <a:t> September 2022</a:t>
            </a:r>
          </a:p>
          <a:p>
            <a:pPr algn="ctr">
              <a:lnSpc>
                <a:spcPct val="150000"/>
              </a:lnSpc>
            </a:pPr>
            <a:r>
              <a:rPr lang="en-US" sz="2400" dirty="0" smtClean="0"/>
              <a:t>Governing Body Meeting-  29</a:t>
            </a:r>
            <a:r>
              <a:rPr lang="en-US" sz="2400" baseline="30000" dirty="0" smtClean="0"/>
              <a:t>th</a:t>
            </a:r>
            <a:r>
              <a:rPr lang="en-US" sz="2400" dirty="0" smtClean="0"/>
              <a:t> September 2022</a:t>
            </a:r>
            <a:endParaRPr lang="en-US" sz="2400" dirty="0"/>
          </a:p>
          <a:p>
            <a:pPr lvl="0" algn="ctr">
              <a:lnSpc>
                <a:spcPct val="150000"/>
              </a:lnSpc>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D82E0DE0-C78D-41E9-BAF5-7642B2D0EA3D}"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10</a:t>
            </a:fld>
            <a:endParaRPr lang="en-IN" dirty="0"/>
          </a:p>
        </p:txBody>
      </p:sp>
    </p:spTree>
    <p:extLst>
      <p:ext uri="{BB962C8B-B14F-4D97-AF65-F5344CB8AC3E}">
        <p14:creationId xmlns:p14="http://schemas.microsoft.com/office/powerpoint/2010/main" val="3341967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428" y="613216"/>
            <a:ext cx="11235220" cy="1197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6</a:t>
            </a: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pPr>
            <a:r>
              <a:rPr lang="en-US" sz="2400" dirty="0" smtClean="0"/>
              <a:t>To </a:t>
            </a:r>
            <a:r>
              <a:rPr lang="en-US" sz="2400" dirty="0"/>
              <a:t>discuss about the Infrastructure enhancement in the </a:t>
            </a:r>
            <a:r>
              <a:rPr lang="en-US" sz="2400" dirty="0" smtClean="0"/>
              <a:t>Institution</a:t>
            </a:r>
          </a:p>
          <a:p>
            <a:pPr algn="ctr">
              <a:lnSpc>
                <a:spcPct val="150000"/>
              </a:lnSpc>
            </a:pPr>
            <a:r>
              <a:rPr lang="en-US" sz="2400" dirty="0" smtClean="0"/>
              <a:t>IQAC and Research Centre Renovation - in progress</a:t>
            </a:r>
          </a:p>
          <a:p>
            <a:pPr algn="ctr">
              <a:lnSpc>
                <a:spcPct val="150000"/>
              </a:lnSpc>
            </a:pPr>
            <a:endParaRPr lang="en-US" sz="2400" dirty="0" smtClean="0"/>
          </a:p>
          <a:p>
            <a:pPr algn="ctr">
              <a:lnSpc>
                <a:spcPct val="150000"/>
              </a:lnSpc>
            </a:pPr>
            <a:endParaRPr lang="en-US" sz="2400" dirty="0"/>
          </a:p>
          <a:p>
            <a:pPr algn="ctr">
              <a:lnSpc>
                <a:spcPct val="150000"/>
              </a:lnSpc>
            </a:pPr>
            <a:endParaRPr lang="en-US" sz="2400" dirty="0" smtClean="0"/>
          </a:p>
          <a:p>
            <a:pPr algn="ctr">
              <a:lnSpc>
                <a:spcPct val="150000"/>
              </a:lnSpc>
            </a:pPr>
            <a:endParaRPr lang="en-US" sz="2400" dirty="0" smtClean="0"/>
          </a:p>
          <a:p>
            <a:pPr algn="ctr">
              <a:lnSpc>
                <a:spcPct val="150000"/>
              </a:lnSpc>
            </a:pPr>
            <a:endParaRPr lang="en-US" sz="2400" dirty="0" smtClean="0"/>
          </a:p>
          <a:p>
            <a:pPr algn="ctr">
              <a:lnSpc>
                <a:spcPct val="150000"/>
              </a:lnSpc>
            </a:pPr>
            <a:endParaRPr lang="en-US" sz="2400" dirty="0" smtClean="0"/>
          </a:p>
          <a:p>
            <a:pPr algn="ctr">
              <a:lnSpc>
                <a:spcPct val="150000"/>
              </a:lnSpc>
            </a:pPr>
            <a:endParaRPr lang="en-US" sz="2400" dirty="0"/>
          </a:p>
          <a:p>
            <a:pPr algn="ctr">
              <a:lnSpc>
                <a:spcPct val="150000"/>
              </a:lnSpc>
            </a:pPr>
            <a:endParaRPr lang="en-US" sz="2400" dirty="0"/>
          </a:p>
          <a:p>
            <a:pPr lvl="0" algn="ctr">
              <a:lnSpc>
                <a:spcPct val="150000"/>
              </a:lnSpc>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032FEE84-0C0F-4215-9917-E51A4DC86E4C}"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11</a:t>
            </a:fld>
            <a:endParaRPr lang="en-IN" dirty="0"/>
          </a:p>
        </p:txBody>
      </p:sp>
      <p:pic>
        <p:nvPicPr>
          <p:cNvPr id="5" name="Picture 4"/>
          <p:cNvPicPr>
            <a:picLocks noChangeAspect="1"/>
          </p:cNvPicPr>
          <p:nvPr/>
        </p:nvPicPr>
        <p:blipFill>
          <a:blip r:embed="rId3"/>
          <a:stretch>
            <a:fillRect/>
          </a:stretch>
        </p:blipFill>
        <p:spPr>
          <a:xfrm>
            <a:off x="1658983" y="2544483"/>
            <a:ext cx="9000308" cy="3811867"/>
          </a:xfrm>
          <a:prstGeom prst="rect">
            <a:avLst/>
          </a:prstGeom>
        </p:spPr>
      </p:pic>
    </p:spTree>
    <p:extLst>
      <p:ext uri="{BB962C8B-B14F-4D97-AF65-F5344CB8AC3E}">
        <p14:creationId xmlns:p14="http://schemas.microsoft.com/office/powerpoint/2010/main" val="345406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428" y="613216"/>
            <a:ext cx="11235220" cy="1223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7</a:t>
            </a: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spcBef>
                <a:spcPts val="61"/>
              </a:spcBef>
            </a:pPr>
            <a:r>
              <a:rPr lang="en-US" sz="2400" dirty="0"/>
              <a:t>To discuss about the new quality initiatives adopted by the </a:t>
            </a:r>
            <a:r>
              <a:rPr lang="en-US" sz="2400" dirty="0" smtClean="0"/>
              <a:t>institute:</a:t>
            </a: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400" dirty="0" smtClean="0"/>
              <a:t>                              </a:t>
            </a:r>
          </a:p>
          <a:p>
            <a:pPr marL="355600" lvl="0" indent="-342900">
              <a:lnSpc>
                <a:spcPct val="150000"/>
              </a:lnSpc>
              <a:buFont typeface="Wingdings" panose="05000000000000000000" pitchFamily="2" charset="2"/>
              <a:buChar char="Ø"/>
            </a:pPr>
            <a:r>
              <a:rPr lang="en-US" sz="2400" dirty="0" smtClean="0">
                <a:ea typeface="Times New Roman" panose="02020603050405020304" pitchFamily="18" charset="0"/>
                <a:cs typeface="Times New Roman" panose="02020603050405020304" pitchFamily="18" charset="0"/>
              </a:rPr>
              <a:t>Strengthening the BIP – Faculty mentors visiting the </a:t>
            </a:r>
            <a:r>
              <a:rPr lang="en-US" sz="2400" dirty="0" err="1" smtClean="0">
                <a:ea typeface="Times New Roman" panose="02020603050405020304" pitchFamily="18" charset="0"/>
                <a:cs typeface="Times New Roman" panose="02020603050405020304" pitchFamily="18" charset="0"/>
              </a:rPr>
              <a:t>organisations</a:t>
            </a:r>
            <a:r>
              <a:rPr lang="en-US" sz="2400" dirty="0" smtClean="0">
                <a:ea typeface="Times New Roman" panose="02020603050405020304" pitchFamily="18" charset="0"/>
                <a:cs typeface="Times New Roman" panose="02020603050405020304" pitchFamily="18" charset="0"/>
              </a:rPr>
              <a:t> where their mentees are carrying out internship</a:t>
            </a:r>
          </a:p>
          <a:p>
            <a:pPr marL="355600" lvl="0" indent="-342900">
              <a:lnSpc>
                <a:spcPct val="150000"/>
              </a:lnSpc>
              <a:buFont typeface="Wingdings" panose="05000000000000000000" pitchFamily="2" charset="2"/>
              <a:buChar char="Ø"/>
            </a:pPr>
            <a:r>
              <a:rPr lang="en-US" sz="2400" dirty="0" smtClean="0">
                <a:ea typeface="Times New Roman" panose="02020603050405020304" pitchFamily="18" charset="0"/>
                <a:cs typeface="Times New Roman" panose="02020603050405020304" pitchFamily="18" charset="0"/>
              </a:rPr>
              <a:t>Formation of the RAC </a:t>
            </a:r>
          </a:p>
          <a:p>
            <a:pPr marL="355600" lvl="0" indent="-342900">
              <a:lnSpc>
                <a:spcPct val="150000"/>
              </a:lnSpc>
              <a:buFont typeface="Wingdings" panose="05000000000000000000" pitchFamily="2" charset="2"/>
              <a:buChar char="Ø"/>
            </a:pPr>
            <a:r>
              <a:rPr lang="en-US" sz="2400" dirty="0" smtClean="0">
                <a:ea typeface="Times New Roman" panose="02020603050405020304" pitchFamily="18" charset="0"/>
                <a:cs typeface="Times New Roman" panose="02020603050405020304" pitchFamily="18" charset="0"/>
              </a:rPr>
              <a:t>Participation in the National Management Week organized by AIMS</a:t>
            </a:r>
          </a:p>
          <a:p>
            <a:pPr marL="355600" lvl="0" indent="-342900">
              <a:lnSpc>
                <a:spcPct val="150000"/>
              </a:lnSpc>
              <a:buFont typeface="Wingdings" panose="05000000000000000000" pitchFamily="2" charset="2"/>
              <a:buChar char="Ø"/>
            </a:pPr>
            <a:r>
              <a:rPr lang="en-US" sz="2400" dirty="0" smtClean="0">
                <a:ea typeface="Times New Roman" panose="02020603050405020304" pitchFamily="18" charset="0"/>
                <a:cs typeface="Times New Roman" panose="02020603050405020304" pitchFamily="18" charset="0"/>
              </a:rPr>
              <a:t>Successful submission of data for the Subject Rating by QS I Gauge</a:t>
            </a:r>
          </a:p>
          <a:p>
            <a:pPr marL="355600" lvl="0" indent="-342900">
              <a:lnSpc>
                <a:spcPct val="150000"/>
              </a:lnSpc>
              <a:buFont typeface="Wingdings" panose="05000000000000000000" pitchFamily="2" charset="2"/>
              <a:buChar char="Ø"/>
            </a:pPr>
            <a:r>
              <a:rPr lang="en-US" sz="2400" dirty="0" smtClean="0">
                <a:ea typeface="Times New Roman" panose="02020603050405020304" pitchFamily="18" charset="0"/>
                <a:cs typeface="Times New Roman" panose="02020603050405020304" pitchFamily="18" charset="0"/>
              </a:rPr>
              <a:t>Approval of Research Promotion policy &amp; </a:t>
            </a:r>
            <a:r>
              <a:rPr lang="en-US" sz="2400" dirty="0" err="1" smtClean="0">
                <a:ea typeface="Times New Roman" panose="02020603050405020304" pitchFamily="18" charset="0"/>
                <a:cs typeface="Times New Roman" panose="02020603050405020304" pitchFamily="18" charset="0"/>
              </a:rPr>
              <a:t>Ph.D</a:t>
            </a:r>
            <a:r>
              <a:rPr lang="en-US" sz="2400" dirty="0" smtClean="0">
                <a:ea typeface="Times New Roman" panose="02020603050405020304" pitchFamily="18" charset="0"/>
                <a:cs typeface="Times New Roman" panose="02020603050405020304" pitchFamily="18" charset="0"/>
              </a:rPr>
              <a:t> Guidelines</a:t>
            </a:r>
          </a:p>
          <a:p>
            <a:pPr marL="355600" lvl="0" indent="-342900">
              <a:lnSpc>
                <a:spcPct val="150000"/>
              </a:lnSpc>
              <a:buFont typeface="Wingdings" panose="05000000000000000000" pitchFamily="2" charset="2"/>
              <a:buChar char="Ø"/>
            </a:pPr>
            <a:endParaRPr lang="en-US" sz="2400" dirty="0" smtClean="0">
              <a:ea typeface="Times New Roman" panose="02020603050405020304" pitchFamily="18" charset="0"/>
              <a:cs typeface="Times New Roman" panose="02020603050405020304" pitchFamily="18" charset="0"/>
            </a:endParaRPr>
          </a:p>
          <a:p>
            <a:pPr marL="355600" lvl="0" indent="-342900">
              <a:lnSpc>
                <a:spcPct val="150000"/>
              </a:lnSpc>
              <a:buFont typeface="Wingdings" panose="05000000000000000000" pitchFamily="2" charset="2"/>
              <a:buChar char="Ø"/>
            </a:pPr>
            <a:endParaRPr lang="en-US" sz="2400" dirty="0" smtClean="0">
              <a:ea typeface="Times New Roman" panose="02020603050405020304" pitchFamily="18" charset="0"/>
              <a:cs typeface="Times New Roman" panose="02020603050405020304" pitchFamily="18" charset="0"/>
            </a:endParaRPr>
          </a:p>
          <a:p>
            <a:pPr marL="355600" lvl="0" indent="-342900">
              <a:lnSpc>
                <a:spcPct val="150000"/>
              </a:lnSpc>
              <a:buFont typeface="Wingdings" panose="05000000000000000000" pitchFamily="2" charset="2"/>
              <a:buChar char="Ø"/>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A045638E-EB5D-45E1-B64A-F2E482D3E096}"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12</a:t>
            </a:fld>
            <a:endParaRPr lang="en-IN" dirty="0"/>
          </a:p>
        </p:txBody>
      </p:sp>
    </p:spTree>
    <p:extLst>
      <p:ext uri="{BB962C8B-B14F-4D97-AF65-F5344CB8AC3E}">
        <p14:creationId xmlns:p14="http://schemas.microsoft.com/office/powerpoint/2010/main" val="323782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2"/>
          <p:cNvSpPr>
            <a:spLocks noGrp="1"/>
          </p:cNvSpPr>
          <p:nvPr>
            <p:ph type="body" idx="1"/>
          </p:nvPr>
        </p:nvSpPr>
        <p:spPr>
          <a:xfrm>
            <a:off x="551070" y="1026197"/>
            <a:ext cx="11275654" cy="3882414"/>
          </a:xfrm>
        </p:spPr>
        <p:txBody>
          <a:bodyPr/>
          <a:lstStyle/>
          <a:p>
            <a:pPr marL="363885">
              <a:defRPr/>
            </a:pPr>
            <a:endParaRPr lang="en-US" dirty="0" smtClean="0">
              <a:solidFill>
                <a:schemeClr val="tx1"/>
              </a:solidFill>
            </a:endParaRPr>
          </a:p>
          <a:p>
            <a:pPr algn="ct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E160738-8017-4BDD-A6B8-DE38C9D69E9D}" type="datetime1">
              <a:rPr lang="en-IN" altLang="en-US" smtClean="0">
                <a:solidFill>
                  <a:srgbClr val="898989"/>
                </a:solidFill>
              </a:rPr>
              <a:t>25-04-2023</a:t>
            </a:fld>
            <a:endParaRPr lang="en-US" altLang="en-US" dirty="0" smtClean="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solidFill>
                  <a:schemeClr val="tx1">
                    <a:tint val="75000"/>
                  </a:schemeClr>
                </a:solidFill>
              </a:rPr>
              <a:t>IQAC Presentation</a:t>
            </a:r>
            <a:endParaRPr lang="en-US">
              <a:solidFill>
                <a:schemeClr val="tx1">
                  <a:tint val="75000"/>
                </a:schemeClr>
              </a:solidFill>
            </a:endParaRPr>
          </a:p>
        </p:txBody>
      </p:sp>
      <p:sp>
        <p:nvSpPr>
          <p:cNvPr id="1536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smtClean="0">
                <a:solidFill>
                  <a:srgbClr val="898989"/>
                </a:solidFill>
                <a:cs typeface="Arial" panose="020B0604020202020204" pitchFamily="34" charset="0"/>
              </a:rPr>
              <a:t>1</a:t>
            </a:r>
          </a:p>
        </p:txBody>
      </p:sp>
      <p:sp>
        <p:nvSpPr>
          <p:cNvPr id="7" name="Title 10"/>
          <p:cNvSpPr txBox="1">
            <a:spLocks/>
          </p:cNvSpPr>
          <p:nvPr/>
        </p:nvSpPr>
        <p:spPr bwMode="auto">
          <a:xfrm>
            <a:off x="9607789" y="247404"/>
            <a:ext cx="2231449" cy="279948"/>
          </a:xfrm>
          <a:prstGeom prst="rect">
            <a:avLst/>
          </a:prstGeom>
          <a:noFill/>
          <a:ln>
            <a:noFill/>
          </a:ln>
        </p:spPr>
        <p:txBody>
          <a:bodyPr lIns="0" tIns="0" rIns="0" bIns="0">
            <a:spAutoFit/>
          </a:bodyPr>
          <a:lstStyle>
            <a:lvl1pPr algn="ctr" rtl="0" eaLnBrk="0" fontAlgn="base" hangingPunct="0">
              <a:spcBef>
                <a:spcPct val="0"/>
              </a:spcBef>
              <a:spcAft>
                <a:spcPct val="0"/>
              </a:spcAft>
              <a:defRPr sz="3000" b="0" i="1">
                <a:solidFill>
                  <a:srgbClr val="422C75"/>
                </a:solidFill>
                <a:latin typeface="Playfair Display"/>
                <a:ea typeface="MS PGothic" pitchFamily="34" charset="-128"/>
                <a:cs typeface="Playfair Display"/>
              </a:defRPr>
            </a:lvl1pPr>
            <a:lvl2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2pPr>
            <a:lvl3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3pPr>
            <a:lvl4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4pPr>
            <a:lvl5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a:lstStyle>
          <a:p>
            <a:pPr algn="r" defTabSz="554492" eaLnBrk="1" hangingPunct="1">
              <a:defRPr/>
            </a:pPr>
            <a:r>
              <a:rPr lang="en-US" altLang="en-US" sz="1819" kern="0" dirty="0">
                <a:ea typeface="Playfair Display"/>
              </a:rPr>
              <a:t>Go, change the world</a:t>
            </a:r>
          </a:p>
        </p:txBody>
      </p:sp>
      <p:sp>
        <p:nvSpPr>
          <p:cNvPr id="15368" name="object 4"/>
          <p:cNvSpPr>
            <a:spLocks/>
          </p:cNvSpPr>
          <p:nvPr/>
        </p:nvSpPr>
        <p:spPr bwMode="auto">
          <a:xfrm>
            <a:off x="611718" y="722959"/>
            <a:ext cx="11235221" cy="0"/>
          </a:xfrm>
          <a:custGeom>
            <a:avLst/>
            <a:gdLst>
              <a:gd name="T0" fmla="*/ 0 w 18527395"/>
              <a:gd name="T1" fmla="*/ 1855983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92"/>
          </a:p>
        </p:txBody>
      </p:sp>
      <p:sp>
        <p:nvSpPr>
          <p:cNvPr id="9" name="object 8"/>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15370" name="object 5"/>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092">
              <a:cs typeface="Arial" panose="020B0604020202020204" pitchFamily="34" charset="0"/>
            </a:endParaRPr>
          </a:p>
        </p:txBody>
      </p:sp>
      <p:sp>
        <p:nvSpPr>
          <p:cNvPr id="4" name="TextBox 3"/>
          <p:cNvSpPr txBox="1"/>
          <p:nvPr/>
        </p:nvSpPr>
        <p:spPr>
          <a:xfrm>
            <a:off x="971528" y="679165"/>
            <a:ext cx="10515600" cy="7940635"/>
          </a:xfrm>
          <a:prstGeom prst="rect">
            <a:avLst/>
          </a:prstGeom>
          <a:noFill/>
        </p:spPr>
        <p:txBody>
          <a:bodyPr wrap="square" rtlCol="0">
            <a:spAutoFit/>
          </a:bodyPr>
          <a:lstStyle/>
          <a:p>
            <a:pPr lvl="0" algn="just">
              <a:lnSpc>
                <a:spcPct val="150000"/>
              </a:lnSpc>
            </a:pPr>
            <a:r>
              <a:rPr lang="en-US" sz="2000" b="1" dirty="0">
                <a:ea typeface="Times New Roman" panose="02020603050405020304" pitchFamily="18" charset="0"/>
                <a:cs typeface="Times New Roman" panose="02020603050405020304" pitchFamily="18" charset="0"/>
              </a:rPr>
              <a:t>Strengthening the BIP – Faculty mentors visiting the </a:t>
            </a:r>
            <a:r>
              <a:rPr lang="en-US" sz="2000" b="1" dirty="0" err="1">
                <a:ea typeface="Times New Roman" panose="02020603050405020304" pitchFamily="18" charset="0"/>
                <a:cs typeface="Times New Roman" panose="02020603050405020304" pitchFamily="18" charset="0"/>
              </a:rPr>
              <a:t>organisations</a:t>
            </a:r>
            <a:r>
              <a:rPr lang="en-US" sz="2000" b="1" dirty="0">
                <a:ea typeface="Times New Roman" panose="02020603050405020304" pitchFamily="18" charset="0"/>
                <a:cs typeface="Times New Roman" panose="02020603050405020304" pitchFamily="18" charset="0"/>
              </a:rPr>
              <a:t> where their mentees are carrying out </a:t>
            </a:r>
            <a:r>
              <a:rPr lang="en-US" sz="2000" b="1" dirty="0" smtClean="0">
                <a:ea typeface="Times New Roman" panose="02020603050405020304" pitchFamily="18" charset="0"/>
                <a:cs typeface="Times New Roman" panose="02020603050405020304" pitchFamily="18" charset="0"/>
              </a:rPr>
              <a:t>internship</a:t>
            </a:r>
          </a:p>
          <a:p>
            <a:pPr lvl="0" algn="just">
              <a:lnSpc>
                <a:spcPct val="150000"/>
              </a:lnSpc>
            </a:pPr>
            <a:endParaRPr lang="en-US" sz="2000" dirty="0" smtClean="0">
              <a:ea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Ø"/>
            </a:pPr>
            <a:r>
              <a:rPr lang="en-IN" sz="2000" dirty="0"/>
              <a:t>The programme is designed to gain a preliminary understanding of an organization, its functions, process and policies. </a:t>
            </a:r>
            <a:r>
              <a:rPr lang="en-IN" sz="2000" dirty="0" smtClean="0"/>
              <a:t>The </a:t>
            </a:r>
            <a:r>
              <a:rPr lang="en-IN" sz="2000" dirty="0"/>
              <a:t>purpose of Business Immersion Programme is to develop required skills and competencies to emerge as a good business leader and thinker. </a:t>
            </a:r>
            <a:endParaRPr lang="en-IN" sz="2000" dirty="0" smtClean="0"/>
          </a:p>
          <a:p>
            <a:pPr marL="285750" indent="-285750">
              <a:lnSpc>
                <a:spcPct val="150000"/>
              </a:lnSpc>
              <a:buFont typeface="Wingdings" panose="05000000000000000000" pitchFamily="2" charset="2"/>
              <a:buChar char="Ø"/>
            </a:pPr>
            <a:r>
              <a:rPr lang="en-IN" sz="2000" dirty="0" smtClean="0"/>
              <a:t>The </a:t>
            </a:r>
            <a:r>
              <a:rPr lang="en-IN" sz="2000" dirty="0"/>
              <a:t>Faculty at RVIM visited their Mentees' organizations where the mentees were undergoing their Business immersion experience( Internship). </a:t>
            </a:r>
            <a:endParaRPr lang="en-IN" sz="2000" dirty="0" smtClean="0"/>
          </a:p>
          <a:p>
            <a:pPr marL="285750" indent="-285750">
              <a:lnSpc>
                <a:spcPct val="150000"/>
              </a:lnSpc>
              <a:buFont typeface="Wingdings" panose="05000000000000000000" pitchFamily="2" charset="2"/>
              <a:buChar char="Ø"/>
            </a:pPr>
            <a:r>
              <a:rPr lang="en-IN" sz="2000" dirty="0" smtClean="0"/>
              <a:t>The </a:t>
            </a:r>
            <a:r>
              <a:rPr lang="en-IN" sz="2000" dirty="0"/>
              <a:t>visit also enabled an Industry- Academia collaboration and exploration of several collaboration scope for the future in the form of Placement drives, Internships, Guest lectures, Consultancy, Industry Interaction in any other way possible. Additionally it led the way to the mentees' performance evaluation.</a:t>
            </a:r>
          </a:p>
          <a:p>
            <a:pPr lvl="0" algn="just">
              <a:lnSpc>
                <a:spcPct val="150000"/>
              </a:lnSpc>
            </a:pPr>
            <a:endParaRPr lang="en-US" sz="2400" dirty="0" smtClean="0">
              <a:ea typeface="Times New Roman" panose="02020603050405020304" pitchFamily="18" charset="0"/>
              <a:cs typeface="Times New Roman" panose="02020603050405020304" pitchFamily="18" charset="0"/>
            </a:endParaRPr>
          </a:p>
          <a:p>
            <a:pPr lvl="0" algn="just">
              <a:lnSpc>
                <a:spcPct val="150000"/>
              </a:lnSpc>
            </a:pPr>
            <a:endParaRPr lang="en-US" sz="2000" dirty="0">
              <a:ea typeface="Times New Roman" panose="02020603050405020304" pitchFamily="18" charset="0"/>
              <a:cs typeface="Times New Roman" panose="02020603050405020304" pitchFamily="18" charset="0"/>
            </a:endParaRPr>
          </a:p>
          <a:p>
            <a:pPr algn="just">
              <a:lnSpc>
                <a:spcPct val="150000"/>
              </a:lnSpc>
            </a:pPr>
            <a:endParaRPr lang="en-US" sz="2000"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Tree>
    <p:extLst>
      <p:ext uri="{BB962C8B-B14F-4D97-AF65-F5344CB8AC3E}">
        <p14:creationId xmlns:p14="http://schemas.microsoft.com/office/powerpoint/2010/main" val="146215864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61D28-359E-4171-8211-AF3557AD19F4}" type="datetime1">
              <a:rPr lang="en-IN" smtClean="0"/>
              <a:t>25-04-2023</a:t>
            </a:fld>
            <a:endParaRPr lang="en-IN"/>
          </a:p>
        </p:txBody>
      </p:sp>
      <p:sp>
        <p:nvSpPr>
          <p:cNvPr id="3" name="Footer Placeholder 2"/>
          <p:cNvSpPr>
            <a:spLocks noGrp="1"/>
          </p:cNvSpPr>
          <p:nvPr>
            <p:ph type="ftr" sz="quarter" idx="11"/>
          </p:nvPr>
        </p:nvSpPr>
        <p:spPr/>
        <p:txBody>
          <a:bodyPr/>
          <a:lstStyle/>
          <a:p>
            <a:r>
              <a:rPr lang="en-IN" smtClean="0"/>
              <a:t>IQAC Presentation</a:t>
            </a:r>
            <a:endParaRPr lang="en-IN"/>
          </a:p>
        </p:txBody>
      </p:sp>
      <p:sp>
        <p:nvSpPr>
          <p:cNvPr id="6" name="Slide Number Placeholder 5"/>
          <p:cNvSpPr>
            <a:spLocks noGrp="1"/>
          </p:cNvSpPr>
          <p:nvPr>
            <p:ph type="sldNum" sz="quarter" idx="12"/>
          </p:nvPr>
        </p:nvSpPr>
        <p:spPr/>
        <p:txBody>
          <a:bodyPr/>
          <a:lstStyle/>
          <a:p>
            <a:fld id="{5AEA5EC6-655E-4D9B-B7D6-9B3D4DCE689E}" type="slidenum">
              <a:rPr lang="en-IN" smtClean="0"/>
              <a:t>14</a:t>
            </a:fld>
            <a:endParaRPr lang="en-IN"/>
          </a:p>
        </p:txBody>
      </p:sp>
      <p:pic>
        <p:nvPicPr>
          <p:cNvPr id="4" name="Picture 3"/>
          <p:cNvPicPr>
            <a:picLocks noChangeAspect="1"/>
          </p:cNvPicPr>
          <p:nvPr/>
        </p:nvPicPr>
        <p:blipFill>
          <a:blip r:embed="rId2"/>
          <a:stretch>
            <a:fillRect/>
          </a:stretch>
        </p:blipFill>
        <p:spPr>
          <a:xfrm>
            <a:off x="1073331" y="572688"/>
            <a:ext cx="4099559" cy="2172750"/>
          </a:xfrm>
          <a:prstGeom prst="rect">
            <a:avLst/>
          </a:prstGeom>
        </p:spPr>
      </p:pic>
      <p:pic>
        <p:nvPicPr>
          <p:cNvPr id="5" name="Picture 4"/>
          <p:cNvPicPr>
            <a:picLocks noChangeAspect="1"/>
          </p:cNvPicPr>
          <p:nvPr/>
        </p:nvPicPr>
        <p:blipFill>
          <a:blip r:embed="rId3"/>
          <a:stretch>
            <a:fillRect/>
          </a:stretch>
        </p:blipFill>
        <p:spPr>
          <a:xfrm>
            <a:off x="6074229" y="572689"/>
            <a:ext cx="3971107" cy="2165694"/>
          </a:xfrm>
          <a:prstGeom prst="rect">
            <a:avLst/>
          </a:prstGeom>
        </p:spPr>
      </p:pic>
      <p:pic>
        <p:nvPicPr>
          <p:cNvPr id="7" name="Picture 6"/>
          <p:cNvPicPr>
            <a:picLocks noChangeAspect="1"/>
          </p:cNvPicPr>
          <p:nvPr/>
        </p:nvPicPr>
        <p:blipFill>
          <a:blip r:embed="rId4"/>
          <a:stretch>
            <a:fillRect/>
          </a:stretch>
        </p:blipFill>
        <p:spPr>
          <a:xfrm>
            <a:off x="1112518" y="3173336"/>
            <a:ext cx="4060372" cy="2474769"/>
          </a:xfrm>
          <a:prstGeom prst="rect">
            <a:avLst/>
          </a:prstGeom>
        </p:spPr>
      </p:pic>
      <p:pic>
        <p:nvPicPr>
          <p:cNvPr id="8" name="Picture 7"/>
          <p:cNvPicPr>
            <a:picLocks noChangeAspect="1"/>
          </p:cNvPicPr>
          <p:nvPr/>
        </p:nvPicPr>
        <p:blipFill>
          <a:blip r:embed="rId5"/>
          <a:stretch>
            <a:fillRect/>
          </a:stretch>
        </p:blipFill>
        <p:spPr>
          <a:xfrm>
            <a:off x="6074230" y="3173336"/>
            <a:ext cx="3579222" cy="2718013"/>
          </a:xfrm>
          <a:prstGeom prst="rect">
            <a:avLst/>
          </a:prstGeom>
        </p:spPr>
      </p:pic>
    </p:spTree>
    <p:extLst>
      <p:ext uri="{BB962C8B-B14F-4D97-AF65-F5344CB8AC3E}">
        <p14:creationId xmlns:p14="http://schemas.microsoft.com/office/powerpoint/2010/main" val="213973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Placeholder 2"/>
          <p:cNvSpPr>
            <a:spLocks noGrp="1"/>
          </p:cNvSpPr>
          <p:nvPr>
            <p:ph type="body" idx="1"/>
          </p:nvPr>
        </p:nvSpPr>
        <p:spPr>
          <a:xfrm>
            <a:off x="551070" y="1026196"/>
            <a:ext cx="11275654" cy="4653841"/>
          </a:xfrm>
        </p:spPr>
        <p:txBody>
          <a:bodyPr>
            <a:normAutofit/>
          </a:bodyPr>
          <a:lstStyle/>
          <a:p>
            <a:pPr marL="363885">
              <a:defRPr/>
            </a:pPr>
            <a:endParaRPr lang="en-US" dirty="0" smtClean="0">
              <a:solidFill>
                <a:schemeClr val="tx1"/>
              </a:solidFill>
            </a:endParaRPr>
          </a:p>
          <a:p>
            <a:pPr marL="342900" indent="-342900" algn="just">
              <a:buFont typeface="Arial" panose="020B0604020202020204" pitchFamily="34" charset="0"/>
              <a:buChar cha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altLang="en-US" dirty="0" smtClean="0">
              <a:solidFill>
                <a:schemeClr val="tx1"/>
              </a:solidFill>
              <a:latin typeface="Times New Roman" panose="02020603050405020304" pitchFamily="18" charset="0"/>
              <a:cs typeface="Times New Roman" panose="02020603050405020304" pitchFamily="18" charset="0"/>
            </a:endParaRPr>
          </a:p>
        </p:txBody>
      </p:sp>
      <p:sp>
        <p:nvSpPr>
          <p:cNvPr id="1434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AB83C0D-9097-4FE3-A262-695330AA8116}" type="datetime1">
              <a:rPr lang="en-IN" altLang="en-US" smtClean="0">
                <a:solidFill>
                  <a:srgbClr val="898989"/>
                </a:solidFill>
              </a:rPr>
              <a:t>25-04-2023</a:t>
            </a:fld>
            <a:endParaRPr lang="en-US" altLang="en-US" dirty="0" smtClean="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solidFill>
                  <a:schemeClr val="tx1">
                    <a:tint val="75000"/>
                  </a:schemeClr>
                </a:solidFill>
              </a:rPr>
              <a:t>IQAC Presentation</a:t>
            </a:r>
            <a:endParaRPr lang="en-US">
              <a:solidFill>
                <a:schemeClr val="tx1">
                  <a:tint val="75000"/>
                </a:schemeClr>
              </a:solidFill>
            </a:endParaRPr>
          </a:p>
        </p:txBody>
      </p:sp>
      <p:sp>
        <p:nvSpPr>
          <p:cNvPr id="143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dirty="0" smtClean="0">
                <a:solidFill>
                  <a:srgbClr val="898989"/>
                </a:solidFill>
                <a:cs typeface="Arial" panose="020B0604020202020204" pitchFamily="34" charset="0"/>
              </a:rPr>
              <a:t>6</a:t>
            </a:r>
          </a:p>
        </p:txBody>
      </p:sp>
      <p:sp>
        <p:nvSpPr>
          <p:cNvPr id="7" name="Title 10"/>
          <p:cNvSpPr txBox="1">
            <a:spLocks/>
          </p:cNvSpPr>
          <p:nvPr/>
        </p:nvSpPr>
        <p:spPr bwMode="auto">
          <a:xfrm>
            <a:off x="9607789" y="247404"/>
            <a:ext cx="2231449" cy="279948"/>
          </a:xfrm>
          <a:prstGeom prst="rect">
            <a:avLst/>
          </a:prstGeom>
          <a:noFill/>
          <a:ln>
            <a:noFill/>
          </a:ln>
        </p:spPr>
        <p:txBody>
          <a:bodyPr lIns="0" tIns="0" rIns="0" bIns="0">
            <a:spAutoFit/>
          </a:bodyPr>
          <a:lstStyle>
            <a:lvl1pPr algn="ctr" rtl="0" eaLnBrk="0" fontAlgn="base" hangingPunct="0">
              <a:spcBef>
                <a:spcPct val="0"/>
              </a:spcBef>
              <a:spcAft>
                <a:spcPct val="0"/>
              </a:spcAft>
              <a:defRPr sz="3000" b="0" i="1">
                <a:solidFill>
                  <a:srgbClr val="422C75"/>
                </a:solidFill>
                <a:latin typeface="Playfair Display"/>
                <a:ea typeface="MS PGothic" pitchFamily="34" charset="-128"/>
                <a:cs typeface="Playfair Display"/>
              </a:defRPr>
            </a:lvl1pPr>
            <a:lvl2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2pPr>
            <a:lvl3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3pPr>
            <a:lvl4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4pPr>
            <a:lvl5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a:lstStyle>
          <a:p>
            <a:pPr algn="r" defTabSz="554492" eaLnBrk="1" hangingPunct="1">
              <a:defRPr/>
            </a:pPr>
            <a:r>
              <a:rPr lang="en-US" altLang="en-US" sz="1819" kern="0" dirty="0">
                <a:ea typeface="Playfair Display"/>
              </a:rPr>
              <a:t>Go, change the world</a:t>
            </a:r>
          </a:p>
        </p:txBody>
      </p:sp>
      <p:sp>
        <p:nvSpPr>
          <p:cNvPr id="14344" name="object 4"/>
          <p:cNvSpPr>
            <a:spLocks/>
          </p:cNvSpPr>
          <p:nvPr/>
        </p:nvSpPr>
        <p:spPr bwMode="auto">
          <a:xfrm>
            <a:off x="611718" y="722959"/>
            <a:ext cx="11235221" cy="0"/>
          </a:xfrm>
          <a:custGeom>
            <a:avLst/>
            <a:gdLst>
              <a:gd name="T0" fmla="*/ 0 w 18527395"/>
              <a:gd name="T1" fmla="*/ 1855983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92"/>
          </a:p>
        </p:txBody>
      </p:sp>
      <p:sp>
        <p:nvSpPr>
          <p:cNvPr id="9" name="object 8"/>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14346" name="object 5"/>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092">
              <a:cs typeface="Arial" panose="020B0604020202020204" pitchFamily="34" charset="0"/>
            </a:endParaRPr>
          </a:p>
        </p:txBody>
      </p:sp>
      <p:sp>
        <p:nvSpPr>
          <p:cNvPr id="11" name="Text Placeholder 2"/>
          <p:cNvSpPr txBox="1">
            <a:spLocks/>
          </p:cNvSpPr>
          <p:nvPr/>
        </p:nvSpPr>
        <p:spPr>
          <a:xfrm>
            <a:off x="326952" y="1135940"/>
            <a:ext cx="11275654" cy="46538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63885" lvl="0" algn="just">
              <a:lnSpc>
                <a:spcPct val="170000"/>
              </a:lnSpc>
              <a:defRPr/>
            </a:pPr>
            <a:r>
              <a:rPr lang="en-US" sz="2000" b="1" dirty="0">
                <a:solidFill>
                  <a:schemeClr val="tx1"/>
                </a:solidFill>
                <a:ea typeface="Times New Roman" panose="02020603050405020304" pitchFamily="18" charset="0"/>
                <a:cs typeface="Times New Roman" panose="02020603050405020304" pitchFamily="18" charset="0"/>
              </a:rPr>
              <a:t>Participation in the National Management Week organized by </a:t>
            </a:r>
            <a:r>
              <a:rPr lang="en-US" sz="2000" b="1" dirty="0" smtClean="0">
                <a:solidFill>
                  <a:schemeClr val="tx1"/>
                </a:solidFill>
                <a:ea typeface="Times New Roman" panose="02020603050405020304" pitchFamily="18" charset="0"/>
                <a:cs typeface="Times New Roman" panose="02020603050405020304" pitchFamily="18" charset="0"/>
              </a:rPr>
              <a:t>AIMS</a:t>
            </a:r>
          </a:p>
          <a:p>
            <a:pPr marL="363885" algn="just">
              <a:lnSpc>
                <a:spcPct val="170000"/>
              </a:lnSpc>
              <a:defRPr/>
            </a:pPr>
            <a:r>
              <a:rPr lang="en-IN" sz="1800" dirty="0">
                <a:solidFill>
                  <a:schemeClr val="tx1"/>
                </a:solidFill>
              </a:rPr>
              <a:t>The college is participating in AIMS National Management Week 2022. As part of the program, week-long programs are organized from 1st August to 7th August'22.  All the events provide a platform for students to involve themselves and render services through activities that contribute to societal change. Several events was organized through the week.</a:t>
            </a:r>
          </a:p>
          <a:p>
            <a:pPr marL="363885" algn="just">
              <a:lnSpc>
                <a:spcPct val="170000"/>
              </a:lnSpc>
              <a:defRPr/>
            </a:pPr>
            <a:r>
              <a:rPr lang="en-IN" sz="1800" dirty="0">
                <a:solidFill>
                  <a:schemeClr val="tx1"/>
                </a:solidFill>
              </a:rPr>
              <a:t>The summary of events conducted during the National Management Week held from 1</a:t>
            </a:r>
            <a:r>
              <a:rPr lang="en-IN" sz="1800" baseline="30000" dirty="0">
                <a:solidFill>
                  <a:schemeClr val="tx1"/>
                </a:solidFill>
              </a:rPr>
              <a:t>st</a:t>
            </a:r>
            <a:r>
              <a:rPr lang="en-IN" sz="1800" dirty="0">
                <a:solidFill>
                  <a:schemeClr val="tx1"/>
                </a:solidFill>
              </a:rPr>
              <a:t> August to 7</a:t>
            </a:r>
            <a:r>
              <a:rPr lang="en-IN" sz="1800" baseline="30000" dirty="0">
                <a:solidFill>
                  <a:schemeClr val="tx1"/>
                </a:solidFill>
              </a:rPr>
              <a:t>th</a:t>
            </a:r>
            <a:r>
              <a:rPr lang="en-IN" sz="1800" dirty="0">
                <a:solidFill>
                  <a:schemeClr val="tx1"/>
                </a:solidFill>
              </a:rPr>
              <a:t> August 2022. Director, Staff Members, Students, Helping Staff and all had participated and supported the activities.</a:t>
            </a:r>
          </a:p>
          <a:p>
            <a:pPr marL="363885" lvl="0" algn="just">
              <a:lnSpc>
                <a:spcPct val="170000"/>
              </a:lnSpc>
              <a:defRPr/>
            </a:pPr>
            <a:endParaRPr lang="en-US" sz="2000" b="1" dirty="0">
              <a:solidFill>
                <a:schemeClr val="tx1"/>
              </a:solidFill>
              <a:ea typeface="Times New Roman" panose="02020603050405020304" pitchFamily="18" charset="0"/>
              <a:cs typeface="Times New Roman" panose="02020603050405020304" pitchFamily="18" charset="0"/>
            </a:endParaRPr>
          </a:p>
          <a:p>
            <a:pPr marL="363885" algn="just">
              <a:lnSpc>
                <a:spcPct val="170000"/>
              </a:lnSpc>
              <a:defRPr/>
            </a:pPr>
            <a:endParaRPr lang="en-US" sz="1900"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altLang="en-US" sz="2600" dirty="0" smtClean="0">
              <a:solidFill>
                <a:srgbClr val="0070C0"/>
              </a:solidFill>
              <a:latin typeface="Times New Roman" panose="02020603050405020304" pitchFamily="18" charset="0"/>
              <a:cs typeface="Times New Roman" panose="02020603050405020304" pitchFamily="18" charset="0"/>
            </a:endParaRPr>
          </a:p>
          <a:p>
            <a:pPr algn="ctr">
              <a:defRPr/>
            </a:pPr>
            <a:endParaRPr lang="en-US" altLang="en-US" dirty="0" smtClean="0">
              <a:solidFill>
                <a:schemeClr val="tx1"/>
              </a:solidFill>
              <a:latin typeface="Times New Roman" panose="02020603050405020304" pitchFamily="18" charset="0"/>
              <a:cs typeface="Times New Roman" panose="02020603050405020304" pitchFamily="18" charset="0"/>
            </a:endParaRPr>
          </a:p>
          <a:p>
            <a:pPr algn="ctr">
              <a:defRPr/>
            </a:pPr>
            <a:endParaRPr lang="en-US" alt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62634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5A01E-10FF-4D2B-A066-67AE62989592}" type="datetime1">
              <a:rPr lang="en-IN" smtClean="0"/>
              <a:t>25-04-2023</a:t>
            </a:fld>
            <a:endParaRPr lang="en-IN"/>
          </a:p>
        </p:txBody>
      </p:sp>
      <p:sp>
        <p:nvSpPr>
          <p:cNvPr id="3" name="Footer Placeholder 2"/>
          <p:cNvSpPr>
            <a:spLocks noGrp="1"/>
          </p:cNvSpPr>
          <p:nvPr>
            <p:ph type="ftr" sz="quarter" idx="11"/>
          </p:nvPr>
        </p:nvSpPr>
        <p:spPr/>
        <p:txBody>
          <a:bodyPr/>
          <a:lstStyle/>
          <a:p>
            <a:r>
              <a:rPr lang="en-IN" smtClean="0"/>
              <a:t>IQAC Presentation</a:t>
            </a:r>
            <a:endParaRPr lang="en-IN"/>
          </a:p>
        </p:txBody>
      </p:sp>
      <p:sp>
        <p:nvSpPr>
          <p:cNvPr id="8" name="Slide Number Placeholder 7"/>
          <p:cNvSpPr>
            <a:spLocks noGrp="1"/>
          </p:cNvSpPr>
          <p:nvPr>
            <p:ph type="sldNum" sz="quarter" idx="12"/>
          </p:nvPr>
        </p:nvSpPr>
        <p:spPr/>
        <p:txBody>
          <a:bodyPr/>
          <a:lstStyle/>
          <a:p>
            <a:fld id="{5AEA5EC6-655E-4D9B-B7D6-9B3D4DCE689E}" type="slidenum">
              <a:rPr lang="en-IN" smtClean="0"/>
              <a:t>16</a:t>
            </a:fld>
            <a:endParaRPr lang="en-IN"/>
          </a:p>
        </p:txBody>
      </p:sp>
      <p:graphicFrame>
        <p:nvGraphicFramePr>
          <p:cNvPr id="4" name="Table 3"/>
          <p:cNvGraphicFramePr>
            <a:graphicFrameLocks noGrp="1"/>
          </p:cNvGraphicFramePr>
          <p:nvPr>
            <p:extLst>
              <p:ext uri="{D42A27DB-BD31-4B8C-83A1-F6EECF244321}">
                <p14:modId xmlns:p14="http://schemas.microsoft.com/office/powerpoint/2010/main" val="2853489907"/>
              </p:ext>
            </p:extLst>
          </p:nvPr>
        </p:nvGraphicFramePr>
        <p:xfrm>
          <a:off x="574765" y="375281"/>
          <a:ext cx="10659292" cy="6163631"/>
        </p:xfrm>
        <a:graphic>
          <a:graphicData uri="http://schemas.openxmlformats.org/drawingml/2006/table">
            <a:tbl>
              <a:tblPr firstRow="1" firstCol="1" bandRow="1"/>
              <a:tblGrid>
                <a:gridCol w="872512">
                  <a:extLst>
                    <a:ext uri="{9D8B030D-6E8A-4147-A177-3AD203B41FA5}">
                      <a16:colId xmlns:a16="http://schemas.microsoft.com/office/drawing/2014/main" val="3111701267"/>
                    </a:ext>
                  </a:extLst>
                </a:gridCol>
                <a:gridCol w="2822063">
                  <a:extLst>
                    <a:ext uri="{9D8B030D-6E8A-4147-A177-3AD203B41FA5}">
                      <a16:colId xmlns:a16="http://schemas.microsoft.com/office/drawing/2014/main" val="1868461435"/>
                    </a:ext>
                  </a:extLst>
                </a:gridCol>
                <a:gridCol w="1429358">
                  <a:extLst>
                    <a:ext uri="{9D8B030D-6E8A-4147-A177-3AD203B41FA5}">
                      <a16:colId xmlns:a16="http://schemas.microsoft.com/office/drawing/2014/main" val="2892789356"/>
                    </a:ext>
                  </a:extLst>
                </a:gridCol>
                <a:gridCol w="1526301">
                  <a:extLst>
                    <a:ext uri="{9D8B030D-6E8A-4147-A177-3AD203B41FA5}">
                      <a16:colId xmlns:a16="http://schemas.microsoft.com/office/drawing/2014/main" val="811695378"/>
                    </a:ext>
                  </a:extLst>
                </a:gridCol>
                <a:gridCol w="1263840">
                  <a:extLst>
                    <a:ext uri="{9D8B030D-6E8A-4147-A177-3AD203B41FA5}">
                      <a16:colId xmlns:a16="http://schemas.microsoft.com/office/drawing/2014/main" val="2925996287"/>
                    </a:ext>
                  </a:extLst>
                </a:gridCol>
                <a:gridCol w="1849061">
                  <a:extLst>
                    <a:ext uri="{9D8B030D-6E8A-4147-A177-3AD203B41FA5}">
                      <a16:colId xmlns:a16="http://schemas.microsoft.com/office/drawing/2014/main" val="3217196206"/>
                    </a:ext>
                  </a:extLst>
                </a:gridCol>
                <a:gridCol w="896157">
                  <a:extLst>
                    <a:ext uri="{9D8B030D-6E8A-4147-A177-3AD203B41FA5}">
                      <a16:colId xmlns:a16="http://schemas.microsoft.com/office/drawing/2014/main" val="2557416542"/>
                    </a:ext>
                  </a:extLst>
                </a:gridCol>
              </a:tblGrid>
              <a:tr h="351246">
                <a:tc>
                  <a:txBody>
                    <a:bodyPr/>
                    <a:lstStyle/>
                    <a:p>
                      <a:pPr algn="ctr">
                        <a:lnSpc>
                          <a:spcPct val="107000"/>
                        </a:lnSpc>
                        <a:spcBef>
                          <a:spcPts val="720"/>
                        </a:spcBef>
                        <a:spcAft>
                          <a:spcPts val="72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Date</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Event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Public/ Beneficiaries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Students Volunteers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Teaching Staff</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Non-Teaching Staff</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Total</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06826"/>
                  </a:ext>
                </a:extLst>
              </a:tr>
              <a:tr h="175623">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Awareness on Traffic Rules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94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00616"/>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Public Awareness on advantages of Rainwater Harvesting</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148415"/>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2</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Visit to Rainwater Harvesting Information Centre</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8349589"/>
                  </a:ext>
                </a:extLst>
              </a:tr>
              <a:tr h="526869">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Poster Making on the theme “Awareness of Sustainable Development Goals”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7910"/>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Animal Welfare Event - Sharing Food to Stray Dogs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34142"/>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Visit to Differently Abled Children - Samarthanam Trust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464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502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20319"/>
                  </a:ext>
                </a:extLst>
              </a:tr>
              <a:tr h="175623">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Visit to NGO - Rainbow</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835582"/>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Yoga &amp; Meditation for Senior Citizens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641824"/>
                  </a:ext>
                </a:extLst>
              </a:tr>
              <a:tr h="526869">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5</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Public Awareness Program on continuing to follow COVID guidelines</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150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333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109878"/>
                  </a:ext>
                </a:extLst>
              </a:tr>
              <a:tr h="175623">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6</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Free Health Checkup</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87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64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16</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185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432527"/>
                  </a:ext>
                </a:extLst>
              </a:tr>
              <a:tr h="351246">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6</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Visit to Mentally Challenged Children School</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10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43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2951652"/>
                  </a:ext>
                </a:extLst>
              </a:tr>
              <a:tr h="526869">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Aug 7</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Public Awareness Program on 75</a:t>
                      </a:r>
                      <a:r>
                        <a:rPr lang="en-US" sz="1400" baseline="30000">
                          <a:effectLst/>
                          <a:latin typeface="Times New Roman" panose="02020603050405020304" pitchFamily="18" charset="0"/>
                          <a:ea typeface="Calibri" panose="020F0502020204030204" pitchFamily="34" charset="0"/>
                          <a:cs typeface="Times New Roman" panose="02020603050405020304" pitchFamily="18" charset="0"/>
                        </a:rPr>
                        <a:t>th</a:t>
                      </a:r>
                      <a:r>
                        <a:rPr lang="en-US" sz="1400">
                          <a:effectLst/>
                          <a:latin typeface="Times New Roman" panose="02020603050405020304" pitchFamily="18" charset="0"/>
                          <a:ea typeface="Calibri" panose="020F0502020204030204" pitchFamily="34" charset="0"/>
                          <a:cs typeface="Times New Roman" panose="02020603050405020304" pitchFamily="18" charset="0"/>
                        </a:rPr>
                        <a:t> year India’s Independence ‘Azadi Ka Amruth Mahotsav’</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300</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311</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945245"/>
                  </a:ext>
                </a:extLst>
              </a:tr>
              <a:tr h="175623">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720"/>
                        </a:spcBef>
                        <a:spcAft>
                          <a:spcPts val="72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TOTAL</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1,188</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359</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84</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40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720"/>
                        </a:spcBef>
                        <a:spcAft>
                          <a:spcPts val="72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1,698</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159762"/>
                  </a:ext>
                </a:extLst>
              </a:tr>
            </a:tbl>
          </a:graphicData>
        </a:graphic>
      </p:graphicFrame>
    </p:spTree>
    <p:extLst>
      <p:ext uri="{BB962C8B-B14F-4D97-AF65-F5344CB8AC3E}">
        <p14:creationId xmlns:p14="http://schemas.microsoft.com/office/powerpoint/2010/main" val="1236599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5A01E-10FF-4D2B-A066-67AE62989592}" type="datetime1">
              <a:rPr lang="en-IN" smtClean="0"/>
              <a:t>25-04-2023</a:t>
            </a:fld>
            <a:endParaRPr lang="en-IN"/>
          </a:p>
        </p:txBody>
      </p:sp>
      <p:sp>
        <p:nvSpPr>
          <p:cNvPr id="3" name="Footer Placeholder 2"/>
          <p:cNvSpPr>
            <a:spLocks noGrp="1"/>
          </p:cNvSpPr>
          <p:nvPr>
            <p:ph type="ftr" sz="quarter" idx="11"/>
          </p:nvPr>
        </p:nvSpPr>
        <p:spPr/>
        <p:txBody>
          <a:bodyPr/>
          <a:lstStyle/>
          <a:p>
            <a:r>
              <a:rPr lang="en-IN" smtClean="0"/>
              <a:t>IQAC Presentation</a:t>
            </a:r>
            <a:endParaRPr lang="en-IN"/>
          </a:p>
        </p:txBody>
      </p:sp>
      <p:sp>
        <p:nvSpPr>
          <p:cNvPr id="8" name="Slide Number Placeholder 7"/>
          <p:cNvSpPr>
            <a:spLocks noGrp="1"/>
          </p:cNvSpPr>
          <p:nvPr>
            <p:ph type="sldNum" sz="quarter" idx="12"/>
          </p:nvPr>
        </p:nvSpPr>
        <p:spPr/>
        <p:txBody>
          <a:bodyPr/>
          <a:lstStyle/>
          <a:p>
            <a:fld id="{5AEA5EC6-655E-4D9B-B7D6-9B3D4DCE689E}" type="slidenum">
              <a:rPr lang="en-IN" smtClean="0"/>
              <a:t>17</a:t>
            </a:fld>
            <a:endParaRPr lang="en-IN"/>
          </a:p>
        </p:txBody>
      </p:sp>
      <p:pic>
        <p:nvPicPr>
          <p:cNvPr id="5" name="Picture 4"/>
          <p:cNvPicPr>
            <a:picLocks noChangeAspect="1"/>
          </p:cNvPicPr>
          <p:nvPr/>
        </p:nvPicPr>
        <p:blipFill>
          <a:blip r:embed="rId2"/>
          <a:stretch>
            <a:fillRect/>
          </a:stretch>
        </p:blipFill>
        <p:spPr>
          <a:xfrm>
            <a:off x="1149532" y="705773"/>
            <a:ext cx="3952728" cy="2233370"/>
          </a:xfrm>
          <a:prstGeom prst="rect">
            <a:avLst/>
          </a:prstGeom>
        </p:spPr>
      </p:pic>
      <p:pic>
        <p:nvPicPr>
          <p:cNvPr id="6" name="Picture 5"/>
          <p:cNvPicPr>
            <a:picLocks noChangeAspect="1"/>
          </p:cNvPicPr>
          <p:nvPr/>
        </p:nvPicPr>
        <p:blipFill>
          <a:blip r:embed="rId3"/>
          <a:stretch>
            <a:fillRect/>
          </a:stretch>
        </p:blipFill>
        <p:spPr>
          <a:xfrm>
            <a:off x="1149532" y="3282124"/>
            <a:ext cx="3952728" cy="2295716"/>
          </a:xfrm>
          <a:prstGeom prst="rect">
            <a:avLst/>
          </a:prstGeom>
        </p:spPr>
      </p:pic>
      <p:pic>
        <p:nvPicPr>
          <p:cNvPr id="7" name="Picture 6"/>
          <p:cNvPicPr>
            <a:picLocks noChangeAspect="1"/>
          </p:cNvPicPr>
          <p:nvPr/>
        </p:nvPicPr>
        <p:blipFill>
          <a:blip r:embed="rId4"/>
          <a:stretch>
            <a:fillRect/>
          </a:stretch>
        </p:blipFill>
        <p:spPr>
          <a:xfrm>
            <a:off x="5448329" y="1643869"/>
            <a:ext cx="2005758" cy="3431051"/>
          </a:xfrm>
          <a:prstGeom prst="rect">
            <a:avLst/>
          </a:prstGeom>
        </p:spPr>
      </p:pic>
      <p:pic>
        <p:nvPicPr>
          <p:cNvPr id="9" name="Picture 8"/>
          <p:cNvPicPr>
            <a:picLocks noChangeAspect="1"/>
          </p:cNvPicPr>
          <p:nvPr/>
        </p:nvPicPr>
        <p:blipFill>
          <a:blip r:embed="rId5"/>
          <a:stretch>
            <a:fillRect/>
          </a:stretch>
        </p:blipFill>
        <p:spPr>
          <a:xfrm>
            <a:off x="7800157" y="705772"/>
            <a:ext cx="3708902" cy="2786113"/>
          </a:xfrm>
          <a:prstGeom prst="rect">
            <a:avLst/>
          </a:prstGeom>
        </p:spPr>
      </p:pic>
      <p:pic>
        <p:nvPicPr>
          <p:cNvPr id="10" name="Picture 9" descr="C:\Users\acer\Downloads\IMG-20220806-WA0095.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7144" y="3649955"/>
            <a:ext cx="4054928" cy="2247925"/>
          </a:xfrm>
          <a:prstGeom prst="rect">
            <a:avLst/>
          </a:prstGeom>
          <a:noFill/>
          <a:ln>
            <a:noFill/>
          </a:ln>
        </p:spPr>
      </p:pic>
    </p:spTree>
    <p:extLst>
      <p:ext uri="{BB962C8B-B14F-4D97-AF65-F5344CB8AC3E}">
        <p14:creationId xmlns:p14="http://schemas.microsoft.com/office/powerpoint/2010/main" val="586414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1198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r>
              <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We propose to start our own </a:t>
            </a:r>
            <a:r>
              <a:rPr lang="en-US" sz="32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Ph.D</a:t>
            </a:r>
            <a:r>
              <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Programme</a:t>
            </a:r>
            <a:endPar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hlinkClick r:id="rId3" action="ppaction://hlinkfile"/>
              </a:rPr>
              <a:t>Ph</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hlinkClick r:id="rId3" action="ppaction://hlinkfile"/>
              </a:rPr>
              <a:t> D Guidelines - 2022.pdf</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hlinkClick r:id="rId4" action="ppaction://hlinkpres?slideindex=1&amp;slidetitle="/>
              </a:rPr>
              <a:t>PHD REGULATIONS Final.ppt</a:t>
            </a: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r>
              <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231E24C6-5406-4BFE-9AD1-D867D48B865F}"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18</a:t>
            </a:fld>
            <a:endParaRPr lang="en-IN" dirty="0"/>
          </a:p>
        </p:txBody>
      </p:sp>
    </p:spTree>
    <p:extLst>
      <p:ext uri="{BB962C8B-B14F-4D97-AF65-F5344CB8AC3E}">
        <p14:creationId xmlns:p14="http://schemas.microsoft.com/office/powerpoint/2010/main" val="276599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92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8</a:t>
            </a: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present the details regarding programmes organized in the Institute during the previous quarter and the way forward</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lvl="0" algn="ctr">
              <a:lnSpc>
                <a:spcPct val="150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32BA2E94-C7FE-4907-861C-FCFD58417F59}"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19</a:t>
            </a:fld>
            <a:endParaRPr lang="en-IN" dirty="0"/>
          </a:p>
        </p:txBody>
      </p:sp>
    </p:spTree>
    <p:extLst>
      <p:ext uri="{BB962C8B-B14F-4D97-AF65-F5344CB8AC3E}">
        <p14:creationId xmlns:p14="http://schemas.microsoft.com/office/powerpoint/2010/main" val="4161645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856" y="0"/>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C68887A1-3809-4008-A0D3-21E1188E4B00}"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a:t>
            </a:fld>
            <a:endParaRPr lang="en-IN"/>
          </a:p>
        </p:txBody>
      </p:sp>
      <p:pic>
        <p:nvPicPr>
          <p:cNvPr id="5" name="Picture 4"/>
          <p:cNvPicPr>
            <a:picLocks noChangeAspect="1"/>
          </p:cNvPicPr>
          <p:nvPr/>
        </p:nvPicPr>
        <p:blipFill rotWithShape="1">
          <a:blip r:embed="rId3"/>
          <a:srcRect b="17301"/>
          <a:stretch/>
        </p:blipFill>
        <p:spPr>
          <a:xfrm>
            <a:off x="1262498" y="1147632"/>
            <a:ext cx="9933660" cy="4639214"/>
          </a:xfrm>
          <a:prstGeom prst="rect">
            <a:avLst/>
          </a:prstGeom>
        </p:spPr>
      </p:pic>
    </p:spTree>
    <p:extLst>
      <p:ext uri="{BB962C8B-B14F-4D97-AF65-F5344CB8AC3E}">
        <p14:creationId xmlns:p14="http://schemas.microsoft.com/office/powerpoint/2010/main" val="1530015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13855"/>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2159726" y="204883"/>
            <a:ext cx="11235220" cy="42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marL="57150" algn="just">
              <a:lnSpc>
                <a:spcPct val="150000"/>
              </a:lnSpc>
              <a:tabLst>
                <a:tab pos="228600" algn="l"/>
              </a:tabLst>
            </a:pPr>
            <a:r>
              <a:rPr lang="en-US" sz="2000" b="1" dirty="0" err="1">
                <a:solidFill>
                  <a:srgbClr val="0070C0"/>
                </a:solidFill>
                <a:effectLst/>
                <a:latin typeface="Arial Narrow" panose="020B0606020202030204" pitchFamily="34" charset="0"/>
                <a:ea typeface="Times New Roman" panose="02020603050405020304" pitchFamily="18" charset="0"/>
              </a:rPr>
              <a:t>Programmes</a:t>
            </a:r>
            <a:r>
              <a:rPr lang="en-US" sz="2000" b="1" dirty="0">
                <a:solidFill>
                  <a:srgbClr val="0070C0"/>
                </a:solidFill>
                <a:effectLst/>
                <a:latin typeface="Arial Narrow" panose="020B0606020202030204" pitchFamily="34" charset="0"/>
                <a:ea typeface="Times New Roman" panose="02020603050405020304" pitchFamily="18" charset="0"/>
              </a:rPr>
              <a:t> (</a:t>
            </a:r>
            <a:r>
              <a:rPr lang="en-US" sz="2000" b="1" dirty="0" smtClean="0">
                <a:solidFill>
                  <a:srgbClr val="0070C0"/>
                </a:solidFill>
                <a:effectLst/>
                <a:latin typeface="Arial Narrow" panose="020B0606020202030204" pitchFamily="34" charset="0"/>
                <a:ea typeface="Times New Roman" panose="02020603050405020304" pitchFamily="18" charset="0"/>
              </a:rPr>
              <a:t>FDP/MDP/Symposium/Workshops/CEP/Certificate courses) </a:t>
            </a:r>
            <a:r>
              <a:rPr lang="en-US" sz="2000" b="1" dirty="0">
                <a:solidFill>
                  <a:srgbClr val="0070C0"/>
                </a:solidFill>
                <a:effectLst/>
                <a:latin typeface="Arial Narrow" panose="020B0606020202030204" pitchFamily="34" charset="0"/>
                <a:ea typeface="Times New Roman" panose="02020603050405020304" pitchFamily="18" charset="0"/>
              </a:rPr>
              <a:t>organized </a:t>
            </a:r>
            <a:endParaRPr lang="en-IN" sz="2000" dirty="0">
              <a:solidFill>
                <a:srgbClr val="0070C0"/>
              </a:solidFill>
              <a:effectLst/>
              <a:latin typeface="Times New Roman" panose="02020603050405020304" pitchFamily="18" charset="0"/>
              <a:ea typeface="Times New Roman" panose="02020603050405020304" pitchFamily="18" charset="0"/>
            </a:endParaRPr>
          </a:p>
          <a:p>
            <a:pPr>
              <a:spcBef>
                <a:spcPts val="61"/>
              </a:spcBef>
            </a:pPr>
            <a:endParaRPr lang="en-US" sz="2400" b="1" dirty="0">
              <a:solidFill>
                <a:srgbClr val="0070C0"/>
              </a:solidFill>
            </a:endParaRPr>
          </a:p>
          <a:p>
            <a:pPr>
              <a:spcBef>
                <a:spcPts val="61"/>
              </a:spcBef>
            </a:pPr>
            <a:endParaRPr lang="en-US" altLang="en-US" sz="2400" b="1" dirty="0">
              <a:solidFill>
                <a:srgbClr val="295E9D"/>
              </a:solidFill>
              <a:latin typeface="Playfair Display" charset="0"/>
            </a:endParaRPr>
          </a:p>
          <a:p>
            <a:pP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9451F74F-D88F-42C2-A5E8-7EE9838ED6E1}"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20</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658906131"/>
              </p:ext>
            </p:extLst>
          </p:nvPr>
        </p:nvGraphicFramePr>
        <p:xfrm>
          <a:off x="386902" y="722959"/>
          <a:ext cx="11676018" cy="5741804"/>
        </p:xfrm>
        <a:graphic>
          <a:graphicData uri="http://schemas.openxmlformats.org/drawingml/2006/table">
            <a:tbl>
              <a:tblPr>
                <a:tableStyleId>{5C22544A-7EE6-4342-B048-85BDC9FD1C3A}</a:tableStyleId>
              </a:tblPr>
              <a:tblGrid>
                <a:gridCol w="708611">
                  <a:extLst>
                    <a:ext uri="{9D8B030D-6E8A-4147-A177-3AD203B41FA5}">
                      <a16:colId xmlns:a16="http://schemas.microsoft.com/office/drawing/2014/main" val="2884164905"/>
                    </a:ext>
                  </a:extLst>
                </a:gridCol>
                <a:gridCol w="2575340">
                  <a:extLst>
                    <a:ext uri="{9D8B030D-6E8A-4147-A177-3AD203B41FA5}">
                      <a16:colId xmlns:a16="http://schemas.microsoft.com/office/drawing/2014/main" val="3935901830"/>
                    </a:ext>
                  </a:extLst>
                </a:gridCol>
                <a:gridCol w="4165600">
                  <a:extLst>
                    <a:ext uri="{9D8B030D-6E8A-4147-A177-3AD203B41FA5}">
                      <a16:colId xmlns:a16="http://schemas.microsoft.com/office/drawing/2014/main" val="1180367546"/>
                    </a:ext>
                  </a:extLst>
                </a:gridCol>
                <a:gridCol w="4226467">
                  <a:extLst>
                    <a:ext uri="{9D8B030D-6E8A-4147-A177-3AD203B41FA5}">
                      <a16:colId xmlns:a16="http://schemas.microsoft.com/office/drawing/2014/main" val="1510144998"/>
                    </a:ext>
                  </a:extLst>
                </a:gridCol>
              </a:tblGrid>
              <a:tr h="471755">
                <a:tc>
                  <a:txBody>
                    <a:bodyPr/>
                    <a:lstStyle/>
                    <a:p>
                      <a:pPr algn="ctr" fontAlgn="b"/>
                      <a:r>
                        <a:rPr lang="en-US" sz="1600" u="none" strike="noStrike" kern="1200" dirty="0" err="1" smtClean="0">
                          <a:solidFill>
                            <a:srgbClr val="FF0000"/>
                          </a:solidFill>
                          <a:effectLst/>
                          <a:latin typeface="+mn-lt"/>
                          <a:ea typeface="+mn-ea"/>
                          <a:cs typeface="+mn-cs"/>
                        </a:rPr>
                        <a:t>SI.No</a:t>
                      </a:r>
                      <a:endParaRPr lang="en-US" sz="1600" u="none" strike="noStrike" kern="1200" dirty="0">
                        <a:solidFill>
                          <a:srgbClr val="FF0000"/>
                        </a:solidFill>
                        <a:effectLst/>
                        <a:latin typeface="+mn-lt"/>
                        <a:ea typeface="+mn-ea"/>
                        <a:cs typeface="+mn-cs"/>
                      </a:endParaRPr>
                    </a:p>
                  </a:txBody>
                  <a:tcPr marL="9456" marR="9456" marT="9456" marB="0" anchor="ctr"/>
                </a:tc>
                <a:tc>
                  <a:txBody>
                    <a:bodyPr/>
                    <a:lstStyle/>
                    <a:p>
                      <a:pPr algn="ctr" fontAlgn="b"/>
                      <a:r>
                        <a:rPr lang="en-US" sz="1600" u="none" strike="noStrike" dirty="0">
                          <a:solidFill>
                            <a:srgbClr val="FF0000"/>
                          </a:solidFill>
                          <a:effectLst/>
                        </a:rPr>
                        <a:t>Date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Events/Activity </a:t>
                      </a:r>
                      <a:r>
                        <a:rPr lang="en-US" sz="1600" u="none" strike="noStrike" dirty="0" smtClean="0">
                          <a:solidFill>
                            <a:srgbClr val="FF0000"/>
                          </a:solidFill>
                          <a:effectLst/>
                        </a:rPr>
                        <a:t>Organized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Resource Person/Designation</a:t>
                      </a:r>
                      <a:endParaRPr lang="en-US" sz="1600" b="1" i="0" u="none" strike="noStrike" dirty="0">
                        <a:solidFill>
                          <a:srgbClr val="FF0000"/>
                        </a:solidFill>
                        <a:effectLst/>
                        <a:latin typeface="Times New Roman" panose="02020603050405020304" pitchFamily="18" charset="0"/>
                      </a:endParaRPr>
                    </a:p>
                  </a:txBody>
                  <a:tcPr marL="9456" marR="9456" marT="9456" marB="0" anchor="ctr"/>
                </a:tc>
                <a:extLst>
                  <a:ext uri="{0D108BD9-81ED-4DB2-BD59-A6C34878D82A}">
                    <a16:rowId xmlns:a16="http://schemas.microsoft.com/office/drawing/2014/main" val="1380943615"/>
                  </a:ext>
                </a:extLst>
              </a:tr>
              <a:tr h="364625">
                <a:tc>
                  <a:txBody>
                    <a:bodyPr/>
                    <a:lstStyle/>
                    <a:p>
                      <a:pPr marL="0" algn="ctr" defTabSz="914400" rtl="0" eaLnBrk="1" fontAlgn="b" latinLnBrk="0" hangingPunct="1"/>
                      <a:r>
                        <a:rPr lang="en-US" sz="1400" b="1" kern="1200" dirty="0">
                          <a:solidFill>
                            <a:schemeClr val="dk1"/>
                          </a:solidFill>
                          <a:latin typeface="+mn-lt"/>
                          <a:ea typeface="+mn-ea"/>
                          <a:cs typeface="+mn-cs"/>
                        </a:rPr>
                        <a:t>1</a:t>
                      </a: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04-05-2022</a:t>
                      </a:r>
                      <a:r>
                        <a:rPr lang="en-GB" sz="1400" baseline="0" dirty="0" smtClean="0">
                          <a:latin typeface="Times New Roman" panose="02020603050405020304" pitchFamily="18" charset="0"/>
                          <a:cs typeface="Times New Roman" panose="02020603050405020304" pitchFamily="18" charset="0"/>
                        </a:rPr>
                        <a:t> to  06-05-2022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GB" sz="1400" dirty="0" smtClean="0">
                          <a:latin typeface="Times New Roman" panose="02020603050405020304" pitchFamily="18" charset="0"/>
                          <a:cs typeface="Times New Roman" panose="02020603050405020304" pitchFamily="18" charset="0"/>
                        </a:rPr>
                        <a:t>Workshop on Social Media Tools</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err="1" smtClean="0">
                          <a:latin typeface="Times New Roman" panose="02020603050405020304" pitchFamily="18" charset="0"/>
                          <a:cs typeface="Times New Roman" panose="02020603050405020304" pitchFamily="18" charset="0"/>
                        </a:rPr>
                        <a:t>Ms.</a:t>
                      </a:r>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Mitcch</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Duddani</a:t>
                      </a:r>
                      <a:r>
                        <a:rPr lang="en-GB" sz="1400" baseline="0" dirty="0" smtClean="0">
                          <a:latin typeface="Times New Roman" panose="02020603050405020304" pitchFamily="18" charset="0"/>
                          <a:cs typeface="Times New Roman" panose="02020603050405020304" pitchFamily="18" charset="0"/>
                        </a:rPr>
                        <a:t>, Manager, </a:t>
                      </a:r>
                      <a:r>
                        <a:rPr lang="en-GB" sz="1400" baseline="0" dirty="0" err="1" smtClean="0">
                          <a:latin typeface="Times New Roman" panose="02020603050405020304" pitchFamily="18" charset="0"/>
                          <a:cs typeface="Times New Roman" panose="02020603050405020304" pitchFamily="18" charset="0"/>
                        </a:rPr>
                        <a:t>Wildcraft</a:t>
                      </a:r>
                      <a:endParaRPr lang="en-IN" sz="1400" dirty="0">
                        <a:latin typeface="Times New Roman" panose="02020603050405020304" pitchFamily="18" charset="0"/>
                        <a:cs typeface="Times New Roman" panose="02020603050405020304" pitchFamily="18" charset="0"/>
                      </a:endParaRPr>
                    </a:p>
                  </a:txBody>
                  <a:tcPr marL="137160" marR="137160" marT="137160" marB="137160" anchor="b"/>
                </a:tc>
                <a:extLst>
                  <a:ext uri="{0D108BD9-81ED-4DB2-BD59-A6C34878D82A}">
                    <a16:rowId xmlns:a16="http://schemas.microsoft.com/office/drawing/2014/main" val="3107836761"/>
                  </a:ext>
                </a:extLst>
              </a:tr>
              <a:tr h="615011">
                <a:tc>
                  <a:txBody>
                    <a:bodyPr/>
                    <a:lstStyle/>
                    <a:p>
                      <a:pPr marL="0" algn="ctr" defTabSz="914400" rtl="0" eaLnBrk="1" fontAlgn="b" latinLnBrk="0" hangingPunct="1"/>
                      <a:r>
                        <a:rPr lang="en-US" sz="1400" b="1" kern="1200" dirty="0">
                          <a:solidFill>
                            <a:schemeClr val="dk1"/>
                          </a:solidFill>
                          <a:latin typeface="+mn-lt"/>
                          <a:ea typeface="+mn-ea"/>
                          <a:cs typeface="+mn-cs"/>
                        </a:rPr>
                        <a:t>2</a:t>
                      </a: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09-05-2022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GB" sz="1400" dirty="0" smtClean="0">
                          <a:latin typeface="Times New Roman" panose="02020603050405020304" pitchFamily="18" charset="0"/>
                          <a:cs typeface="Times New Roman" panose="02020603050405020304" pitchFamily="18" charset="0"/>
                        </a:rPr>
                        <a:t>Workshop On</a:t>
                      </a:r>
                      <a:r>
                        <a:rPr lang="en-GB" sz="1400" baseline="0" dirty="0" smtClean="0">
                          <a:latin typeface="Times New Roman" panose="02020603050405020304" pitchFamily="18" charset="0"/>
                          <a:cs typeface="Times New Roman" panose="02020603050405020304" pitchFamily="18" charset="0"/>
                        </a:rPr>
                        <a:t> Economics – Pricing Strategies</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err="1" smtClean="0">
                          <a:latin typeface="Times New Roman" panose="02020603050405020304" pitchFamily="18" charset="0"/>
                          <a:cs typeface="Times New Roman" panose="02020603050405020304" pitchFamily="18" charset="0"/>
                        </a:rPr>
                        <a:t>Dr.</a:t>
                      </a:r>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Pushkarni</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Panchamukhi</a:t>
                      </a:r>
                      <a:r>
                        <a:rPr lang="en-GB" sz="1400" baseline="0" dirty="0" smtClean="0">
                          <a:latin typeface="Times New Roman" panose="02020603050405020304" pitchFamily="18" charset="0"/>
                          <a:cs typeface="Times New Roman" panose="02020603050405020304" pitchFamily="18" charset="0"/>
                        </a:rPr>
                        <a:t>, Assistant Dean, RV  University</a:t>
                      </a:r>
                      <a:endParaRPr lang="en-IN" sz="1400" dirty="0">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763570885"/>
                  </a:ext>
                </a:extLst>
              </a:tr>
              <a:tr h="309538">
                <a:tc>
                  <a:txBody>
                    <a:bodyPr/>
                    <a:lstStyle/>
                    <a:p>
                      <a:pPr marL="0" algn="ctr" defTabSz="914400" rtl="0" eaLnBrk="1" fontAlgn="b" latinLnBrk="0" hangingPunct="1"/>
                      <a:r>
                        <a:rPr lang="en-US" sz="1400" b="1" kern="1200" dirty="0">
                          <a:solidFill>
                            <a:schemeClr val="dk1"/>
                          </a:solidFill>
                          <a:latin typeface="+mn-lt"/>
                          <a:ea typeface="+mn-ea"/>
                          <a:cs typeface="+mn-cs"/>
                        </a:rPr>
                        <a:t>3</a:t>
                      </a: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11-05-2022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GB" sz="1400" dirty="0" smtClean="0">
                          <a:latin typeface="Times New Roman" panose="02020603050405020304" pitchFamily="18" charset="0"/>
                          <a:cs typeface="Times New Roman" panose="02020603050405020304" pitchFamily="18" charset="0"/>
                        </a:rPr>
                        <a:t>Workshop</a:t>
                      </a:r>
                      <a:r>
                        <a:rPr lang="en-GB" sz="1400" baseline="0" dirty="0" smtClean="0">
                          <a:latin typeface="Times New Roman" panose="02020603050405020304" pitchFamily="18" charset="0"/>
                          <a:cs typeface="Times New Roman" panose="02020603050405020304" pitchFamily="18" charset="0"/>
                        </a:rPr>
                        <a:t> On Values</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err="1" smtClean="0">
                          <a:latin typeface="Times New Roman" panose="02020603050405020304" pitchFamily="18" charset="0"/>
                          <a:cs typeface="Times New Roman" panose="02020603050405020304" pitchFamily="18" charset="0"/>
                        </a:rPr>
                        <a:t>Mr.</a:t>
                      </a:r>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Shrihari</a:t>
                      </a:r>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Udupa</a:t>
                      </a:r>
                      <a:r>
                        <a:rPr lang="en-GB" sz="1400" dirty="0" smtClean="0">
                          <a:latin typeface="Times New Roman" panose="02020603050405020304" pitchFamily="18" charset="0"/>
                          <a:cs typeface="Times New Roman" panose="02020603050405020304" pitchFamily="18" charset="0"/>
                        </a:rPr>
                        <a:t>,</a:t>
                      </a:r>
                      <a:r>
                        <a:rPr lang="en-GB" sz="1400" baseline="0" dirty="0" smtClean="0">
                          <a:latin typeface="Times New Roman" panose="02020603050405020304" pitchFamily="18" charset="0"/>
                          <a:cs typeface="Times New Roman" panose="02020603050405020304" pitchFamily="18" charset="0"/>
                        </a:rPr>
                        <a:t> Director, Agora Analytics, Bangalore</a:t>
                      </a:r>
                      <a:endParaRPr lang="en-IN" sz="1400" dirty="0">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4139639281"/>
                  </a:ext>
                </a:extLst>
              </a:tr>
              <a:tr h="1094586">
                <a:tc>
                  <a:txBody>
                    <a:bodyPr/>
                    <a:lstStyle/>
                    <a:p>
                      <a:pPr marL="0" algn="ctr" defTabSz="914400" rtl="0" eaLnBrk="1" fontAlgn="b" latinLnBrk="0" hangingPunct="1"/>
                      <a:r>
                        <a:rPr lang="en-US" sz="1400" b="1" kern="1200" dirty="0">
                          <a:solidFill>
                            <a:schemeClr val="dk1"/>
                          </a:solidFill>
                          <a:latin typeface="+mn-lt"/>
                          <a:ea typeface="+mn-ea"/>
                          <a:cs typeface="+mn-cs"/>
                        </a:rPr>
                        <a:t>4</a:t>
                      </a:r>
                    </a:p>
                  </a:txBody>
                  <a:tcPr marL="9456" marR="9456" marT="9456" marB="0" anchor="ctr"/>
                </a:tc>
                <a:tc>
                  <a:txBody>
                    <a:bodyPr/>
                    <a:lstStyle/>
                    <a:p>
                      <a:pPr marL="0" algn="ctr"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14-05-2022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Blood Donation</a:t>
                      </a:r>
                      <a:r>
                        <a:rPr lang="en-US"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Camp In Association with Rotary Club, Jayanagar (3190)</a:t>
                      </a:r>
                      <a:endPar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Rtn</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Fazal</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Mahmood</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District</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Governor</a:t>
                      </a:r>
                      <a:endPar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p>
                      <a:pPr marL="0" algn="l" defTabSz="914400" rtl="0" eaLnBrk="1" fontAlgn="b" latinLnBrk="0" hangingPunct="1"/>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Rtn</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Keshav</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S, District Secretary</a:t>
                      </a:r>
                    </a:p>
                    <a:p>
                      <a:pPr marL="0" algn="l" defTabSz="914400" rtl="0" eaLnBrk="1" fontAlgn="b" latinLnBrk="0" hangingPunct="1"/>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Rtn</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P V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Rai</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Zonal Governor</a:t>
                      </a:r>
                      <a:endPar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endParaRPr>
                    </a:p>
                    <a:p>
                      <a:pPr marL="0" algn="l" defTabSz="914400" rtl="0" eaLnBrk="1" fontAlgn="b" latinLnBrk="0" hangingPunct="1"/>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Rtn</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Dr.</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James Thomas, Asst. Governor</a:t>
                      </a:r>
                    </a:p>
                    <a:p>
                      <a:pPr marL="0" algn="l" defTabSz="914400" rtl="0" eaLnBrk="1" fontAlgn="b" latinLnBrk="0" hangingPunct="1"/>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Rtn</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Shobha</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Murali</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Zonal Secretary</a:t>
                      </a:r>
                    </a:p>
                  </a:txBody>
                  <a:tcPr marL="6350" marR="6350" marT="6350" marB="0" anchor="b"/>
                </a:tc>
                <a:extLst>
                  <a:ext uri="{0D108BD9-81ED-4DB2-BD59-A6C34878D82A}">
                    <a16:rowId xmlns:a16="http://schemas.microsoft.com/office/drawing/2014/main" val="3682132488"/>
                  </a:ext>
                </a:extLst>
              </a:tr>
              <a:tr h="1529830">
                <a:tc>
                  <a:txBody>
                    <a:bodyPr/>
                    <a:lstStyle/>
                    <a:p>
                      <a:pPr marL="0" algn="ctr" defTabSz="914400" rtl="0" eaLnBrk="1" fontAlgn="b" latinLnBrk="0" hangingPunct="1"/>
                      <a:r>
                        <a:rPr lang="en-US" sz="1400" b="1" kern="1200" dirty="0">
                          <a:solidFill>
                            <a:schemeClr val="dk1"/>
                          </a:solidFill>
                          <a:latin typeface="+mn-lt"/>
                          <a:ea typeface="+mn-ea"/>
                          <a:cs typeface="+mn-cs"/>
                        </a:rPr>
                        <a:t>6</a:t>
                      </a:r>
                    </a:p>
                  </a:txBody>
                  <a:tcPr marL="9456" marR="9456" marT="9456" marB="0" anchor="ctr"/>
                </a:tc>
                <a:tc>
                  <a:txBody>
                    <a:bodyPr/>
                    <a:lstStyle/>
                    <a:p>
                      <a:pPr marL="0" algn="ctr"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14-05-2022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Digital Skill</a:t>
                      </a:r>
                      <a:r>
                        <a:rPr lang="en-US"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for Future an Evolving Learning Culture In Association with NHRD</a:t>
                      </a:r>
                      <a:endParaRPr lang="en-US"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Mr.</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Amit Sharma, CHRO, Volvo Group India</a:t>
                      </a:r>
                    </a:p>
                    <a:p>
                      <a:pPr marL="0" algn="l" defTabSz="914400" rtl="0" eaLnBrk="1" fontAlgn="b" latinLnBrk="0" hangingPunct="1"/>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Mr.</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Manas</a:t>
                      </a:r>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Das Gupta, Head, Wealth Technology India, ANZ</a:t>
                      </a:r>
                    </a:p>
                    <a:p>
                      <a:pPr marL="0" algn="l"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Capt.</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Harikrishna</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Head, Learning and Leadership Development, Allstate</a:t>
                      </a:r>
                    </a:p>
                    <a:p>
                      <a:pPr marL="0" algn="l" defTabSz="914400" rtl="0" eaLnBrk="1" fontAlgn="b" latinLnBrk="0" hangingPunct="1"/>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Dr.</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Nadeesh</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Hiremath</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EC member, NHRD, Bangalore Chapter</a:t>
                      </a:r>
                      <a:endPar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extLst>
                  <a:ext uri="{0D108BD9-81ED-4DB2-BD59-A6C34878D82A}">
                    <a16:rowId xmlns:a16="http://schemas.microsoft.com/office/drawing/2014/main" val="3973440108"/>
                  </a:ext>
                </a:extLst>
              </a:tr>
              <a:tr h="565039">
                <a:tc>
                  <a:txBody>
                    <a:bodyPr/>
                    <a:lstStyle/>
                    <a:p>
                      <a:pPr marL="0" algn="ctr" defTabSz="914400" rtl="0" eaLnBrk="1" fontAlgn="b" latinLnBrk="0" hangingPunct="1"/>
                      <a:r>
                        <a:rPr lang="en-US" sz="1400" b="1" kern="1200" dirty="0">
                          <a:solidFill>
                            <a:schemeClr val="dk1"/>
                          </a:solidFill>
                          <a:latin typeface="+mn-lt"/>
                          <a:ea typeface="+mn-ea"/>
                          <a:cs typeface="+mn-cs"/>
                        </a:rPr>
                        <a:t>7</a:t>
                      </a:r>
                    </a:p>
                  </a:txBody>
                  <a:tcPr marL="9456" marR="9456" marT="9456" marB="0" anchor="ctr"/>
                </a:tc>
                <a:tc>
                  <a:txBody>
                    <a:bodyPr/>
                    <a:lstStyle/>
                    <a:p>
                      <a:pPr marL="0" algn="ctr"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04-04-2022  </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to  01-05-2022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 Students</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Visit to Villages as a part of UBA on E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Sanjeevani</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OPD Awareness</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ctr"/>
                </a:tc>
                <a:tc>
                  <a:txBody>
                    <a:bodyPr/>
                    <a:lstStyle/>
                    <a:p>
                      <a:pPr marL="0" algn="l" defTabSz="914400" rtl="0" eaLnBrk="1" fontAlgn="b" latinLnBrk="0" hangingPunct="1"/>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extLst>
                  <a:ext uri="{0D108BD9-81ED-4DB2-BD59-A6C34878D82A}">
                    <a16:rowId xmlns:a16="http://schemas.microsoft.com/office/drawing/2014/main" val="3686092000"/>
                  </a:ext>
                </a:extLst>
              </a:tr>
              <a:tr h="385686">
                <a:tc>
                  <a:txBody>
                    <a:bodyPr/>
                    <a:lstStyle/>
                    <a:p>
                      <a:pPr marL="0" algn="ctr" defTabSz="914400" rtl="0" eaLnBrk="1" fontAlgn="b" latinLnBrk="0" hangingPunct="1"/>
                      <a:r>
                        <a:rPr lang="en-US" sz="1400" b="1" kern="1200" dirty="0">
                          <a:solidFill>
                            <a:schemeClr val="dk1"/>
                          </a:solidFill>
                          <a:latin typeface="+mn-lt"/>
                          <a:ea typeface="+mn-ea"/>
                          <a:cs typeface="+mn-cs"/>
                        </a:rPr>
                        <a:t>8</a:t>
                      </a: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01-06-2022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GB" sz="1400" dirty="0" smtClean="0">
                          <a:latin typeface="Times New Roman" panose="02020603050405020304" pitchFamily="18" charset="0"/>
                          <a:cs typeface="Times New Roman" panose="02020603050405020304" pitchFamily="18" charset="0"/>
                        </a:rPr>
                        <a:t>Cyber Jagrukta </a:t>
                      </a:r>
                      <a:r>
                        <a:rPr lang="en-GB" sz="1400" dirty="0" err="1" smtClean="0">
                          <a:latin typeface="Times New Roman" panose="02020603050405020304" pitchFamily="18" charset="0"/>
                          <a:cs typeface="Times New Roman" panose="02020603050405020304" pitchFamily="18" charset="0"/>
                        </a:rPr>
                        <a:t>Diwas</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endParaRPr lang="en-IN" sz="1400" dirty="0">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254813215"/>
                  </a:ext>
                </a:extLst>
              </a:tr>
              <a:tr h="282679">
                <a:tc>
                  <a:txBody>
                    <a:bodyPr/>
                    <a:lstStyle/>
                    <a:p>
                      <a:pPr marL="0" algn="ctr" defTabSz="914400" rtl="0" eaLnBrk="1" fontAlgn="b" latinLnBrk="0" hangingPunct="1"/>
                      <a:r>
                        <a:rPr lang="en-US" sz="1400" b="1" kern="1200" dirty="0">
                          <a:solidFill>
                            <a:schemeClr val="dk1"/>
                          </a:solidFill>
                          <a:latin typeface="+mn-lt"/>
                          <a:ea typeface="+mn-ea"/>
                          <a:cs typeface="+mn-cs"/>
                        </a:rPr>
                        <a:t>9</a:t>
                      </a: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05-06-2022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GB" sz="1400" dirty="0" smtClean="0">
                          <a:latin typeface="Times New Roman" panose="02020603050405020304" pitchFamily="18" charset="0"/>
                          <a:cs typeface="Times New Roman" panose="02020603050405020304" pitchFamily="18" charset="0"/>
                        </a:rPr>
                        <a:t>World Environment Day</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endParaRPr lang="en-IN" sz="1400" dirty="0">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64932166"/>
                  </a:ext>
                </a:extLst>
              </a:tr>
            </a:tbl>
          </a:graphicData>
        </a:graphic>
      </p:graphicFrame>
    </p:spTree>
    <p:extLst>
      <p:ext uri="{BB962C8B-B14F-4D97-AF65-F5344CB8AC3E}">
        <p14:creationId xmlns:p14="http://schemas.microsoft.com/office/powerpoint/2010/main" val="261065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856" y="87746"/>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2209800" y="187408"/>
            <a:ext cx="11235220" cy="390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marL="57150" algn="just">
              <a:lnSpc>
                <a:spcPct val="150000"/>
              </a:lnSpc>
              <a:tabLst>
                <a:tab pos="228600" algn="l"/>
              </a:tabLst>
            </a:pPr>
            <a:r>
              <a:rPr lang="en-US" sz="2000" b="1" dirty="0" err="1">
                <a:solidFill>
                  <a:srgbClr val="0070C0"/>
                </a:solidFill>
                <a:latin typeface="Arial Narrow" panose="020B0606020202030204" pitchFamily="34" charset="0"/>
                <a:ea typeface="Times New Roman" panose="02020603050405020304" pitchFamily="18" charset="0"/>
              </a:rPr>
              <a:t>Programmes</a:t>
            </a:r>
            <a:r>
              <a:rPr lang="en-US" sz="2000" b="1" dirty="0">
                <a:solidFill>
                  <a:srgbClr val="0070C0"/>
                </a:solidFill>
                <a:latin typeface="Arial Narrow" panose="020B0606020202030204" pitchFamily="34" charset="0"/>
                <a:ea typeface="Times New Roman" panose="02020603050405020304" pitchFamily="18" charset="0"/>
              </a:rPr>
              <a:t> (FDP/MDP/Symposium/Workshops/CEP/Certificate </a:t>
            </a:r>
            <a:r>
              <a:rPr lang="en-US" sz="2000" b="1" dirty="0" smtClean="0">
                <a:solidFill>
                  <a:srgbClr val="0070C0"/>
                </a:solidFill>
                <a:latin typeface="Arial Narrow" panose="020B0606020202030204" pitchFamily="34" charset="0"/>
                <a:ea typeface="Times New Roman" panose="02020603050405020304" pitchFamily="18" charset="0"/>
              </a:rPr>
              <a:t>courses) </a:t>
            </a:r>
            <a:r>
              <a:rPr lang="en-US" sz="2000" b="1" dirty="0">
                <a:solidFill>
                  <a:srgbClr val="0070C0"/>
                </a:solidFill>
                <a:latin typeface="Arial Narrow" panose="020B0606020202030204" pitchFamily="34" charset="0"/>
                <a:ea typeface="Times New Roman" panose="02020603050405020304" pitchFamily="18" charset="0"/>
              </a:rPr>
              <a:t>organized </a:t>
            </a:r>
            <a:endParaRPr lang="en-IN" sz="2000" dirty="0">
              <a:solidFill>
                <a:srgbClr val="0070C0"/>
              </a:solidFill>
              <a:latin typeface="Times New Roman" panose="02020603050405020304" pitchFamily="18" charset="0"/>
              <a:ea typeface="Times New Roman" panose="02020603050405020304" pitchFamily="18" charset="0"/>
            </a:endParaRPr>
          </a:p>
          <a:p>
            <a:pPr>
              <a:spcBef>
                <a:spcPts val="61"/>
              </a:spcBef>
            </a:pPr>
            <a:endParaRPr lang="en-US" altLang="en-US" sz="2400" b="1" dirty="0">
              <a:solidFill>
                <a:srgbClr val="295E9D"/>
              </a:solidFill>
              <a:latin typeface="Playfair Display" charset="0"/>
            </a:endParaRPr>
          </a:p>
          <a:p>
            <a:pP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9451F74F-D88F-42C2-A5E8-7EE9838ED6E1}"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21</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197203343"/>
              </p:ext>
            </p:extLst>
          </p:nvPr>
        </p:nvGraphicFramePr>
        <p:xfrm>
          <a:off x="391319" y="1310638"/>
          <a:ext cx="11676018" cy="4935301"/>
        </p:xfrm>
        <a:graphic>
          <a:graphicData uri="http://schemas.openxmlformats.org/drawingml/2006/table">
            <a:tbl>
              <a:tblPr>
                <a:tableStyleId>{5C22544A-7EE6-4342-B048-85BDC9FD1C3A}</a:tableStyleId>
              </a:tblPr>
              <a:tblGrid>
                <a:gridCol w="1064002">
                  <a:extLst>
                    <a:ext uri="{9D8B030D-6E8A-4147-A177-3AD203B41FA5}">
                      <a16:colId xmlns:a16="http://schemas.microsoft.com/office/drawing/2014/main" val="2884164905"/>
                    </a:ext>
                  </a:extLst>
                </a:gridCol>
                <a:gridCol w="2408005">
                  <a:extLst>
                    <a:ext uri="{9D8B030D-6E8A-4147-A177-3AD203B41FA5}">
                      <a16:colId xmlns:a16="http://schemas.microsoft.com/office/drawing/2014/main" val="3935901830"/>
                    </a:ext>
                  </a:extLst>
                </a:gridCol>
                <a:gridCol w="4375510">
                  <a:extLst>
                    <a:ext uri="{9D8B030D-6E8A-4147-A177-3AD203B41FA5}">
                      <a16:colId xmlns:a16="http://schemas.microsoft.com/office/drawing/2014/main" val="1180367546"/>
                    </a:ext>
                  </a:extLst>
                </a:gridCol>
                <a:gridCol w="3828501">
                  <a:extLst>
                    <a:ext uri="{9D8B030D-6E8A-4147-A177-3AD203B41FA5}">
                      <a16:colId xmlns:a16="http://schemas.microsoft.com/office/drawing/2014/main" val="1510144998"/>
                    </a:ext>
                  </a:extLst>
                </a:gridCol>
              </a:tblGrid>
              <a:tr h="0">
                <a:tc>
                  <a:txBody>
                    <a:bodyPr/>
                    <a:lstStyle/>
                    <a:p>
                      <a:pPr algn="ctr" fontAlgn="b"/>
                      <a:r>
                        <a:rPr lang="en-US" sz="1600" u="none" strike="noStrike" kern="1200" dirty="0" err="1" smtClean="0">
                          <a:solidFill>
                            <a:srgbClr val="FF0000"/>
                          </a:solidFill>
                          <a:effectLst/>
                          <a:latin typeface="+mn-lt"/>
                          <a:ea typeface="+mn-ea"/>
                          <a:cs typeface="+mn-cs"/>
                        </a:rPr>
                        <a:t>SI.No</a:t>
                      </a:r>
                      <a:endParaRPr lang="en-US" sz="1600" u="none" strike="noStrike" kern="1200" dirty="0">
                        <a:solidFill>
                          <a:srgbClr val="FF0000"/>
                        </a:solidFill>
                        <a:effectLst/>
                        <a:latin typeface="+mn-lt"/>
                        <a:ea typeface="+mn-ea"/>
                        <a:cs typeface="+mn-cs"/>
                      </a:endParaRPr>
                    </a:p>
                  </a:txBody>
                  <a:tcPr marL="9456" marR="9456" marT="9456" marB="0" anchor="ctr"/>
                </a:tc>
                <a:tc>
                  <a:txBody>
                    <a:bodyPr/>
                    <a:lstStyle/>
                    <a:p>
                      <a:pPr algn="ctr" fontAlgn="b"/>
                      <a:r>
                        <a:rPr lang="en-US" sz="1600" u="none" strike="noStrike" dirty="0">
                          <a:solidFill>
                            <a:srgbClr val="FF0000"/>
                          </a:solidFill>
                          <a:effectLst/>
                        </a:rPr>
                        <a:t>Date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Events/Activity </a:t>
                      </a:r>
                      <a:r>
                        <a:rPr lang="en-US" sz="1600" u="none" strike="noStrike" dirty="0" smtClean="0">
                          <a:solidFill>
                            <a:srgbClr val="FF0000"/>
                          </a:solidFill>
                          <a:effectLst/>
                        </a:rPr>
                        <a:t>Organized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Resource Person/Designation</a:t>
                      </a:r>
                      <a:endParaRPr lang="en-US" sz="1600" b="1" i="0" u="none" strike="noStrike" dirty="0">
                        <a:solidFill>
                          <a:srgbClr val="FF0000"/>
                        </a:solidFill>
                        <a:effectLst/>
                        <a:latin typeface="Times New Roman" panose="02020603050405020304" pitchFamily="18" charset="0"/>
                      </a:endParaRPr>
                    </a:p>
                  </a:txBody>
                  <a:tcPr marL="9456" marR="9456" marT="9456" marB="0" anchor="ctr"/>
                </a:tc>
                <a:extLst>
                  <a:ext uri="{0D108BD9-81ED-4DB2-BD59-A6C34878D82A}">
                    <a16:rowId xmlns:a16="http://schemas.microsoft.com/office/drawing/2014/main" val="1380943615"/>
                  </a:ext>
                </a:extLst>
              </a:tr>
              <a:tr h="81033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10</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marL="0" algn="ctr"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4-06-2022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tc>
                  <a:txBody>
                    <a:bodyPr/>
                    <a:lstStyle/>
                    <a:p>
                      <a:pPr marL="0" algn="l"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Awareness</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Program on Insolvency Profession In Association with IBBI ( Insolvency and Bankruptcy Board of India) as part of AKAM</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tc>
                  <a:txBody>
                    <a:bodyPr/>
                    <a:lstStyle/>
                    <a:p>
                      <a:pPr marL="0" algn="l" defTabSz="914400" rtl="0" eaLnBrk="1" fontAlgn="b" latinLnBrk="0" hangingPunct="1"/>
                      <a:r>
                        <a:rPr lang="en-IN"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Mr.Ritesh</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Kavadia</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Executive Director, IBBI</a:t>
                      </a:r>
                    </a:p>
                    <a:p>
                      <a:pPr marL="0" algn="l" defTabSz="914400" rtl="0" eaLnBrk="1" fontAlgn="b" latinLnBrk="0" hangingPunct="1"/>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Ms.Karishma</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Rastogi</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Monitoring and inspection officer, IPAICAI</a:t>
                      </a:r>
                    </a:p>
                    <a:p>
                      <a:pPr marL="0" algn="l" defTabSz="914400" rtl="0" eaLnBrk="1" fontAlgn="b" latinLnBrk="0" hangingPunct="1"/>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Ms.CMA</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t>
                      </a:r>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Manjula</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Insolvency </a:t>
                      </a:r>
                      <a:r>
                        <a:rPr lang="en-IN"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Professonal</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extLst>
                  <a:ext uri="{0D108BD9-81ED-4DB2-BD59-A6C34878D82A}">
                    <a16:rowId xmlns:a16="http://schemas.microsoft.com/office/drawing/2014/main" val="3107836761"/>
                  </a:ext>
                </a:extLst>
              </a:tr>
              <a:tr h="5644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11</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marL="0" algn="ctr"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09-06-2022</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tc>
                  <a:txBody>
                    <a:bodyPr/>
                    <a:lstStyle/>
                    <a:p>
                      <a:pPr marL="0" algn="l" defTabSz="914400" rtl="0" eaLnBrk="1" fontAlgn="b" latinLnBrk="0" hangingPunct="1"/>
                      <a:r>
                        <a:rPr lang="en-GB"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Workshop on Crafting a Manuscript</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for Quality Publication</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tc>
                  <a:txBody>
                    <a:bodyPr/>
                    <a:lstStyle/>
                    <a:p>
                      <a:pPr marL="0" algn="l" defTabSz="914400" rtl="0" eaLnBrk="1" fontAlgn="b" latinLnBrk="0" hangingPunct="1"/>
                      <a:r>
                        <a:rPr lang="en-GB" sz="1400" b="0" i="0" u="none" strike="noStrike" kern="1200" dirty="0" err="1" smtClean="0">
                          <a:solidFill>
                            <a:srgbClr val="000000"/>
                          </a:solidFill>
                          <a:effectLst/>
                          <a:latin typeface="Times New Roman" panose="02020603050405020304" pitchFamily="18" charset="0"/>
                          <a:ea typeface="+mn-ea"/>
                          <a:cs typeface="Times New Roman" panose="02020603050405020304" pitchFamily="18" charset="0"/>
                        </a:rPr>
                        <a:t>Dr.</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Amitabh </a:t>
                      </a:r>
                      <a:r>
                        <a:rPr lang="en-GB" sz="1400" b="0" i="0" u="none" strike="noStrike" kern="1200" baseline="0" dirty="0" err="1" smtClean="0">
                          <a:solidFill>
                            <a:srgbClr val="000000"/>
                          </a:solidFill>
                          <a:effectLst/>
                          <a:latin typeface="Times New Roman" panose="02020603050405020304" pitchFamily="18" charset="0"/>
                          <a:ea typeface="+mn-ea"/>
                          <a:cs typeface="Times New Roman" panose="02020603050405020304" pitchFamily="18" charset="0"/>
                        </a:rPr>
                        <a:t>Anand</a:t>
                      </a:r>
                      <a:r>
                        <a:rPr lang="en-GB"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from France</a:t>
                      </a:r>
                      <a:endParaRPr lang="en-IN" sz="14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6350" marR="6350" marT="6350" marB="0" anchor="b"/>
                </a:tc>
                <a:extLst>
                  <a:ext uri="{0D108BD9-81ED-4DB2-BD59-A6C34878D82A}">
                    <a16:rowId xmlns:a16="http://schemas.microsoft.com/office/drawing/2014/main" val="2763570885"/>
                  </a:ext>
                </a:extLst>
              </a:tr>
              <a:tr h="61126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12</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09-06-2022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smtClean="0">
                          <a:latin typeface="Times New Roman" panose="02020603050405020304" pitchFamily="18" charset="0"/>
                          <a:cs typeface="Times New Roman" panose="02020603050405020304" pitchFamily="18" charset="0"/>
                        </a:rPr>
                        <a:t>MDP ON Real Wold</a:t>
                      </a:r>
                      <a:r>
                        <a:rPr lang="en-GB" sz="1400" baseline="0" dirty="0" smtClean="0">
                          <a:latin typeface="Times New Roman" panose="02020603050405020304" pitchFamily="18" charset="0"/>
                          <a:cs typeface="Times New Roman" panose="02020603050405020304" pitchFamily="18" charset="0"/>
                        </a:rPr>
                        <a:t> Analytics Challenge In Association with </a:t>
                      </a:r>
                      <a:r>
                        <a:rPr lang="en-GB" sz="1400" baseline="0" dirty="0" err="1" smtClean="0">
                          <a:latin typeface="Times New Roman" panose="02020603050405020304" pitchFamily="18" charset="0"/>
                          <a:cs typeface="Times New Roman" panose="02020603050405020304" pitchFamily="18" charset="0"/>
                        </a:rPr>
                        <a:t>SetConnect</a:t>
                      </a:r>
                      <a:r>
                        <a:rPr lang="en-GB" sz="1400" baseline="0" dirty="0" smtClean="0">
                          <a:latin typeface="Times New Roman" panose="02020603050405020304" pitchFamily="18" charset="0"/>
                          <a:cs typeface="Times New Roman" panose="02020603050405020304" pitchFamily="18" charset="0"/>
                        </a:rPr>
                        <a:t>, USA</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Mr.Ramesh</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Rajagopalan,CEO</a:t>
                      </a:r>
                      <a:r>
                        <a:rPr lang="en-GB" sz="1400" baseline="0" dirty="0" smtClean="0">
                          <a:latin typeface="Times New Roman" panose="02020603050405020304" pitchFamily="18" charset="0"/>
                          <a:cs typeface="Times New Roman" panose="02020603050405020304" pitchFamily="18" charset="0"/>
                        </a:rPr>
                        <a:t>, Set Connect, USA.</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4139639281"/>
                  </a:ext>
                </a:extLst>
              </a:tr>
              <a:tr h="67997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13</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11-06-2022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smtClean="0">
                          <a:latin typeface="Times New Roman" panose="02020603050405020304" pitchFamily="18" charset="0"/>
                          <a:cs typeface="Times New Roman" panose="02020603050405020304" pitchFamily="18" charset="0"/>
                        </a:rPr>
                        <a:t>Panel Discussion</a:t>
                      </a:r>
                      <a:r>
                        <a:rPr lang="en-GB" sz="1400" baseline="0" dirty="0" smtClean="0">
                          <a:latin typeface="Times New Roman" panose="02020603050405020304" pitchFamily="18" charset="0"/>
                          <a:cs typeface="Times New Roman" panose="02020603050405020304" pitchFamily="18" charset="0"/>
                        </a:rPr>
                        <a:t> On Demystifying Investment for </a:t>
                      </a:r>
                      <a:r>
                        <a:rPr lang="en-GB" sz="1400" baseline="0" dirty="0" err="1" smtClean="0">
                          <a:latin typeface="Times New Roman" panose="02020603050405020304" pitchFamily="18" charset="0"/>
                          <a:cs typeface="Times New Roman" panose="02020603050405020304" pitchFamily="18" charset="0"/>
                        </a:rPr>
                        <a:t>Startups</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err="1" smtClean="0">
                          <a:latin typeface="Times New Roman" panose="02020603050405020304" pitchFamily="18" charset="0"/>
                          <a:cs typeface="Times New Roman" panose="02020603050405020304" pitchFamily="18" charset="0"/>
                        </a:rPr>
                        <a:t>Mr.</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Sheshadri</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Iyer</a:t>
                      </a:r>
                      <a:r>
                        <a:rPr lang="en-GB" sz="1400" baseline="0" dirty="0" smtClean="0">
                          <a:latin typeface="Times New Roman" panose="02020603050405020304" pitchFamily="18" charset="0"/>
                          <a:cs typeface="Times New Roman" panose="02020603050405020304" pitchFamily="18" charset="0"/>
                        </a:rPr>
                        <a:t>, CEO &amp; Managing Partner, </a:t>
                      </a:r>
                      <a:r>
                        <a:rPr lang="en-GB" sz="1400" baseline="0" dirty="0" err="1" smtClean="0">
                          <a:latin typeface="Times New Roman" panose="02020603050405020304" pitchFamily="18" charset="0"/>
                          <a:cs typeface="Times New Roman" panose="02020603050405020304" pitchFamily="18" charset="0"/>
                        </a:rPr>
                        <a:t>Sandesha</a:t>
                      </a:r>
                      <a:r>
                        <a:rPr lang="en-GB" sz="1400" baseline="0" dirty="0" smtClean="0">
                          <a:latin typeface="Times New Roman" panose="02020603050405020304" pitchFamily="18" charset="0"/>
                          <a:cs typeface="Times New Roman" panose="02020603050405020304" pitchFamily="18" charset="0"/>
                        </a:rPr>
                        <a:t> Global Ventures</a:t>
                      </a:r>
                    </a:p>
                    <a:p>
                      <a:r>
                        <a:rPr lang="en-GB" sz="1400" baseline="0" dirty="0" err="1" smtClean="0">
                          <a:latin typeface="Times New Roman" panose="02020603050405020304" pitchFamily="18" charset="0"/>
                          <a:cs typeface="Times New Roman" panose="02020603050405020304" pitchFamily="18" charset="0"/>
                        </a:rPr>
                        <a:t>Mr.</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Anuj</a:t>
                      </a:r>
                      <a:r>
                        <a:rPr lang="en-GB" sz="1400" baseline="0" dirty="0" smtClean="0">
                          <a:latin typeface="Times New Roman" panose="02020603050405020304" pitchFamily="18" charset="0"/>
                          <a:cs typeface="Times New Roman" panose="02020603050405020304" pitchFamily="18" charset="0"/>
                        </a:rPr>
                        <a:t> Sharma, Founder &amp; CEO, </a:t>
                      </a:r>
                      <a:r>
                        <a:rPr lang="en-GB" sz="1400" baseline="0" dirty="0" err="1" smtClean="0">
                          <a:latin typeface="Times New Roman" panose="02020603050405020304" pitchFamily="18" charset="0"/>
                          <a:cs typeface="Times New Roman" panose="02020603050405020304" pitchFamily="18" charset="0"/>
                        </a:rPr>
                        <a:t>ALSiSAR</a:t>
                      </a:r>
                      <a:r>
                        <a:rPr lang="en-GB" sz="1400" baseline="0" dirty="0" smtClean="0">
                          <a:latin typeface="Times New Roman" panose="02020603050405020304" pitchFamily="18" charset="0"/>
                          <a:cs typeface="Times New Roman" panose="02020603050405020304" pitchFamily="18" charset="0"/>
                        </a:rPr>
                        <a:t> Impact</a:t>
                      </a:r>
                    </a:p>
                    <a:p>
                      <a:r>
                        <a:rPr lang="en-GB" sz="1400" baseline="0" dirty="0" err="1" smtClean="0">
                          <a:latin typeface="Times New Roman" panose="02020603050405020304" pitchFamily="18" charset="0"/>
                          <a:cs typeface="Times New Roman" panose="02020603050405020304" pitchFamily="18" charset="0"/>
                        </a:rPr>
                        <a:t>Mr.</a:t>
                      </a:r>
                      <a:r>
                        <a:rPr lang="en-GB" sz="1400" baseline="0" dirty="0" smtClean="0">
                          <a:latin typeface="Times New Roman" panose="02020603050405020304" pitchFamily="18" charset="0"/>
                          <a:cs typeface="Times New Roman" panose="02020603050405020304" pitchFamily="18" charset="0"/>
                        </a:rPr>
                        <a:t> </a:t>
                      </a:r>
                      <a:r>
                        <a:rPr lang="en-GB" sz="1400" baseline="0" dirty="0" err="1" smtClean="0">
                          <a:latin typeface="Times New Roman" panose="02020603050405020304" pitchFamily="18" charset="0"/>
                          <a:cs typeface="Times New Roman" panose="02020603050405020304" pitchFamily="18" charset="0"/>
                        </a:rPr>
                        <a:t>Sujay</a:t>
                      </a:r>
                      <a:r>
                        <a:rPr lang="en-GB" sz="1400" baseline="0" dirty="0" smtClean="0">
                          <a:latin typeface="Times New Roman" panose="02020603050405020304" pitchFamily="18" charset="0"/>
                          <a:cs typeface="Times New Roman" panose="02020603050405020304" pitchFamily="18" charset="0"/>
                        </a:rPr>
                        <a:t> Dixit, Vice President, Innovation &amp; Excellence</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682132488"/>
                  </a:ext>
                </a:extLst>
              </a:tr>
              <a:tr h="67997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14</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algn="ctr"/>
                      <a:r>
                        <a:rPr lang="en-GB" sz="1400" dirty="0" smtClean="0">
                          <a:latin typeface="Times New Roman" panose="02020603050405020304" pitchFamily="18" charset="0"/>
                          <a:cs typeface="Times New Roman" panose="02020603050405020304" pitchFamily="18" charset="0"/>
                        </a:rPr>
                        <a:t>21-06-2022 to </a:t>
                      </a:r>
                    </a:p>
                    <a:p>
                      <a:pPr algn="ctr"/>
                      <a:r>
                        <a:rPr lang="en-GB" sz="1400" dirty="0" smtClean="0">
                          <a:latin typeface="Times New Roman" panose="02020603050405020304" pitchFamily="18" charset="0"/>
                          <a:cs typeface="Times New Roman" panose="02020603050405020304" pitchFamily="18" charset="0"/>
                        </a:rPr>
                        <a:t>27-06-2022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smtClean="0">
                          <a:latin typeface="Times New Roman" panose="02020603050405020304" pitchFamily="18" charset="0"/>
                          <a:cs typeface="Times New Roman" panose="02020603050405020304" pitchFamily="18" charset="0"/>
                        </a:rPr>
                        <a:t>International Yoga Day</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r>
                        <a:rPr lang="en-GB" sz="1400" dirty="0" err="1" smtClean="0">
                          <a:latin typeface="Times New Roman" panose="02020603050405020304" pitchFamily="18" charset="0"/>
                          <a:cs typeface="Times New Roman" panose="02020603050405020304" pitchFamily="18" charset="0"/>
                        </a:rPr>
                        <a:t>Dr.</a:t>
                      </a:r>
                      <a:r>
                        <a:rPr lang="en-GB" sz="1400"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Purushottam</a:t>
                      </a:r>
                      <a:r>
                        <a:rPr lang="en-GB" sz="1400" dirty="0" smtClean="0">
                          <a:latin typeface="Times New Roman" panose="02020603050405020304" pitchFamily="18" charset="0"/>
                          <a:cs typeface="Times New Roman" panose="02020603050405020304" pitchFamily="18" charset="0"/>
                        </a:rPr>
                        <a:t> Bung, Director, RVIM</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5"/>
                  </a:ext>
                </a:extLst>
              </a:tr>
              <a:tr h="67997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15</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9456" marR="9456" marT="9456" marB="0" anchor="ctr"/>
                </a:tc>
                <a:tc>
                  <a:txBody>
                    <a:bodyPr/>
                    <a:lstStyle/>
                    <a:p>
                      <a:pPr algn="ctr" fontAlgn="b"/>
                      <a:r>
                        <a:rPr lang="en-GB" sz="1400" b="0" i="0" u="none" strike="noStrike" dirty="0" smtClean="0">
                          <a:solidFill>
                            <a:srgbClr val="000000"/>
                          </a:solidFill>
                          <a:effectLst/>
                          <a:latin typeface="Times New Roman" panose="02020603050405020304" pitchFamily="18" charset="0"/>
                          <a:cs typeface="Times New Roman" panose="02020603050405020304" pitchFamily="18" charset="0"/>
                        </a:rPr>
                        <a:t>18-06-2022</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FDP</a:t>
                      </a:r>
                      <a:r>
                        <a:rPr lang="en-US"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on Design Thinking</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GB" sz="1400" b="0" i="0" u="none" strike="noStrike" dirty="0" err="1" smtClean="0">
                          <a:solidFill>
                            <a:srgbClr val="000000"/>
                          </a:solidFill>
                          <a:effectLst/>
                          <a:latin typeface="Times New Roman" panose="02020603050405020304" pitchFamily="18" charset="0"/>
                          <a:cs typeface="Times New Roman" panose="02020603050405020304" pitchFamily="18" charset="0"/>
                        </a:rPr>
                        <a:t>Dr.</a:t>
                      </a:r>
                      <a:r>
                        <a:rPr lang="en-GB"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GB" sz="1400" b="0" i="0" u="none" strike="noStrike" dirty="0" err="1" smtClean="0">
                          <a:solidFill>
                            <a:srgbClr val="000000"/>
                          </a:solidFill>
                          <a:effectLst/>
                          <a:latin typeface="Times New Roman" panose="02020603050405020304" pitchFamily="18" charset="0"/>
                          <a:cs typeface="Times New Roman" panose="02020603050405020304" pitchFamily="18" charset="0"/>
                        </a:rPr>
                        <a:t>Jayan</a:t>
                      </a:r>
                      <a:r>
                        <a:rPr lang="en-GB"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GB" sz="1400" b="0" i="0" u="none" strike="noStrike" dirty="0" err="1" smtClean="0">
                          <a:solidFill>
                            <a:srgbClr val="000000"/>
                          </a:solidFill>
                          <a:effectLst/>
                          <a:latin typeface="Times New Roman" panose="02020603050405020304" pitchFamily="18" charset="0"/>
                          <a:cs typeface="Times New Roman" panose="02020603050405020304" pitchFamily="18" charset="0"/>
                        </a:rPr>
                        <a:t>Sen</a:t>
                      </a:r>
                      <a:r>
                        <a:rPr lang="en-GB" sz="1400" b="0" i="0" u="none" strike="noStrike" dirty="0" smtClean="0">
                          <a:solidFill>
                            <a:srgbClr val="000000"/>
                          </a:solidFill>
                          <a:effectLst/>
                          <a:latin typeface="Times New Roman" panose="02020603050405020304" pitchFamily="18" charset="0"/>
                          <a:cs typeface="Times New Roman" panose="02020603050405020304" pitchFamily="18" charset="0"/>
                        </a:rPr>
                        <a:t>, Associate VP,</a:t>
                      </a:r>
                      <a:r>
                        <a:rPr lang="en-GB"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Head of L &amp; D, Infosys Ltd.</a:t>
                      </a:r>
                    </a:p>
                    <a:p>
                      <a:pPr algn="l" fontAlgn="b"/>
                      <a:r>
                        <a:rPr lang="en-GB"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Mr.</a:t>
                      </a:r>
                      <a:r>
                        <a:rPr lang="en-GB"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Dinesh Rao, Infosys</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6465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13855"/>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2209800" y="187408"/>
            <a:ext cx="11235220" cy="390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marL="57150" algn="just">
              <a:lnSpc>
                <a:spcPct val="150000"/>
              </a:lnSpc>
              <a:tabLst>
                <a:tab pos="228600" algn="l"/>
              </a:tabLst>
            </a:pPr>
            <a:r>
              <a:rPr lang="en-US" sz="2000" b="1" dirty="0" err="1">
                <a:solidFill>
                  <a:srgbClr val="0070C0"/>
                </a:solidFill>
                <a:latin typeface="Arial Narrow" panose="020B0606020202030204" pitchFamily="34" charset="0"/>
                <a:ea typeface="Times New Roman" panose="02020603050405020304" pitchFamily="18" charset="0"/>
              </a:rPr>
              <a:t>Programmes</a:t>
            </a:r>
            <a:r>
              <a:rPr lang="en-US" sz="2000" b="1" dirty="0">
                <a:solidFill>
                  <a:srgbClr val="0070C0"/>
                </a:solidFill>
                <a:latin typeface="Arial Narrow" panose="020B0606020202030204" pitchFamily="34" charset="0"/>
                <a:ea typeface="Times New Roman" panose="02020603050405020304" pitchFamily="18" charset="0"/>
              </a:rPr>
              <a:t> (FDP/MDP/Symposium/Workshops/CEP/Certificate </a:t>
            </a:r>
            <a:r>
              <a:rPr lang="en-US" sz="2000" b="1" dirty="0" smtClean="0">
                <a:solidFill>
                  <a:srgbClr val="0070C0"/>
                </a:solidFill>
                <a:latin typeface="Arial Narrow" panose="020B0606020202030204" pitchFamily="34" charset="0"/>
                <a:ea typeface="Times New Roman" panose="02020603050405020304" pitchFamily="18" charset="0"/>
              </a:rPr>
              <a:t>courses) </a:t>
            </a:r>
            <a:r>
              <a:rPr lang="en-US" sz="2000" b="1" dirty="0">
                <a:solidFill>
                  <a:srgbClr val="0070C0"/>
                </a:solidFill>
                <a:latin typeface="Arial Narrow" panose="020B0606020202030204" pitchFamily="34" charset="0"/>
                <a:ea typeface="Times New Roman" panose="02020603050405020304" pitchFamily="18" charset="0"/>
              </a:rPr>
              <a:t>organized </a:t>
            </a:r>
            <a:endParaRPr lang="en-IN" sz="2000" dirty="0">
              <a:solidFill>
                <a:srgbClr val="0070C0"/>
              </a:solidFill>
              <a:latin typeface="Times New Roman" panose="02020603050405020304" pitchFamily="18" charset="0"/>
              <a:ea typeface="Times New Roman" panose="02020603050405020304" pitchFamily="18" charset="0"/>
            </a:endParaRPr>
          </a:p>
          <a:p>
            <a:pPr>
              <a:spcBef>
                <a:spcPts val="61"/>
              </a:spcBef>
            </a:pPr>
            <a:endParaRPr lang="en-US" altLang="en-US" sz="2400" b="1" dirty="0">
              <a:solidFill>
                <a:srgbClr val="295E9D"/>
              </a:solidFill>
              <a:latin typeface="Playfair Display" charset="0"/>
            </a:endParaRPr>
          </a:p>
          <a:p>
            <a:pP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9451F74F-D88F-42C2-A5E8-7EE9838ED6E1}"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22</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3614486262"/>
              </p:ext>
            </p:extLst>
          </p:nvPr>
        </p:nvGraphicFramePr>
        <p:xfrm>
          <a:off x="391319" y="765029"/>
          <a:ext cx="11676018" cy="5498833"/>
        </p:xfrm>
        <a:graphic>
          <a:graphicData uri="http://schemas.openxmlformats.org/drawingml/2006/table">
            <a:tbl>
              <a:tblPr>
                <a:tableStyleId>{5C22544A-7EE6-4342-B048-85BDC9FD1C3A}</a:tableStyleId>
              </a:tblPr>
              <a:tblGrid>
                <a:gridCol w="1064002">
                  <a:extLst>
                    <a:ext uri="{9D8B030D-6E8A-4147-A177-3AD203B41FA5}">
                      <a16:colId xmlns:a16="http://schemas.microsoft.com/office/drawing/2014/main" val="2884164905"/>
                    </a:ext>
                  </a:extLst>
                </a:gridCol>
                <a:gridCol w="2408005">
                  <a:extLst>
                    <a:ext uri="{9D8B030D-6E8A-4147-A177-3AD203B41FA5}">
                      <a16:colId xmlns:a16="http://schemas.microsoft.com/office/drawing/2014/main" val="3935901830"/>
                    </a:ext>
                  </a:extLst>
                </a:gridCol>
                <a:gridCol w="3206004">
                  <a:extLst>
                    <a:ext uri="{9D8B030D-6E8A-4147-A177-3AD203B41FA5}">
                      <a16:colId xmlns:a16="http://schemas.microsoft.com/office/drawing/2014/main" val="1180367546"/>
                    </a:ext>
                  </a:extLst>
                </a:gridCol>
                <a:gridCol w="4998007">
                  <a:extLst>
                    <a:ext uri="{9D8B030D-6E8A-4147-A177-3AD203B41FA5}">
                      <a16:colId xmlns:a16="http://schemas.microsoft.com/office/drawing/2014/main" val="1510144998"/>
                    </a:ext>
                  </a:extLst>
                </a:gridCol>
              </a:tblGrid>
              <a:tr h="391166">
                <a:tc>
                  <a:txBody>
                    <a:bodyPr/>
                    <a:lstStyle/>
                    <a:p>
                      <a:pPr algn="ctr" fontAlgn="b"/>
                      <a:r>
                        <a:rPr lang="en-US" sz="1600" u="none" strike="noStrike" kern="1200" dirty="0" err="1" smtClean="0">
                          <a:solidFill>
                            <a:srgbClr val="FF0000"/>
                          </a:solidFill>
                          <a:effectLst/>
                          <a:latin typeface="+mn-lt"/>
                          <a:ea typeface="+mn-ea"/>
                          <a:cs typeface="+mn-cs"/>
                        </a:rPr>
                        <a:t>SI.NoL</a:t>
                      </a:r>
                      <a:endParaRPr lang="en-US" sz="1600" u="none" strike="noStrike" kern="1200" dirty="0">
                        <a:solidFill>
                          <a:srgbClr val="FF0000"/>
                        </a:solidFill>
                        <a:effectLst/>
                        <a:latin typeface="+mn-lt"/>
                        <a:ea typeface="+mn-ea"/>
                        <a:cs typeface="+mn-cs"/>
                      </a:endParaRPr>
                    </a:p>
                  </a:txBody>
                  <a:tcPr marL="9456" marR="9456" marT="9456" marB="0" anchor="ctr"/>
                </a:tc>
                <a:tc>
                  <a:txBody>
                    <a:bodyPr/>
                    <a:lstStyle/>
                    <a:p>
                      <a:pPr algn="ctr" fontAlgn="b"/>
                      <a:r>
                        <a:rPr lang="en-US" sz="1600" u="none" strike="noStrike" dirty="0">
                          <a:solidFill>
                            <a:srgbClr val="FF0000"/>
                          </a:solidFill>
                          <a:effectLst/>
                        </a:rPr>
                        <a:t>Date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Events/Activity </a:t>
                      </a:r>
                      <a:r>
                        <a:rPr lang="en-US" sz="1600" u="none" strike="noStrike" dirty="0" smtClean="0">
                          <a:solidFill>
                            <a:srgbClr val="FF0000"/>
                          </a:solidFill>
                          <a:effectLst/>
                        </a:rPr>
                        <a:t>Organized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Resource Person/Designation</a:t>
                      </a:r>
                      <a:endParaRPr lang="en-US" sz="1600" b="1" i="0" u="none" strike="noStrike" dirty="0">
                        <a:solidFill>
                          <a:srgbClr val="FF0000"/>
                        </a:solidFill>
                        <a:effectLst/>
                        <a:latin typeface="Times New Roman" panose="02020603050405020304" pitchFamily="18" charset="0"/>
                      </a:endParaRPr>
                    </a:p>
                  </a:txBody>
                  <a:tcPr marL="9456" marR="9456" marT="9456" marB="0" anchor="ctr"/>
                </a:tc>
                <a:extLst>
                  <a:ext uri="{0D108BD9-81ED-4DB2-BD59-A6C34878D82A}">
                    <a16:rowId xmlns:a16="http://schemas.microsoft.com/office/drawing/2014/main" val="1380943615"/>
                  </a:ext>
                </a:extLst>
              </a:tr>
              <a:tr h="624215">
                <a:tc>
                  <a:txBody>
                    <a:bodyPr/>
                    <a:lstStyle/>
                    <a:p>
                      <a:pPr algn="ctr" fontAlgn="b"/>
                      <a:r>
                        <a:rPr lang="en-US" sz="1400" b="1" i="0" u="none" strike="noStrike" dirty="0" smtClean="0">
                          <a:solidFill>
                            <a:srgbClr val="000000"/>
                          </a:solidFill>
                          <a:effectLst/>
                          <a:latin typeface="Arial" panose="020B0604020202020204" pitchFamily="34" charset="0"/>
                        </a:rPr>
                        <a:t>16</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a:r>
                        <a:rPr lang="en-IN" sz="1400" dirty="0" smtClean="0">
                          <a:latin typeface="Times New Roman" panose="02020603050405020304" pitchFamily="18" charset="0"/>
                          <a:cs typeface="Times New Roman" panose="02020603050405020304" pitchFamily="18" charset="0"/>
                        </a:rPr>
                        <a:t>29-06-2022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smtClean="0">
                          <a:latin typeface="Times New Roman" panose="02020603050405020304" pitchFamily="18" charset="0"/>
                          <a:cs typeface="Times New Roman" panose="02020603050405020304" pitchFamily="18" charset="0"/>
                        </a:rPr>
                        <a:t>Investor</a:t>
                      </a:r>
                      <a:r>
                        <a:rPr lang="en-IN" sz="1400" baseline="0" dirty="0" smtClean="0">
                          <a:latin typeface="Times New Roman" panose="02020603050405020304" pitchFamily="18" charset="0"/>
                          <a:cs typeface="Times New Roman" panose="02020603050405020304" pitchFamily="18" charset="0"/>
                        </a:rPr>
                        <a:t> Awareness Programme – Financial Literacy</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err="1" smtClean="0">
                          <a:latin typeface="Times New Roman" panose="02020603050405020304" pitchFamily="18" charset="0"/>
                          <a:cs typeface="Times New Roman" panose="02020603050405020304" pitchFamily="18" charset="0"/>
                        </a:rPr>
                        <a:t>Mr.Vishal</a:t>
                      </a:r>
                      <a:r>
                        <a:rPr lang="en-IN" sz="1400" dirty="0" smtClean="0">
                          <a:latin typeface="Times New Roman" panose="02020603050405020304" pitchFamily="18" charset="0"/>
                          <a:cs typeface="Times New Roman" panose="02020603050405020304" pitchFamily="18" charset="0"/>
                        </a:rPr>
                        <a:t>,</a:t>
                      </a:r>
                      <a:r>
                        <a:rPr lang="en-IN" sz="1400" baseline="0" dirty="0" smtClean="0">
                          <a:latin typeface="Times New Roman" panose="02020603050405020304" pitchFamily="18" charset="0"/>
                          <a:cs typeface="Times New Roman" panose="02020603050405020304" pitchFamily="18" charset="0"/>
                        </a:rPr>
                        <a:t> Director, BFCI, Bangalore.</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107836761"/>
                  </a:ext>
                </a:extLst>
              </a:tr>
              <a:tr h="624215">
                <a:tc>
                  <a:txBody>
                    <a:bodyPr/>
                    <a:lstStyle/>
                    <a:p>
                      <a:pPr algn="ctr" fontAlgn="b"/>
                      <a:r>
                        <a:rPr lang="en-US" sz="1400" b="1" i="0" u="none" strike="noStrike" dirty="0" smtClean="0">
                          <a:solidFill>
                            <a:srgbClr val="000000"/>
                          </a:solidFill>
                          <a:effectLst/>
                          <a:latin typeface="Arial" panose="020B0604020202020204" pitchFamily="34" charset="0"/>
                        </a:rPr>
                        <a:t>17</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a:r>
                        <a:rPr lang="en-IN" sz="1400" dirty="0" smtClean="0">
                          <a:latin typeface="Times New Roman" panose="02020603050405020304" pitchFamily="18" charset="0"/>
                          <a:cs typeface="Times New Roman" panose="02020603050405020304" pitchFamily="18" charset="0"/>
                        </a:rPr>
                        <a:t>07-07-2022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smtClean="0">
                          <a:latin typeface="Times New Roman" panose="02020603050405020304" pitchFamily="18" charset="0"/>
                          <a:cs typeface="Times New Roman" panose="02020603050405020304" pitchFamily="18" charset="0"/>
                        </a:rPr>
                        <a:t>Global Business</a:t>
                      </a:r>
                      <a:r>
                        <a:rPr lang="en-IN" sz="1400" baseline="0" dirty="0" smtClean="0">
                          <a:latin typeface="Times New Roman" panose="02020603050405020304" pitchFamily="18" charset="0"/>
                          <a:cs typeface="Times New Roman" panose="02020603050405020304" pitchFamily="18" charset="0"/>
                        </a:rPr>
                        <a:t> Risk Management, FEMA &amp; Trade Tariff</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David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Rasquinha</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Former Managing Director &amp; Chief Executive Office, Export Import Bank of India</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763570885"/>
                  </a:ext>
                </a:extLst>
              </a:tr>
              <a:tr h="849371">
                <a:tc>
                  <a:txBody>
                    <a:bodyPr/>
                    <a:lstStyle/>
                    <a:p>
                      <a:pPr algn="ctr" fontAlgn="b"/>
                      <a:r>
                        <a:rPr lang="en-US" sz="1400" b="1" i="0" u="none" strike="noStrike" dirty="0" smtClean="0">
                          <a:solidFill>
                            <a:srgbClr val="000000"/>
                          </a:solidFill>
                          <a:effectLst/>
                          <a:latin typeface="Arial" panose="020B0604020202020204" pitchFamily="34" charset="0"/>
                        </a:rPr>
                        <a:t>18</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a:r>
                        <a:rPr lang="en-IN" sz="1400" dirty="0" smtClean="0">
                          <a:latin typeface="Times New Roman" panose="02020603050405020304" pitchFamily="18" charset="0"/>
                          <a:cs typeface="Times New Roman" panose="02020603050405020304" pitchFamily="18" charset="0"/>
                        </a:rPr>
                        <a:t>11-07-2022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smtClean="0">
                          <a:latin typeface="Times New Roman" panose="02020603050405020304" pitchFamily="18" charset="0"/>
                          <a:cs typeface="Times New Roman" panose="02020603050405020304" pitchFamily="18" charset="0"/>
                        </a:rPr>
                        <a:t>Industrial Visit to the Labour Department,</a:t>
                      </a:r>
                      <a:r>
                        <a:rPr lang="en-IN" sz="1400" baseline="0" dirty="0" smtClean="0">
                          <a:latin typeface="Times New Roman" panose="02020603050405020304" pitchFamily="18" charset="0"/>
                          <a:cs typeface="Times New Roman" panose="02020603050405020304" pitchFamily="18" charset="0"/>
                        </a:rPr>
                        <a:t> Government of Karnataka</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err="1" smtClean="0">
                          <a:latin typeface="Times New Roman" panose="02020603050405020304" pitchFamily="18" charset="0"/>
                          <a:cs typeface="Times New Roman" panose="02020603050405020304" pitchFamily="18" charset="0"/>
                        </a:rPr>
                        <a:t>Dr.</a:t>
                      </a:r>
                      <a:r>
                        <a:rPr lang="en-IN" sz="1400" dirty="0" smtClean="0">
                          <a:latin typeface="Times New Roman" panose="02020603050405020304" pitchFamily="18" charset="0"/>
                          <a:cs typeface="Times New Roman" panose="02020603050405020304" pitchFamily="18" charset="0"/>
                        </a:rPr>
                        <a:t> G </a:t>
                      </a:r>
                      <a:r>
                        <a:rPr lang="en-IN" sz="1400" dirty="0" err="1" smtClean="0">
                          <a:latin typeface="Times New Roman" panose="02020603050405020304" pitchFamily="18" charset="0"/>
                          <a:cs typeface="Times New Roman" panose="02020603050405020304" pitchFamily="18" charset="0"/>
                        </a:rPr>
                        <a:t>Manjunath</a:t>
                      </a:r>
                      <a:r>
                        <a:rPr lang="en-IN" sz="1400" dirty="0" smtClean="0">
                          <a:latin typeface="Times New Roman" panose="02020603050405020304" pitchFamily="18" charset="0"/>
                          <a:cs typeface="Times New Roman" panose="02020603050405020304" pitchFamily="18" charset="0"/>
                        </a:rPr>
                        <a:t>,</a:t>
                      </a:r>
                      <a:r>
                        <a:rPr lang="en-IN" sz="1400" baseline="0" dirty="0" smtClean="0">
                          <a:latin typeface="Times New Roman" panose="02020603050405020304" pitchFamily="18" charset="0"/>
                          <a:cs typeface="Times New Roman" panose="02020603050405020304" pitchFamily="18" charset="0"/>
                        </a:rPr>
                        <a:t> Additional Labour Commissioner, Bangalore</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4139639281"/>
                  </a:ext>
                </a:extLst>
              </a:tr>
              <a:tr h="829236">
                <a:tc>
                  <a:txBody>
                    <a:bodyPr/>
                    <a:lstStyle/>
                    <a:p>
                      <a:pPr algn="ctr" fontAlgn="b"/>
                      <a:r>
                        <a:rPr lang="en-US" sz="1400" b="1" i="0" u="none" strike="noStrike" dirty="0" smtClean="0">
                          <a:solidFill>
                            <a:srgbClr val="000000"/>
                          </a:solidFill>
                          <a:effectLst/>
                          <a:latin typeface="Arial" panose="020B0604020202020204" pitchFamily="34" charset="0"/>
                        </a:rPr>
                        <a:t>19</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a:r>
                        <a:rPr lang="en-IN" sz="1400" dirty="0" smtClean="0">
                          <a:latin typeface="Times New Roman" panose="02020603050405020304" pitchFamily="18" charset="0"/>
                          <a:cs typeface="Times New Roman" panose="02020603050405020304" pitchFamily="18" charset="0"/>
                        </a:rPr>
                        <a:t>13-07-2022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smtClean="0">
                          <a:latin typeface="Times New Roman" panose="02020603050405020304" pitchFamily="18" charset="0"/>
                          <a:cs typeface="Times New Roman" panose="02020603050405020304" pitchFamily="18" charset="0"/>
                        </a:rPr>
                        <a:t>Role of</a:t>
                      </a:r>
                      <a:r>
                        <a:rPr lang="en-IN" sz="1400" baseline="0" dirty="0" smtClean="0">
                          <a:latin typeface="Times New Roman" panose="02020603050405020304" pitchFamily="18" charset="0"/>
                          <a:cs typeface="Times New Roman" panose="02020603050405020304" pitchFamily="18" charset="0"/>
                        </a:rPr>
                        <a:t> Depository System and Its Importance</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err="1" smtClean="0">
                          <a:latin typeface="Times New Roman" panose="02020603050405020304" pitchFamily="18" charset="0"/>
                          <a:cs typeface="Times New Roman" panose="02020603050405020304" pitchFamily="18" charset="0"/>
                        </a:rPr>
                        <a:t>Mr.</a:t>
                      </a:r>
                      <a:r>
                        <a:rPr lang="en-IN" sz="1400" dirty="0" smtClean="0">
                          <a:latin typeface="Times New Roman" panose="02020603050405020304" pitchFamily="18" charset="0"/>
                          <a:cs typeface="Times New Roman" panose="02020603050405020304" pitchFamily="18" charset="0"/>
                        </a:rPr>
                        <a:t> </a:t>
                      </a:r>
                      <a:r>
                        <a:rPr lang="en-IN" sz="1400" dirty="0" err="1" smtClean="0">
                          <a:latin typeface="Times New Roman" panose="02020603050405020304" pitchFamily="18" charset="0"/>
                          <a:cs typeface="Times New Roman" panose="02020603050405020304" pitchFamily="18" charset="0"/>
                        </a:rPr>
                        <a:t>Harisha</a:t>
                      </a:r>
                      <a:r>
                        <a:rPr lang="en-IN" sz="1400" dirty="0" smtClean="0">
                          <a:latin typeface="Times New Roman" panose="02020603050405020304" pitchFamily="18" charset="0"/>
                          <a:cs typeface="Times New Roman" panose="02020603050405020304" pitchFamily="18" charset="0"/>
                        </a:rPr>
                        <a:t>, Regional Head, CDSL, Bangalore</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682132488"/>
                  </a:ext>
                </a:extLst>
              </a:tr>
              <a:tr h="651942">
                <a:tc>
                  <a:txBody>
                    <a:bodyPr/>
                    <a:lstStyle/>
                    <a:p>
                      <a:pPr algn="ctr" fontAlgn="b"/>
                      <a:r>
                        <a:rPr lang="en-US" sz="1400" b="1" i="0" u="none" strike="noStrike" dirty="0" smtClean="0">
                          <a:solidFill>
                            <a:srgbClr val="000000"/>
                          </a:solidFill>
                          <a:effectLst/>
                          <a:latin typeface="Arial" panose="020B0604020202020204" pitchFamily="34" charset="0"/>
                        </a:rPr>
                        <a:t>20</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a:r>
                        <a:rPr lang="en-IN" sz="1400" dirty="0" smtClean="0">
                          <a:latin typeface="Times New Roman" panose="02020603050405020304" pitchFamily="18" charset="0"/>
                          <a:cs typeface="Times New Roman" panose="02020603050405020304" pitchFamily="18" charset="0"/>
                        </a:rPr>
                        <a:t>15-07-2022</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smtClean="0">
                          <a:latin typeface="Times New Roman" panose="02020603050405020304" pitchFamily="18" charset="0"/>
                          <a:cs typeface="Times New Roman" panose="02020603050405020304" pitchFamily="18" charset="0"/>
                        </a:rPr>
                        <a:t>Industrial Visit to MARG-Business</a:t>
                      </a:r>
                      <a:r>
                        <a:rPr lang="en-IN" sz="1400" baseline="0" dirty="0" smtClean="0">
                          <a:latin typeface="Times New Roman" panose="02020603050405020304" pitchFamily="18" charset="0"/>
                          <a:cs typeface="Times New Roman" panose="02020603050405020304" pitchFamily="18" charset="0"/>
                        </a:rPr>
                        <a:t> Transformation Consulting Firm</a:t>
                      </a:r>
                      <a:endParaRPr lang="en-IN" sz="1400" dirty="0">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a:r>
                        <a:rPr lang="en-IN" sz="1400" dirty="0" err="1" smtClean="0">
                          <a:latin typeface="Times New Roman" panose="02020603050405020304" pitchFamily="18" charset="0"/>
                          <a:cs typeface="Times New Roman" panose="02020603050405020304" pitchFamily="18" charset="0"/>
                        </a:rPr>
                        <a:t>Ms.</a:t>
                      </a:r>
                      <a:r>
                        <a:rPr lang="en-IN" sz="1400" dirty="0" smtClean="0">
                          <a:latin typeface="Times New Roman" panose="02020603050405020304" pitchFamily="18" charset="0"/>
                          <a:cs typeface="Times New Roman" panose="02020603050405020304" pitchFamily="18" charset="0"/>
                        </a:rPr>
                        <a:t> </a:t>
                      </a:r>
                      <a:r>
                        <a:rPr lang="en-IN" sz="1400" dirty="0" err="1" smtClean="0">
                          <a:latin typeface="Times New Roman" panose="02020603050405020304" pitchFamily="18" charset="0"/>
                          <a:cs typeface="Times New Roman" panose="02020603050405020304" pitchFamily="18" charset="0"/>
                        </a:rPr>
                        <a:t>Sudheshna</a:t>
                      </a:r>
                      <a:r>
                        <a:rPr lang="en-IN" sz="1400" dirty="0" smtClean="0">
                          <a:latin typeface="Times New Roman" panose="02020603050405020304" pitchFamily="18" charset="0"/>
                          <a:cs typeface="Times New Roman" panose="02020603050405020304" pitchFamily="18" charset="0"/>
                        </a:rPr>
                        <a:t> Roy,</a:t>
                      </a:r>
                      <a:r>
                        <a:rPr lang="en-IN" sz="1400" baseline="0" dirty="0" smtClean="0">
                          <a:latin typeface="Times New Roman" panose="02020603050405020304" pitchFamily="18" charset="0"/>
                          <a:cs typeface="Times New Roman" panose="02020603050405020304" pitchFamily="18" charset="0"/>
                        </a:rPr>
                        <a:t> Founder &amp; CEO, MARG</a:t>
                      </a:r>
                      <a:endParaRPr lang="en-IN" sz="1400" dirty="0">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73440108"/>
                  </a:ext>
                </a:extLst>
              </a:tr>
              <a:tr h="624215">
                <a:tc>
                  <a:txBody>
                    <a:bodyPr/>
                    <a:lstStyle/>
                    <a:p>
                      <a:pPr algn="ctr" fontAlgn="b"/>
                      <a:r>
                        <a:rPr lang="en-US" sz="1400" b="1" i="0" u="none" strike="noStrike" dirty="0" smtClean="0">
                          <a:solidFill>
                            <a:srgbClr val="000000"/>
                          </a:solidFill>
                          <a:effectLst/>
                          <a:latin typeface="Arial" panose="020B0604020202020204" pitchFamily="34" charset="0"/>
                        </a:rPr>
                        <a:t>21</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fontAlgn="b"/>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22-07-2022</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Certificate Programme On Universal Human Values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Prof.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Vidyadhara</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Hegde</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RVIM</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686092000"/>
                  </a:ext>
                </a:extLst>
              </a:tr>
              <a:tr h="904473">
                <a:tc>
                  <a:txBody>
                    <a:bodyPr/>
                    <a:lstStyle/>
                    <a:p>
                      <a:pPr algn="ctr" fontAlgn="b"/>
                      <a:r>
                        <a:rPr lang="en-US" sz="1400" b="1" i="0" u="none" strike="noStrike" dirty="0" smtClean="0">
                          <a:solidFill>
                            <a:srgbClr val="000000"/>
                          </a:solidFill>
                          <a:effectLst/>
                          <a:latin typeface="Arial" panose="020B0604020202020204" pitchFamily="34" charset="0"/>
                        </a:rPr>
                        <a:t>22</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ctr" fontAlgn="b"/>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23-07-2022</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National Seminar on Indian Philosophers Day In Association</a:t>
                      </a:r>
                      <a:r>
                        <a:rPr lang="en-US"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with ICPR</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Dr.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S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Ranganath</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Revered Sanskrit Scholar</a:t>
                      </a:r>
                    </a:p>
                    <a:p>
                      <a:pPr algn="l" fontAlgn="b"/>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M K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Shridahr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Registrar S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Vyasa</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University</a:t>
                      </a:r>
                    </a:p>
                    <a:p>
                      <a:pPr algn="l" fontAlgn="b"/>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Arathi</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V B, Chairperson,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Vibhu</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Academy</a:t>
                      </a:r>
                    </a:p>
                    <a:p>
                      <a:pPr algn="l" fontAlgn="b"/>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 H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Chachadi</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Fr.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DeanKousali</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Institute of Management</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54813215"/>
                  </a:ext>
                </a:extLst>
              </a:tr>
            </a:tbl>
          </a:graphicData>
        </a:graphic>
      </p:graphicFrame>
    </p:spTree>
    <p:extLst>
      <p:ext uri="{BB962C8B-B14F-4D97-AF65-F5344CB8AC3E}">
        <p14:creationId xmlns:p14="http://schemas.microsoft.com/office/powerpoint/2010/main" val="3254545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13855"/>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2209800" y="187408"/>
            <a:ext cx="11235220" cy="429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marL="57150" algn="just">
              <a:lnSpc>
                <a:spcPct val="150000"/>
              </a:lnSpc>
              <a:tabLst>
                <a:tab pos="228600" algn="l"/>
              </a:tabLst>
            </a:pPr>
            <a:r>
              <a:rPr lang="en-US" sz="2000" b="1" dirty="0" err="1">
                <a:solidFill>
                  <a:srgbClr val="0070C0"/>
                </a:solidFill>
                <a:latin typeface="Arial Narrow" panose="020B0606020202030204" pitchFamily="34" charset="0"/>
                <a:ea typeface="Times New Roman" panose="02020603050405020304" pitchFamily="18" charset="0"/>
              </a:rPr>
              <a:t>Programmes</a:t>
            </a:r>
            <a:r>
              <a:rPr lang="en-US" sz="2000" b="1" dirty="0">
                <a:solidFill>
                  <a:srgbClr val="0070C0"/>
                </a:solidFill>
                <a:latin typeface="Arial Narrow" panose="020B0606020202030204" pitchFamily="34" charset="0"/>
                <a:ea typeface="Times New Roman" panose="02020603050405020304" pitchFamily="18" charset="0"/>
              </a:rPr>
              <a:t> (FDP/MDP/Symposium/Workshops/CEP/Certificate </a:t>
            </a:r>
            <a:r>
              <a:rPr lang="en-US" sz="2000" b="1" dirty="0" smtClean="0">
                <a:solidFill>
                  <a:srgbClr val="0070C0"/>
                </a:solidFill>
                <a:latin typeface="Arial Narrow" panose="020B0606020202030204" pitchFamily="34" charset="0"/>
                <a:ea typeface="Times New Roman" panose="02020603050405020304" pitchFamily="18" charset="0"/>
              </a:rPr>
              <a:t>courses) </a:t>
            </a:r>
            <a:r>
              <a:rPr lang="en-US" sz="2000" b="1" dirty="0">
                <a:solidFill>
                  <a:srgbClr val="0070C0"/>
                </a:solidFill>
                <a:latin typeface="Arial Narrow" panose="020B0606020202030204" pitchFamily="34" charset="0"/>
                <a:ea typeface="Times New Roman" panose="02020603050405020304" pitchFamily="18" charset="0"/>
              </a:rPr>
              <a:t>organized </a:t>
            </a:r>
            <a:endParaRPr lang="en-IN" sz="2000" dirty="0">
              <a:solidFill>
                <a:srgbClr val="0070C0"/>
              </a:solidFill>
              <a:latin typeface="Times New Roman" panose="02020603050405020304" pitchFamily="18" charset="0"/>
              <a:ea typeface="Times New Roman" panose="02020603050405020304" pitchFamily="18" charset="0"/>
            </a:endParaRPr>
          </a:p>
          <a:p>
            <a:pPr>
              <a:spcBef>
                <a:spcPts val="61"/>
              </a:spcBef>
            </a:pPr>
            <a:endParaRPr lang="en-US" sz="2400" b="1" dirty="0">
              <a:solidFill>
                <a:srgbClr val="0070C0"/>
              </a:solidFill>
            </a:endParaRPr>
          </a:p>
          <a:p>
            <a:pPr>
              <a:spcBef>
                <a:spcPts val="61"/>
              </a:spcBef>
            </a:pPr>
            <a:endParaRPr lang="en-US" altLang="en-US" sz="2400" b="1" dirty="0">
              <a:solidFill>
                <a:srgbClr val="295E9D"/>
              </a:solidFill>
              <a:latin typeface="Playfair Display" charset="0"/>
            </a:endParaRPr>
          </a:p>
          <a:p>
            <a:pP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9451F74F-D88F-42C2-A5E8-7EE9838ED6E1}"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23</a:t>
            </a:fld>
            <a:endParaRPr lang="en-IN"/>
          </a:p>
        </p:txBody>
      </p:sp>
      <p:graphicFrame>
        <p:nvGraphicFramePr>
          <p:cNvPr id="7" name="Table 6"/>
          <p:cNvGraphicFramePr>
            <a:graphicFrameLocks noGrp="1"/>
          </p:cNvGraphicFramePr>
          <p:nvPr>
            <p:extLst>
              <p:ext uri="{D42A27DB-BD31-4B8C-83A1-F6EECF244321}">
                <p14:modId xmlns:p14="http://schemas.microsoft.com/office/powerpoint/2010/main" val="270938170"/>
              </p:ext>
            </p:extLst>
          </p:nvPr>
        </p:nvGraphicFramePr>
        <p:xfrm>
          <a:off x="391319" y="840871"/>
          <a:ext cx="11447919" cy="2855704"/>
        </p:xfrm>
        <a:graphic>
          <a:graphicData uri="http://schemas.openxmlformats.org/drawingml/2006/table">
            <a:tbl>
              <a:tblPr>
                <a:tableStyleId>{5C22544A-7EE6-4342-B048-85BDC9FD1C3A}</a:tableStyleId>
              </a:tblPr>
              <a:tblGrid>
                <a:gridCol w="1662768">
                  <a:extLst>
                    <a:ext uri="{9D8B030D-6E8A-4147-A177-3AD203B41FA5}">
                      <a16:colId xmlns:a16="http://schemas.microsoft.com/office/drawing/2014/main" val="2884164905"/>
                    </a:ext>
                  </a:extLst>
                </a:gridCol>
                <a:gridCol w="1741411">
                  <a:extLst>
                    <a:ext uri="{9D8B030D-6E8A-4147-A177-3AD203B41FA5}">
                      <a16:colId xmlns:a16="http://schemas.microsoft.com/office/drawing/2014/main" val="3935901830"/>
                    </a:ext>
                  </a:extLst>
                </a:gridCol>
                <a:gridCol w="2641594">
                  <a:extLst>
                    <a:ext uri="{9D8B030D-6E8A-4147-A177-3AD203B41FA5}">
                      <a16:colId xmlns:a16="http://schemas.microsoft.com/office/drawing/2014/main" val="1180367546"/>
                    </a:ext>
                  </a:extLst>
                </a:gridCol>
                <a:gridCol w="5402146">
                  <a:extLst>
                    <a:ext uri="{9D8B030D-6E8A-4147-A177-3AD203B41FA5}">
                      <a16:colId xmlns:a16="http://schemas.microsoft.com/office/drawing/2014/main" val="1510144998"/>
                    </a:ext>
                  </a:extLst>
                </a:gridCol>
              </a:tblGrid>
              <a:tr h="437680">
                <a:tc>
                  <a:txBody>
                    <a:bodyPr/>
                    <a:lstStyle/>
                    <a:p>
                      <a:pPr algn="ctr" fontAlgn="b"/>
                      <a:r>
                        <a:rPr lang="en-US" sz="1600" u="none" strike="noStrike" kern="1200" dirty="0" err="1" smtClean="0">
                          <a:solidFill>
                            <a:srgbClr val="FF0000"/>
                          </a:solidFill>
                          <a:effectLst/>
                          <a:latin typeface="+mn-lt"/>
                          <a:ea typeface="+mn-ea"/>
                          <a:cs typeface="+mn-cs"/>
                        </a:rPr>
                        <a:t>SI.No</a:t>
                      </a:r>
                      <a:endParaRPr lang="en-US" sz="1600" u="none" strike="noStrike" kern="1200" dirty="0">
                        <a:solidFill>
                          <a:srgbClr val="FF0000"/>
                        </a:solidFill>
                        <a:effectLst/>
                        <a:latin typeface="+mn-lt"/>
                        <a:ea typeface="+mn-ea"/>
                        <a:cs typeface="+mn-cs"/>
                      </a:endParaRPr>
                    </a:p>
                  </a:txBody>
                  <a:tcPr marL="9456" marR="9456" marT="9456" marB="0" anchor="ctr"/>
                </a:tc>
                <a:tc>
                  <a:txBody>
                    <a:bodyPr/>
                    <a:lstStyle/>
                    <a:p>
                      <a:pPr algn="ctr" fontAlgn="b"/>
                      <a:r>
                        <a:rPr lang="en-US" sz="1600" u="none" strike="noStrike" dirty="0">
                          <a:solidFill>
                            <a:srgbClr val="FF0000"/>
                          </a:solidFill>
                          <a:effectLst/>
                        </a:rPr>
                        <a:t>Date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Events/Activity </a:t>
                      </a:r>
                      <a:r>
                        <a:rPr lang="en-US" sz="1600" u="none" strike="noStrike" dirty="0" smtClean="0">
                          <a:solidFill>
                            <a:srgbClr val="FF0000"/>
                          </a:solidFill>
                          <a:effectLst/>
                        </a:rPr>
                        <a:t>Organized </a:t>
                      </a:r>
                      <a:endParaRPr lang="en-US" sz="1600" b="1" i="0" u="none" strike="noStrike" dirty="0">
                        <a:solidFill>
                          <a:srgbClr val="FF0000"/>
                        </a:solidFill>
                        <a:effectLst/>
                        <a:latin typeface="Times New Roman" panose="02020603050405020304" pitchFamily="18" charset="0"/>
                      </a:endParaRPr>
                    </a:p>
                  </a:txBody>
                  <a:tcPr marL="9456" marR="9456" marT="9456" marB="0" anchor="ctr"/>
                </a:tc>
                <a:tc>
                  <a:txBody>
                    <a:bodyPr/>
                    <a:lstStyle/>
                    <a:p>
                      <a:pPr algn="ctr" fontAlgn="b"/>
                      <a:r>
                        <a:rPr lang="en-US" sz="1600" u="none" strike="noStrike" dirty="0">
                          <a:solidFill>
                            <a:srgbClr val="FF0000"/>
                          </a:solidFill>
                          <a:effectLst/>
                        </a:rPr>
                        <a:t>Resource Person/Designation</a:t>
                      </a:r>
                      <a:endParaRPr lang="en-US" sz="1600" b="1" i="0" u="none" strike="noStrike" dirty="0">
                        <a:solidFill>
                          <a:srgbClr val="FF0000"/>
                        </a:solidFill>
                        <a:effectLst/>
                        <a:latin typeface="Times New Roman" panose="02020603050405020304" pitchFamily="18" charset="0"/>
                      </a:endParaRPr>
                    </a:p>
                  </a:txBody>
                  <a:tcPr marL="9456" marR="9456" marT="9456" marB="0" anchor="ctr"/>
                </a:tc>
                <a:extLst>
                  <a:ext uri="{0D108BD9-81ED-4DB2-BD59-A6C34878D82A}">
                    <a16:rowId xmlns:a16="http://schemas.microsoft.com/office/drawing/2014/main" val="1380943615"/>
                  </a:ext>
                </a:extLst>
              </a:tr>
              <a:tr h="698444">
                <a:tc>
                  <a:txBody>
                    <a:bodyPr/>
                    <a:lstStyle/>
                    <a:p>
                      <a:pPr algn="ctr" fontAlgn="b"/>
                      <a:r>
                        <a:rPr lang="en-US" sz="1400" b="1" u="none" strike="noStrike" dirty="0" smtClean="0">
                          <a:effectLst/>
                        </a:rPr>
                        <a:t>23</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l" fontAlgn="b"/>
                      <a:r>
                        <a:rPr lang="en-IN"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01-08-202</a:t>
                      </a:r>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2 to</a:t>
                      </a:r>
                    </a:p>
                    <a:p>
                      <a:pPr algn="l" fontAlgn="b"/>
                      <a:r>
                        <a:rPr lang="en-IN"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06-08-2022</a:t>
                      </a:r>
                      <a:endParaRPr lang="en-IN"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rPr>
                        <a:t>FDP on Advanced Machine Learning Algorithms</a:t>
                      </a:r>
                      <a:r>
                        <a:rPr lang="en-US" sz="1400" b="0" i="0" u="none" strike="noStrike" kern="1200" baseline="0" dirty="0" smtClean="0">
                          <a:solidFill>
                            <a:srgbClr val="000000"/>
                          </a:solidFill>
                          <a:effectLst/>
                          <a:latin typeface="Times New Roman" panose="02020603050405020304" pitchFamily="18" charset="0"/>
                          <a:ea typeface="+mn-ea"/>
                          <a:cs typeface="Times New Roman" panose="02020603050405020304" pitchFamily="18" charset="0"/>
                        </a:rPr>
                        <a:t> For Real Time Applications Using R &amp; Python</a:t>
                      </a:r>
                      <a:endParaRPr lang="en-US" sz="1400" b="0" i="0" u="none" strike="noStrike" kern="1200" dirty="0" smtClean="0">
                        <a:solidFill>
                          <a:srgbClr val="000000"/>
                        </a:solidFill>
                        <a:effectLst/>
                        <a:latin typeface="Times New Roman" panose="02020603050405020304" pitchFamily="18" charset="0"/>
                        <a:ea typeface="+mn-ea"/>
                        <a:cs typeface="Times New Roman" panose="02020603050405020304" pitchFamily="18" charset="0"/>
                      </a:endParaRPr>
                    </a:p>
                    <a:p>
                      <a:pPr algn="l" fontAlgn="b"/>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Shreedhar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Deshmukh</a:t>
                      </a:r>
                      <a:endPar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endParaRPr>
                    </a:p>
                    <a:p>
                      <a:pPr algn="l" fontAlgn="b"/>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Dr.</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Dhaval</a:t>
                      </a:r>
                      <a:r>
                        <a:rPr lang="en-IN"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baseline="0" dirty="0" err="1" smtClean="0">
                          <a:solidFill>
                            <a:srgbClr val="000000"/>
                          </a:solidFill>
                          <a:effectLst/>
                          <a:latin typeface="Times New Roman" panose="02020603050405020304" pitchFamily="18" charset="0"/>
                          <a:cs typeface="Times New Roman" panose="02020603050405020304" pitchFamily="18" charset="0"/>
                        </a:rPr>
                        <a:t>Maheta</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107836761"/>
                  </a:ext>
                </a:extLst>
              </a:tr>
              <a:tr h="698444">
                <a:tc>
                  <a:txBody>
                    <a:bodyPr/>
                    <a:lstStyle/>
                    <a:p>
                      <a:pPr algn="ctr" fontAlgn="b"/>
                      <a:r>
                        <a:rPr lang="en-US" sz="1400" b="1" i="0" u="none" strike="noStrike" dirty="0" smtClean="0">
                          <a:solidFill>
                            <a:schemeClr val="dk1"/>
                          </a:solidFill>
                          <a:effectLst/>
                          <a:latin typeface="+mn-lt"/>
                        </a:rPr>
                        <a:t>24</a:t>
                      </a:r>
                      <a:endParaRPr lang="en-US" sz="1400" b="1" i="0" u="none" strike="noStrike" dirty="0">
                        <a:solidFill>
                          <a:srgbClr val="000000"/>
                        </a:solidFill>
                        <a:effectLst/>
                        <a:latin typeface="Arial" panose="020B0604020202020204" pitchFamily="34" charset="0"/>
                      </a:endParaRPr>
                    </a:p>
                  </a:txBody>
                  <a:tcPr marL="9456" marR="9456" marT="9456" marB="0" anchor="ctr"/>
                </a:tc>
                <a:tc>
                  <a:txBody>
                    <a:bodyPr/>
                    <a:lstStyle/>
                    <a:p>
                      <a:pPr algn="l" fontAlgn="b"/>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06-08-2022</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US" sz="1400" b="0" i="0" u="none" strike="noStrike" dirty="0" smtClean="0">
                          <a:solidFill>
                            <a:srgbClr val="000000"/>
                          </a:solidFill>
                          <a:effectLst/>
                          <a:latin typeface="Times New Roman" panose="02020603050405020304" pitchFamily="18" charset="0"/>
                          <a:cs typeface="Times New Roman" panose="02020603050405020304" pitchFamily="18" charset="0"/>
                        </a:rPr>
                        <a:t>How Did</a:t>
                      </a:r>
                      <a:r>
                        <a:rPr lang="en-US" sz="1400" b="0" i="0" u="none" strike="noStrike" baseline="0" dirty="0" smtClean="0">
                          <a:solidFill>
                            <a:srgbClr val="000000"/>
                          </a:solidFill>
                          <a:effectLst/>
                          <a:latin typeface="Times New Roman" panose="02020603050405020304" pitchFamily="18" charset="0"/>
                          <a:cs typeface="Times New Roman" panose="02020603050405020304" pitchFamily="18" charset="0"/>
                        </a:rPr>
                        <a:t> I Get Investment? –Startups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Mr.</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Sheikh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Samiullah</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Fast Beetle</a:t>
                      </a:r>
                    </a:p>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Ms.</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Shirok</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Lily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Shazia</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NagaEd</a:t>
                      </a:r>
                      <a:endParaRPr lang="en-IN" sz="14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Mr.</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Vikrant Pandey, Fight Back</a:t>
                      </a:r>
                    </a:p>
                    <a:p>
                      <a:pPr algn="l" fontAlgn="b"/>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Mr.</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Anuj</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Sharma, </a:t>
                      </a:r>
                      <a:r>
                        <a:rPr lang="en-IN" sz="1400" b="0" i="0" u="none" strike="noStrike" dirty="0" err="1" smtClean="0">
                          <a:solidFill>
                            <a:srgbClr val="000000"/>
                          </a:solidFill>
                          <a:effectLst/>
                          <a:latin typeface="Times New Roman" panose="02020603050405020304" pitchFamily="18" charset="0"/>
                          <a:cs typeface="Times New Roman" panose="02020603050405020304" pitchFamily="18" charset="0"/>
                        </a:rPr>
                        <a:t>ALSiSAR</a:t>
                      </a:r>
                      <a:r>
                        <a:rPr lang="en-IN" sz="1400" b="0" i="0" u="none" strike="noStrike" dirty="0" smtClean="0">
                          <a:solidFill>
                            <a:srgbClr val="000000"/>
                          </a:solidFill>
                          <a:effectLst/>
                          <a:latin typeface="Times New Roman" panose="02020603050405020304" pitchFamily="18" charset="0"/>
                          <a:cs typeface="Times New Roman" panose="02020603050405020304" pitchFamily="18" charset="0"/>
                        </a:rPr>
                        <a:t> Impact</a:t>
                      </a:r>
                      <a:endParaRPr lang="en-IN"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763570885"/>
                  </a:ext>
                </a:extLst>
              </a:tr>
              <a:tr h="698444">
                <a:tc>
                  <a:txBody>
                    <a:bodyPr/>
                    <a:lstStyle/>
                    <a:p>
                      <a:pPr algn="ctr" fontAlgn="b"/>
                      <a:r>
                        <a:rPr lang="en-US" sz="1400" b="1" i="0" u="none" strike="noStrike" dirty="0" smtClean="0">
                          <a:solidFill>
                            <a:srgbClr val="FF0000"/>
                          </a:solidFill>
                          <a:effectLst/>
                          <a:latin typeface="Arial" panose="020B0604020202020204" pitchFamily="34" charset="0"/>
                        </a:rPr>
                        <a:t>25</a:t>
                      </a:r>
                      <a:endParaRPr lang="en-US" sz="1400" b="1" i="0" u="none" strike="noStrike" dirty="0">
                        <a:solidFill>
                          <a:srgbClr val="FF0000"/>
                        </a:solidFill>
                        <a:effectLst/>
                        <a:latin typeface="Arial" panose="020B0604020202020204" pitchFamily="34" charset="0"/>
                      </a:endParaRPr>
                    </a:p>
                  </a:txBody>
                  <a:tcPr marL="9456" marR="9456" marT="9456" marB="0" anchor="ctr"/>
                </a:tc>
                <a:tc>
                  <a:txBody>
                    <a:bodyPr/>
                    <a:lstStyle/>
                    <a:p>
                      <a:pPr algn="l" fontAlgn="b"/>
                      <a:r>
                        <a:rPr lang="en-IN" sz="1400" b="0" i="0" u="none" strike="noStrike" dirty="0" smtClean="0">
                          <a:solidFill>
                            <a:srgbClr val="FF0000"/>
                          </a:solidFill>
                          <a:effectLst/>
                          <a:latin typeface="Times New Roman" panose="02020603050405020304" pitchFamily="18" charset="0"/>
                          <a:cs typeface="Times New Roman" panose="02020603050405020304" pitchFamily="18" charset="0"/>
                        </a:rPr>
                        <a:t>19-08-2022</a:t>
                      </a:r>
                      <a:r>
                        <a:rPr lang="en-IN" sz="1400" b="0" i="0" u="none" strike="noStrike" baseline="0" dirty="0" smtClean="0">
                          <a:solidFill>
                            <a:srgbClr val="FF0000"/>
                          </a:solidFill>
                          <a:effectLst/>
                          <a:latin typeface="Times New Roman" panose="02020603050405020304" pitchFamily="18" charset="0"/>
                          <a:cs typeface="Times New Roman" panose="02020603050405020304" pitchFamily="18" charset="0"/>
                        </a:rPr>
                        <a:t> to      20-08-2022</a:t>
                      </a:r>
                      <a:endParaRPr lang="en-IN"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US" sz="1400" b="0" i="0" u="none" strike="noStrike" dirty="0" smtClean="0">
                          <a:solidFill>
                            <a:srgbClr val="FF0000"/>
                          </a:solidFill>
                          <a:effectLst/>
                          <a:latin typeface="Times New Roman" panose="02020603050405020304" pitchFamily="18" charset="0"/>
                          <a:cs typeface="Times New Roman" panose="02020603050405020304" pitchFamily="18" charset="0"/>
                        </a:rPr>
                        <a:t>HR Conclave – Rethink, Redesign, Restructure</a:t>
                      </a:r>
                      <a:r>
                        <a:rPr lang="en-US" sz="1400" b="0" i="0" u="none" strike="noStrike" baseline="0" dirty="0" smtClean="0">
                          <a:solidFill>
                            <a:srgbClr val="FF0000"/>
                          </a:solidFill>
                          <a:effectLst/>
                          <a:latin typeface="Times New Roman" panose="02020603050405020304" pitchFamily="18" charset="0"/>
                          <a:cs typeface="Times New Roman" panose="02020603050405020304" pitchFamily="18" charset="0"/>
                        </a:rPr>
                        <a:t> and Reinforce</a:t>
                      </a:r>
                      <a:endParaRPr lang="en-US"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l" fontAlgn="b"/>
                      <a:r>
                        <a:rPr lang="en-IN" sz="1400" b="0" i="0" u="none" strike="noStrike" dirty="0" smtClean="0">
                          <a:solidFill>
                            <a:srgbClr val="FF0000"/>
                          </a:solidFill>
                          <a:effectLst/>
                          <a:latin typeface="Times New Roman" panose="02020603050405020304" pitchFamily="18" charset="0"/>
                          <a:cs typeface="Times New Roman" panose="02020603050405020304" pitchFamily="18" charset="0"/>
                        </a:rPr>
                        <a:t> UPCOMING EVENT</a:t>
                      </a:r>
                      <a:endParaRPr lang="en-IN" sz="14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96864374"/>
                  </a:ext>
                </a:extLst>
              </a:tr>
            </a:tbl>
          </a:graphicData>
        </a:graphic>
      </p:graphicFrame>
    </p:spTree>
    <p:extLst>
      <p:ext uri="{BB962C8B-B14F-4D97-AF65-F5344CB8AC3E}">
        <p14:creationId xmlns:p14="http://schemas.microsoft.com/office/powerpoint/2010/main" val="409074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55187" y="153064"/>
            <a:ext cx="5589212" cy="411056"/>
          </a:xfrm>
        </p:spPr>
        <p:txBody>
          <a:bodyPr>
            <a:normAutofit fontScale="90000"/>
          </a:bodyPr>
          <a:lstStyle/>
          <a:p>
            <a:r>
              <a:rPr lang="en-US" altLang="en-US" sz="2668" dirty="0">
                <a:solidFill>
                  <a:srgbClr val="FF0000"/>
                </a:solidFill>
                <a:latin typeface="Times New Roman" panose="02020603050405020304" pitchFamily="18" charset="0"/>
                <a:cs typeface="Times New Roman" panose="02020603050405020304" pitchFamily="18" charset="0"/>
              </a:rPr>
              <a:t> </a:t>
            </a:r>
            <a:endParaRPr lang="en-US" altLang="en-US" sz="2668" b="1" dirty="0">
              <a:solidFill>
                <a:srgbClr val="C00000"/>
              </a:solidFill>
              <a:latin typeface="Times New Roman" panose="02020603050405020304" pitchFamily="18" charset="0"/>
              <a:cs typeface="Times New Roman" panose="02020603050405020304" pitchFamily="18" charset="0"/>
            </a:endParaRPr>
          </a:p>
        </p:txBody>
      </p:sp>
      <p:sp>
        <p:nvSpPr>
          <p:cNvPr id="2969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AEB467-05D6-4F4F-8153-476F05CE6D18}" type="datetime1">
              <a:rPr lang="en-IN" altLang="en-US" smtClean="0">
                <a:solidFill>
                  <a:srgbClr val="898989"/>
                </a:solidFill>
              </a:rPr>
              <a:t>25-04-2023</a:t>
            </a:fld>
            <a:endParaRPr lang="en-US" altLang="en-US" smtClean="0">
              <a:solidFill>
                <a:srgbClr val="898989"/>
              </a:solidFill>
            </a:endParaRPr>
          </a:p>
        </p:txBody>
      </p:sp>
      <p:sp>
        <p:nvSpPr>
          <p:cNvPr id="5" name="Footer Placeholder 4"/>
          <p:cNvSpPr>
            <a:spLocks noGrp="1"/>
          </p:cNvSpPr>
          <p:nvPr>
            <p:ph type="ftr" sz="quarter" idx="11"/>
          </p:nvPr>
        </p:nvSpPr>
        <p:spPr/>
        <p:txBody>
          <a:bodyPr/>
          <a:lstStyle/>
          <a:p>
            <a:pPr>
              <a:defRPr/>
            </a:pPr>
            <a:r>
              <a:rPr lang="en-US" smtClean="0">
                <a:solidFill>
                  <a:schemeClr val="tx1">
                    <a:tint val="75000"/>
                  </a:schemeClr>
                </a:solidFill>
              </a:rPr>
              <a:t>IQAC Presentation</a:t>
            </a:r>
            <a:endParaRPr lang="en-US">
              <a:solidFill>
                <a:schemeClr val="tx1">
                  <a:tint val="75000"/>
                </a:schemeClr>
              </a:solidFill>
            </a:endParaRPr>
          </a:p>
        </p:txBody>
      </p:sp>
      <p:sp>
        <p:nvSpPr>
          <p:cNvPr id="2970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450525" indent="-173279">
              <a:defRPr>
                <a:solidFill>
                  <a:schemeClr val="tx1"/>
                </a:solidFill>
                <a:latin typeface="Calibri" panose="020F0502020204030204" pitchFamily="34" charset="0"/>
                <a:ea typeface="MS PGothic" panose="020B0600070205080204" pitchFamily="34" charset="-128"/>
              </a:defRPr>
            </a:lvl2pPr>
            <a:lvl3pPr marL="693115" indent="-138623">
              <a:defRPr>
                <a:solidFill>
                  <a:schemeClr val="tx1"/>
                </a:solidFill>
                <a:latin typeface="Calibri" panose="020F0502020204030204" pitchFamily="34" charset="0"/>
                <a:ea typeface="MS PGothic" panose="020B0600070205080204" pitchFamily="34" charset="-128"/>
              </a:defRPr>
            </a:lvl3pPr>
            <a:lvl4pPr marL="970361" indent="-138623">
              <a:defRPr>
                <a:solidFill>
                  <a:schemeClr val="tx1"/>
                </a:solidFill>
                <a:latin typeface="Calibri" panose="020F0502020204030204" pitchFamily="34" charset="0"/>
                <a:ea typeface="MS PGothic" panose="020B0600070205080204" pitchFamily="34" charset="-128"/>
              </a:defRPr>
            </a:lvl4pPr>
            <a:lvl5pPr marL="1247607" indent="-138623">
              <a:defRPr>
                <a:solidFill>
                  <a:schemeClr val="tx1"/>
                </a:solidFill>
                <a:latin typeface="Calibri" panose="020F0502020204030204" pitchFamily="34" charset="0"/>
                <a:ea typeface="MS PGothic" panose="020B0600070205080204" pitchFamily="34" charset="-128"/>
              </a:defRPr>
            </a:lvl5pPr>
            <a:lvl6pPr marL="1524853"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1802100"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2079346"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2356592" indent="-138623" defTabSz="27724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746F730-1D96-4FB7-B033-2C3465B909F9}" type="slidenum">
              <a:rPr lang="en-US" altLang="en-US" smtClean="0">
                <a:solidFill>
                  <a:srgbClr val="898989"/>
                </a:solidFill>
                <a:cs typeface="Arial" panose="020B0604020202020204" pitchFamily="34" charset="0"/>
              </a:rPr>
              <a:pPr/>
              <a:t>24</a:t>
            </a:fld>
            <a:endParaRPr lang="en-US" altLang="en-US" smtClean="0">
              <a:solidFill>
                <a:srgbClr val="898989"/>
              </a:solidFill>
              <a:cs typeface="Arial" panose="020B0604020202020204" pitchFamily="34" charset="0"/>
            </a:endParaRPr>
          </a:p>
        </p:txBody>
      </p:sp>
      <p:sp>
        <p:nvSpPr>
          <p:cNvPr id="7" name="Title 10"/>
          <p:cNvSpPr txBox="1">
            <a:spLocks/>
          </p:cNvSpPr>
          <p:nvPr/>
        </p:nvSpPr>
        <p:spPr bwMode="auto">
          <a:xfrm>
            <a:off x="9607789" y="247404"/>
            <a:ext cx="2231449" cy="279948"/>
          </a:xfrm>
          <a:prstGeom prst="rect">
            <a:avLst/>
          </a:prstGeom>
          <a:noFill/>
          <a:ln>
            <a:noFill/>
          </a:ln>
        </p:spPr>
        <p:txBody>
          <a:bodyPr lIns="0" tIns="0" rIns="0" bIns="0">
            <a:spAutoFit/>
          </a:bodyPr>
          <a:lstStyle>
            <a:lvl1pPr algn="ctr" rtl="0" eaLnBrk="0" fontAlgn="base" hangingPunct="0">
              <a:spcBef>
                <a:spcPct val="0"/>
              </a:spcBef>
              <a:spcAft>
                <a:spcPct val="0"/>
              </a:spcAft>
              <a:defRPr sz="3000" b="0" i="1">
                <a:solidFill>
                  <a:srgbClr val="422C75"/>
                </a:solidFill>
                <a:latin typeface="Playfair Display"/>
                <a:ea typeface="MS PGothic" pitchFamily="34" charset="-128"/>
                <a:cs typeface="Playfair Display"/>
              </a:defRPr>
            </a:lvl1pPr>
            <a:lvl2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2pPr>
            <a:lvl3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3pPr>
            <a:lvl4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4pPr>
            <a:lvl5pPr algn="ctr" rtl="0" eaLnBrk="0" fontAlgn="base" hangingPunct="0">
              <a:spcBef>
                <a:spcPct val="0"/>
              </a:spcBef>
              <a:spcAft>
                <a:spcPct val="0"/>
              </a:spcAft>
              <a:defRPr>
                <a:solidFill>
                  <a:schemeClr val="tx2"/>
                </a:solidFill>
                <a:latin typeface="Calibri" charset="0"/>
                <a:ea typeface="MS PGothic" pitchFamily="34" charset="-128"/>
                <a:cs typeface="ＭＳ Ｐゴシック" charset="0"/>
              </a:defRPr>
            </a:lvl5pPr>
            <a:lvl6pPr marL="4572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6pPr>
            <a:lvl7pPr marL="9144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7pPr>
            <a:lvl8pPr marL="13716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8pPr>
            <a:lvl9pPr marL="1828800" algn="ctr" rtl="0" eaLnBrk="0" fontAlgn="base" hangingPunct="0">
              <a:spcBef>
                <a:spcPct val="0"/>
              </a:spcBef>
              <a:spcAft>
                <a:spcPct val="0"/>
              </a:spcAft>
              <a:defRPr>
                <a:solidFill>
                  <a:schemeClr val="tx2"/>
                </a:solidFill>
                <a:latin typeface="Calibri" charset="0"/>
                <a:ea typeface="ＭＳ Ｐゴシック" charset="0"/>
                <a:cs typeface="ＭＳ Ｐゴシック" charset="0"/>
              </a:defRPr>
            </a:lvl9pPr>
          </a:lstStyle>
          <a:p>
            <a:pPr algn="r" defTabSz="554492" eaLnBrk="1" hangingPunct="1">
              <a:defRPr/>
            </a:pPr>
            <a:r>
              <a:rPr lang="en-US" altLang="en-US" sz="1819" kern="0" dirty="0">
                <a:ea typeface="Playfair Display"/>
              </a:rPr>
              <a:t>Go, change the world</a:t>
            </a:r>
          </a:p>
        </p:txBody>
      </p:sp>
      <p:sp>
        <p:nvSpPr>
          <p:cNvPr id="29703" name="object 4"/>
          <p:cNvSpPr>
            <a:spLocks/>
          </p:cNvSpPr>
          <p:nvPr/>
        </p:nvSpPr>
        <p:spPr bwMode="auto">
          <a:xfrm>
            <a:off x="611718" y="722959"/>
            <a:ext cx="11235221" cy="0"/>
          </a:xfrm>
          <a:custGeom>
            <a:avLst/>
            <a:gdLst>
              <a:gd name="T0" fmla="*/ 0 w 18527395"/>
              <a:gd name="T1" fmla="*/ 1855983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092"/>
          </a:p>
        </p:txBody>
      </p:sp>
      <p:sp>
        <p:nvSpPr>
          <p:cNvPr id="9" name="object 8"/>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29705" name="object 5"/>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092">
              <a:cs typeface="Arial" panose="020B0604020202020204" pitchFamily="34" charset="0"/>
            </a:endParaRPr>
          </a:p>
        </p:txBody>
      </p:sp>
      <p:sp>
        <p:nvSpPr>
          <p:cNvPr id="25610" name="TextBox 1"/>
          <p:cNvSpPr txBox="1">
            <a:spLocks noChangeArrowheads="1"/>
          </p:cNvSpPr>
          <p:nvPr/>
        </p:nvSpPr>
        <p:spPr bwMode="auto">
          <a:xfrm>
            <a:off x="1105563" y="696004"/>
            <a:ext cx="10673990" cy="143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85800" indent="-6858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indent="0">
              <a:defRPr/>
            </a:pPr>
            <a:r>
              <a:rPr lang="en-US" altLang="en-US" sz="2911" dirty="0" smtClean="0"/>
              <a:t>                                        </a:t>
            </a:r>
            <a:r>
              <a:rPr lang="en-US" altLang="en-US" sz="2911" b="1" dirty="0" smtClean="0">
                <a:solidFill>
                  <a:srgbClr val="C00000"/>
                </a:solidFill>
              </a:rPr>
              <a:t>Update </a:t>
            </a:r>
            <a:r>
              <a:rPr lang="en-US" altLang="en-US" sz="2911" b="1" dirty="0">
                <a:solidFill>
                  <a:srgbClr val="C00000"/>
                </a:solidFill>
              </a:rPr>
              <a:t>on Placements  </a:t>
            </a:r>
          </a:p>
          <a:p>
            <a:pPr marL="0" indent="0">
              <a:defRPr/>
            </a:pPr>
            <a:endParaRPr lang="en-US" altLang="en-US" sz="2911" dirty="0">
              <a:solidFill>
                <a:srgbClr val="7030A0"/>
              </a:solidFill>
              <a:latin typeface="Times New Roman" panose="02020603050405020304" pitchFamily="18" charset="0"/>
              <a:cs typeface="Times New Roman" panose="02020603050405020304" pitchFamily="18" charset="0"/>
            </a:endParaRPr>
          </a:p>
          <a:p>
            <a:pPr marL="554492" indent="-554492">
              <a:buFont typeface="+mj-lt"/>
              <a:buAutoNum type="arabicPeriod"/>
              <a:defRPr/>
            </a:pPr>
            <a:endParaRPr lang="en-US" altLang="en-US" sz="2911" dirty="0">
              <a:solidFill>
                <a:srgbClr val="7030A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864071095"/>
              </p:ext>
            </p:extLst>
          </p:nvPr>
        </p:nvGraphicFramePr>
        <p:xfrm>
          <a:off x="1110833" y="1289862"/>
          <a:ext cx="8818777" cy="5062636"/>
        </p:xfrm>
        <a:graphic>
          <a:graphicData uri="http://schemas.openxmlformats.org/drawingml/2006/table">
            <a:tbl>
              <a:tblPr firstRow="1" bandRow="1">
                <a:tableStyleId>{BC89EF96-8CEA-46FF-86C4-4CE0E7609802}</a:tableStyleId>
              </a:tblPr>
              <a:tblGrid>
                <a:gridCol w="4984183">
                  <a:extLst>
                    <a:ext uri="{9D8B030D-6E8A-4147-A177-3AD203B41FA5}">
                      <a16:colId xmlns:a16="http://schemas.microsoft.com/office/drawing/2014/main" val="20000"/>
                    </a:ext>
                  </a:extLst>
                </a:gridCol>
                <a:gridCol w="1769812">
                  <a:extLst>
                    <a:ext uri="{9D8B030D-6E8A-4147-A177-3AD203B41FA5}">
                      <a16:colId xmlns:a16="http://schemas.microsoft.com/office/drawing/2014/main" val="20006"/>
                    </a:ext>
                  </a:extLst>
                </a:gridCol>
                <a:gridCol w="2064782">
                  <a:extLst>
                    <a:ext uri="{9D8B030D-6E8A-4147-A177-3AD203B41FA5}">
                      <a16:colId xmlns:a16="http://schemas.microsoft.com/office/drawing/2014/main" val="20007"/>
                    </a:ext>
                  </a:extLst>
                </a:gridCol>
              </a:tblGrid>
              <a:tr h="590494">
                <a:tc>
                  <a:txBody>
                    <a:bodyPr/>
                    <a:lstStyle/>
                    <a:p>
                      <a:pPr algn="ctr"/>
                      <a:r>
                        <a:rPr lang="en-US" sz="1800" dirty="0">
                          <a:latin typeface="Times New Roman" panose="02020603050405020304" pitchFamily="18" charset="0"/>
                          <a:cs typeface="Times New Roman" panose="02020603050405020304" pitchFamily="18" charset="0"/>
                        </a:rPr>
                        <a:t>Particulars</a:t>
                      </a:r>
                      <a:endParaRPr lang="en-US" sz="1800" dirty="0">
                        <a:solidFill>
                          <a:schemeClr val="bg1"/>
                        </a:solidFill>
                        <a:latin typeface="Times New Roman" panose="02020603050405020304" pitchFamily="18" charset="0"/>
                        <a:cs typeface="Times New Roman" panose="02020603050405020304" pitchFamily="18" charset="0"/>
                      </a:endParaRPr>
                    </a:p>
                  </a:txBody>
                  <a:tcPr marL="121911" marR="121911" marT="45713" marB="45713"/>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2019-21</a:t>
                      </a:r>
                      <a:endParaRPr lang="en-US" sz="180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2020-22 </a:t>
                      </a:r>
                      <a:r>
                        <a:rPr lang="en-US" sz="1500" dirty="0" smtClean="0">
                          <a:solidFill>
                            <a:schemeClr val="tx1"/>
                          </a:solidFill>
                          <a:latin typeface="Times New Roman" panose="02020603050405020304" pitchFamily="18" charset="0"/>
                          <a:cs typeface="Times New Roman" panose="02020603050405020304" pitchFamily="18" charset="0"/>
                        </a:rPr>
                        <a:t>(</a:t>
                      </a:r>
                      <a:r>
                        <a:rPr lang="en-US" sz="1500" dirty="0" smtClean="0">
                          <a:solidFill>
                            <a:srgbClr val="FF0000"/>
                          </a:solidFill>
                          <a:latin typeface="Times New Roman" panose="02020603050405020304" pitchFamily="18" charset="0"/>
                          <a:cs typeface="Times New Roman" panose="02020603050405020304" pitchFamily="18" charset="0"/>
                        </a:rPr>
                        <a:t>Ongoing</a:t>
                      </a:r>
                      <a:r>
                        <a:rPr lang="en-US" sz="1500" dirty="0" smtClean="0">
                          <a:solidFill>
                            <a:schemeClr val="tx1"/>
                          </a:solidFill>
                          <a:latin typeface="Times New Roman" panose="02020603050405020304" pitchFamily="18" charset="0"/>
                          <a:cs typeface="Times New Roman" panose="02020603050405020304" pitchFamily="18" charset="0"/>
                        </a:rPr>
                        <a:t>)</a:t>
                      </a:r>
                      <a:endParaRPr lang="en-US" sz="150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0"/>
                  </a:ext>
                </a:extLst>
              </a:tr>
              <a:tr h="645947">
                <a:tc>
                  <a:txBody>
                    <a:bodyPr/>
                    <a:lstStyle/>
                    <a:p>
                      <a:pPr algn="l"/>
                      <a:r>
                        <a:rPr lang="en-US" sz="1800" dirty="0">
                          <a:latin typeface="Times New Roman" panose="02020603050405020304" pitchFamily="18" charset="0"/>
                          <a:cs typeface="Times New Roman" panose="02020603050405020304" pitchFamily="18" charset="0"/>
                        </a:rPr>
                        <a:t>Total no. of companies (on/off campus)</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65</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52</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1"/>
                  </a:ext>
                </a:extLst>
              </a:tr>
              <a:tr h="436619">
                <a:tc>
                  <a:txBody>
                    <a:bodyPr/>
                    <a:lstStyle/>
                    <a:p>
                      <a:pPr algn="l"/>
                      <a:r>
                        <a:rPr lang="en-US" sz="1800" dirty="0">
                          <a:latin typeface="Times New Roman" panose="02020603050405020304" pitchFamily="18" charset="0"/>
                          <a:cs typeface="Times New Roman" panose="02020603050405020304" pitchFamily="18" charset="0"/>
                        </a:rPr>
                        <a:t>Total no. of students</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176</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177</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2"/>
                  </a:ext>
                </a:extLst>
              </a:tr>
              <a:tr h="645947">
                <a:tc>
                  <a:txBody>
                    <a:bodyPr/>
                    <a:lstStyle/>
                    <a:p>
                      <a:pPr algn="l"/>
                      <a:r>
                        <a:rPr lang="en-US" sz="1800" dirty="0">
                          <a:latin typeface="Times New Roman" panose="02020603050405020304" pitchFamily="18" charset="0"/>
                          <a:cs typeface="Times New Roman" panose="02020603050405020304" pitchFamily="18" charset="0"/>
                        </a:rPr>
                        <a:t>No. of students not opted for placements</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16</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5</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3"/>
                  </a:ext>
                </a:extLst>
              </a:tr>
              <a:tr h="651735">
                <a:tc>
                  <a:txBody>
                    <a:bodyPr/>
                    <a:lstStyle/>
                    <a:p>
                      <a:pPr algn="l"/>
                      <a:r>
                        <a:rPr lang="en-US" sz="1800" dirty="0">
                          <a:latin typeface="Times New Roman" panose="02020603050405020304" pitchFamily="18" charset="0"/>
                          <a:cs typeface="Times New Roman" panose="02020603050405020304" pitchFamily="18" charset="0"/>
                        </a:rPr>
                        <a:t>Total no. of students opted for</a:t>
                      </a:r>
                      <a:r>
                        <a:rPr lang="en-US" sz="1800" baseline="0" dirty="0">
                          <a:latin typeface="Times New Roman" panose="02020603050405020304" pitchFamily="18" charset="0"/>
                          <a:cs typeface="Times New Roman" panose="02020603050405020304" pitchFamily="18" charset="0"/>
                        </a:rPr>
                        <a:t> placements</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160</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172</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4"/>
                  </a:ext>
                </a:extLst>
              </a:tr>
              <a:tr h="484777">
                <a:tc>
                  <a:txBody>
                    <a:bodyPr/>
                    <a:lstStyle/>
                    <a:p>
                      <a:pPr algn="l"/>
                      <a:r>
                        <a:rPr lang="en-US" sz="1800" dirty="0">
                          <a:latin typeface="Times New Roman" panose="02020603050405020304" pitchFamily="18" charset="0"/>
                          <a:cs typeface="Times New Roman" panose="02020603050405020304" pitchFamily="18" charset="0"/>
                        </a:rPr>
                        <a:t>No. of students placed</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141</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144</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5"/>
                  </a:ext>
                </a:extLst>
              </a:tr>
              <a:tr h="508311">
                <a:tc>
                  <a:txBody>
                    <a:bodyPr/>
                    <a:lstStyle/>
                    <a:p>
                      <a:pPr algn="l"/>
                      <a:r>
                        <a:rPr lang="en-US" sz="1800" dirty="0">
                          <a:latin typeface="Times New Roman" panose="02020603050405020304" pitchFamily="18" charset="0"/>
                          <a:cs typeface="Times New Roman" panose="02020603050405020304" pitchFamily="18" charset="0"/>
                        </a:rPr>
                        <a:t>Effective % of placements</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89%</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chemeClr val="tx1"/>
                          </a:solidFill>
                          <a:latin typeface="Times New Roman" panose="02020603050405020304" pitchFamily="18" charset="0"/>
                          <a:cs typeface="Times New Roman" panose="02020603050405020304" pitchFamily="18" charset="0"/>
                        </a:rPr>
                        <a:t>83.72%</a:t>
                      </a:r>
                      <a:endParaRPr lang="en-US" sz="1900" b="1"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6"/>
                  </a:ext>
                </a:extLst>
              </a:tr>
              <a:tr h="415891">
                <a:tc>
                  <a:txBody>
                    <a:bodyPr/>
                    <a:lstStyle/>
                    <a:p>
                      <a:pPr algn="l"/>
                      <a:r>
                        <a:rPr lang="en-US" sz="1800" dirty="0">
                          <a:latin typeface="Times New Roman" panose="02020603050405020304" pitchFamily="18" charset="0"/>
                          <a:cs typeface="Times New Roman" panose="02020603050405020304" pitchFamily="18" charset="0"/>
                        </a:rPr>
                        <a:t>Maximum CTC</a:t>
                      </a:r>
                      <a:r>
                        <a:rPr lang="en-US" sz="1800" baseline="0" dirty="0">
                          <a:latin typeface="Times New Roman" panose="02020603050405020304" pitchFamily="18" charset="0"/>
                          <a:cs typeface="Times New Roman" panose="02020603050405020304" pitchFamily="18" charset="0"/>
                        </a:rPr>
                        <a:t> offered</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chemeClr val="tx1"/>
                          </a:solidFill>
                          <a:latin typeface="Times New Roman" panose="02020603050405020304" pitchFamily="18" charset="0"/>
                          <a:cs typeface="Times New Roman" panose="02020603050405020304" pitchFamily="18" charset="0"/>
                        </a:rPr>
                        <a:t>12 L/A</a:t>
                      </a:r>
                      <a:endParaRPr lang="en-US" sz="1900" b="0" dirty="0">
                        <a:solidFill>
                          <a:schemeClr val="tx1"/>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12.56 L/A</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7"/>
                  </a:ext>
                </a:extLst>
              </a:tr>
              <a:tr h="682915">
                <a:tc>
                  <a:txBody>
                    <a:bodyPr/>
                    <a:lstStyle/>
                    <a:p>
                      <a:pPr algn="l"/>
                      <a:r>
                        <a:rPr lang="en-US" sz="1800" dirty="0" smtClean="0">
                          <a:solidFill>
                            <a:schemeClr val="tx1"/>
                          </a:solidFill>
                          <a:latin typeface="Times New Roman" panose="02020603050405020304" pitchFamily="18" charset="0"/>
                          <a:cs typeface="Times New Roman" panose="02020603050405020304" pitchFamily="18" charset="0"/>
                        </a:rPr>
                        <a:t>Median</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a:solidFill>
                            <a:schemeClr val="tx1"/>
                          </a:solidFill>
                          <a:latin typeface="Times New Roman" panose="02020603050405020304" pitchFamily="18" charset="0"/>
                          <a:cs typeface="Times New Roman" panose="02020603050405020304" pitchFamily="18" charset="0"/>
                        </a:rPr>
                        <a:t>Package</a:t>
                      </a:r>
                      <a:endParaRPr lang="en-US" sz="1800" dirty="0">
                        <a:solidFill>
                          <a:srgbClr val="24249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0" dirty="0" smtClean="0">
                          <a:solidFill>
                            <a:srgbClr val="FF0000"/>
                          </a:solidFill>
                          <a:latin typeface="Times New Roman" panose="02020603050405020304" pitchFamily="18" charset="0"/>
                          <a:cs typeface="Times New Roman" panose="02020603050405020304" pitchFamily="18" charset="0"/>
                        </a:rPr>
                        <a:t>5.5 L/A</a:t>
                      </a:r>
                      <a:endParaRPr lang="en-US" sz="1900" b="0"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tc>
                  <a:txBody>
                    <a:bodyPr/>
                    <a:lstStyle/>
                    <a:p>
                      <a:pPr algn="ctr"/>
                      <a:r>
                        <a:rPr lang="en-US" sz="1900" b="1" dirty="0" smtClean="0">
                          <a:solidFill>
                            <a:srgbClr val="FF0000"/>
                          </a:solidFill>
                          <a:latin typeface="Times New Roman" panose="02020603050405020304" pitchFamily="18" charset="0"/>
                          <a:cs typeface="Times New Roman" panose="02020603050405020304" pitchFamily="18" charset="0"/>
                        </a:rPr>
                        <a:t>5.75 L/A</a:t>
                      </a:r>
                      <a:endParaRPr lang="en-US" sz="1900" b="1" dirty="0">
                        <a:solidFill>
                          <a:srgbClr val="FF0000"/>
                        </a:solidFill>
                        <a:latin typeface="Times New Roman" panose="02020603050405020304" pitchFamily="18" charset="0"/>
                        <a:cs typeface="Times New Roman" panose="02020603050405020304" pitchFamily="18" charset="0"/>
                      </a:endParaRPr>
                    </a:p>
                  </a:txBody>
                  <a:tcPr marL="121911" marR="121911" marT="45713" marB="45713"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4091977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84195" y="0"/>
            <a:ext cx="12191144" cy="6631806"/>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2330034" y="160031"/>
            <a:ext cx="11235221" cy="37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spcBef>
                <a:spcPts val="61"/>
              </a:spcBef>
            </a:pPr>
            <a:r>
              <a:rPr lang="en-US" altLang="en-US" sz="2400" b="1" dirty="0">
                <a:solidFill>
                  <a:srgbClr val="FF0000"/>
                </a:solidFill>
                <a:latin typeface="Playfair Display" charset="0"/>
              </a:rPr>
              <a:t>Institutional Achievements</a:t>
            </a:r>
            <a:r>
              <a:rPr lang="en-US" altLang="en-US" sz="2400" b="1" dirty="0" smtClean="0">
                <a:solidFill>
                  <a:srgbClr val="FF0000"/>
                </a:solidFill>
                <a:latin typeface="Playfair Display" charset="0"/>
              </a:rPr>
              <a:t>: B </a:t>
            </a:r>
            <a:r>
              <a:rPr lang="en-US" altLang="en-US" sz="2400" b="1" dirty="0">
                <a:solidFill>
                  <a:srgbClr val="FF0000"/>
                </a:solidFill>
                <a:latin typeface="Playfair Display" charset="0"/>
              </a:rPr>
              <a:t>School Ranking</a:t>
            </a: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341319" y="247404"/>
            <a:ext cx="2497920" cy="28830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4309DEC6-9955-456B-805D-6E93D956DC93}"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25</a:t>
            </a:fld>
            <a:endParaRPr lang="en-IN"/>
          </a:p>
        </p:txBody>
      </p:sp>
      <p:graphicFrame>
        <p:nvGraphicFramePr>
          <p:cNvPr id="5" name="Table 4"/>
          <p:cNvGraphicFramePr>
            <a:graphicFrameLocks noGrp="1"/>
          </p:cNvGraphicFramePr>
          <p:nvPr>
            <p:extLst>
              <p:ext uri="{D42A27DB-BD31-4B8C-83A1-F6EECF244321}">
                <p14:modId xmlns:p14="http://schemas.microsoft.com/office/powerpoint/2010/main" val="194032755"/>
              </p:ext>
            </p:extLst>
          </p:nvPr>
        </p:nvGraphicFramePr>
        <p:xfrm>
          <a:off x="233731" y="774451"/>
          <a:ext cx="11555291" cy="5530408"/>
        </p:xfrm>
        <a:graphic>
          <a:graphicData uri="http://schemas.openxmlformats.org/drawingml/2006/table">
            <a:tbl>
              <a:tblPr firstRow="1" firstCol="1" bandRow="1">
                <a:tableStyleId>{5C22544A-7EE6-4342-B048-85BDC9FD1C3A}</a:tableStyleId>
              </a:tblPr>
              <a:tblGrid>
                <a:gridCol w="554723">
                  <a:extLst>
                    <a:ext uri="{9D8B030D-6E8A-4147-A177-3AD203B41FA5}">
                      <a16:colId xmlns:a16="http://schemas.microsoft.com/office/drawing/2014/main" val="1332282312"/>
                    </a:ext>
                  </a:extLst>
                </a:gridCol>
                <a:gridCol w="3526104">
                  <a:extLst>
                    <a:ext uri="{9D8B030D-6E8A-4147-A177-3AD203B41FA5}">
                      <a16:colId xmlns:a16="http://schemas.microsoft.com/office/drawing/2014/main" val="3610974208"/>
                    </a:ext>
                  </a:extLst>
                </a:gridCol>
                <a:gridCol w="1896381">
                  <a:extLst>
                    <a:ext uri="{9D8B030D-6E8A-4147-A177-3AD203B41FA5}">
                      <a16:colId xmlns:a16="http://schemas.microsoft.com/office/drawing/2014/main" val="3471491044"/>
                    </a:ext>
                  </a:extLst>
                </a:gridCol>
                <a:gridCol w="3296732">
                  <a:extLst>
                    <a:ext uri="{9D8B030D-6E8A-4147-A177-3AD203B41FA5}">
                      <a16:colId xmlns:a16="http://schemas.microsoft.com/office/drawing/2014/main" val="4068688383"/>
                    </a:ext>
                  </a:extLst>
                </a:gridCol>
                <a:gridCol w="1301116">
                  <a:extLst>
                    <a:ext uri="{9D8B030D-6E8A-4147-A177-3AD203B41FA5}">
                      <a16:colId xmlns:a16="http://schemas.microsoft.com/office/drawing/2014/main" val="2499603842"/>
                    </a:ext>
                  </a:extLst>
                </a:gridCol>
                <a:gridCol w="980235">
                  <a:extLst>
                    <a:ext uri="{9D8B030D-6E8A-4147-A177-3AD203B41FA5}">
                      <a16:colId xmlns:a16="http://schemas.microsoft.com/office/drawing/2014/main" val="1909857815"/>
                    </a:ext>
                  </a:extLst>
                </a:gridCol>
              </a:tblGrid>
              <a:tr h="408552">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SL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NAME OF THE MAGAZINE/PORTAL</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a:effectLst/>
                          <a:latin typeface="Times New Roman" panose="02020603050405020304" pitchFamily="18" charset="0"/>
                          <a:cs typeface="Times New Roman" panose="02020603050405020304" pitchFamily="18" charset="0"/>
                        </a:rPr>
                        <a:t>DATE OF ISSUE/ WEBSITE </a:t>
                      </a:r>
                      <a:endParaRPr lang="en-IN"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CATEGORY</a:t>
                      </a:r>
                      <a:br>
                        <a:rPr lang="en-US" sz="1200" dirty="0">
                          <a:effectLst/>
                          <a:latin typeface="Times New Roman" panose="02020603050405020304" pitchFamily="18" charset="0"/>
                          <a:cs typeface="Times New Roman" panose="02020603050405020304" pitchFamily="18" charset="0"/>
                        </a:rPr>
                      </a:b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dirty="0" smtClean="0">
                          <a:effectLst/>
                          <a:latin typeface="Times New Roman" panose="02020603050405020304" pitchFamily="18" charset="0"/>
                          <a:ea typeface="Calibri" panose="020F0502020204030204" pitchFamily="34" charset="0"/>
                          <a:cs typeface="Times New Roman" panose="02020603050405020304" pitchFamily="18" charset="0"/>
                        </a:rPr>
                        <a:t>Ranking 2020</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RANKING</a:t>
                      </a:r>
                      <a:endParaRPr lang="en-IN"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2021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extLst>
                  <a:ext uri="{0D108BD9-81ED-4DB2-BD59-A6C34878D82A}">
                    <a16:rowId xmlns:a16="http://schemas.microsoft.com/office/drawing/2014/main" val="1083197346"/>
                  </a:ext>
                </a:extLst>
              </a:tr>
              <a:tr h="408552">
                <a:tc rowSpan="4">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01</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4">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BUSINESS TODAY in association with  MDRA 2021</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4">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November 14,2021  Special Issue</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All India level Ranking for best Return on Investment (ROI)</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22nd</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25</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extLst>
                  <a:ext uri="{0D108BD9-81ED-4DB2-BD59-A6C34878D82A}">
                    <a16:rowId xmlns:a16="http://schemas.microsoft.com/office/drawing/2014/main" val="242121745"/>
                  </a:ext>
                </a:extLst>
              </a:tr>
              <a:tr h="408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All India level Ranking  (Private colleges)</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75th</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64</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2275723402"/>
                  </a:ext>
                </a:extLst>
              </a:tr>
              <a:tr h="408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All India level Ranking for Future Orientation</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NA</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100</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extLst>
                  <a:ext uri="{0D108BD9-81ED-4DB2-BD59-A6C34878D82A}">
                    <a16:rowId xmlns:a16="http://schemas.microsoft.com/office/drawing/2014/main" val="1026478969"/>
                  </a:ext>
                </a:extLst>
              </a:tr>
              <a:tr h="408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OVERALL RANKING  (All India Level - Pvt &amp; Govt)</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133th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129</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extLst>
                  <a:ext uri="{0D108BD9-81ED-4DB2-BD59-A6C34878D82A}">
                    <a16:rowId xmlns:a16="http://schemas.microsoft.com/office/drawing/2014/main" val="1398713828"/>
                  </a:ext>
                </a:extLst>
              </a:tr>
              <a:tr h="408552">
                <a:tc rowSpan="3">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02</a:t>
                      </a:r>
                      <a:endParaRPr lang="en-IN"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3">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THE WEEK2021 in association with HANSA Research</a:t>
                      </a:r>
                      <a:endParaRPr lang="en-IN" sz="1200" b="1">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 </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3">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November 14,2021</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Special Issue</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TOP B-SCHOOL - ALL INDIA LEVEL</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100</a:t>
                      </a:r>
                      <a:r>
                        <a:rPr lang="en-US" sz="12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86</a:t>
                      </a:r>
                      <a:r>
                        <a:rPr lang="en-US" sz="1200" b="1" baseline="30000" dirty="0">
                          <a:effectLst/>
                          <a:latin typeface="Times New Roman" panose="02020603050405020304" pitchFamily="18" charset="0"/>
                          <a:cs typeface="Times New Roman" panose="02020603050405020304" pitchFamily="18" charset="0"/>
                        </a:rPr>
                        <a:t>th</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324003860"/>
                  </a:ext>
                </a:extLst>
              </a:tr>
              <a:tr h="408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SOUTH ZONE - ALL INDIA LEVEL</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32</a:t>
                      </a:r>
                      <a:r>
                        <a:rPr lang="en-US" sz="12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nd</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25</a:t>
                      </a:r>
                      <a:r>
                        <a:rPr lang="en-US" sz="1200" b="1" baseline="30000" dirty="0">
                          <a:effectLst/>
                          <a:latin typeface="Times New Roman" panose="02020603050405020304" pitchFamily="18" charset="0"/>
                          <a:cs typeface="Times New Roman" panose="02020603050405020304" pitchFamily="18" charset="0"/>
                        </a:rPr>
                        <a:t>th</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321990662"/>
                  </a:ext>
                </a:extLst>
              </a:tr>
              <a:tr h="612828">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B-SCHOOLS </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BENGALURU METRO</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10</a:t>
                      </a:r>
                      <a:r>
                        <a:rPr lang="en-US" sz="12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09</a:t>
                      </a:r>
                      <a:r>
                        <a:rPr lang="en-US" sz="1200" b="1" baseline="30000" dirty="0">
                          <a:effectLst/>
                          <a:latin typeface="Times New Roman" panose="02020603050405020304" pitchFamily="18" charset="0"/>
                          <a:cs typeface="Times New Roman" panose="02020603050405020304" pitchFamily="18" charset="0"/>
                        </a:rPr>
                        <a:t>th</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2048450309"/>
                  </a:ext>
                </a:extLst>
              </a:tr>
              <a:tr h="363205">
                <a:tc rowSpan="3">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03</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3">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OUTLOOK – ICARE 2022</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rowSpan="3">
                  <a:txBody>
                    <a:bodyPr/>
                    <a:lstStyle/>
                    <a:p>
                      <a:pPr algn="ctr">
                        <a:lnSpc>
                          <a:spcPct val="115000"/>
                        </a:lnSpc>
                        <a:spcAft>
                          <a:spcPts val="0"/>
                        </a:spcAft>
                      </a:pPr>
                      <a:r>
                        <a:rPr lang="en-US" sz="1200" b="1">
                          <a:effectLst/>
                          <a:latin typeface="Times New Roman" panose="02020603050405020304" pitchFamily="18" charset="0"/>
                          <a:cs typeface="Times New Roman" panose="02020603050405020304" pitchFamily="18" charset="0"/>
                        </a:rPr>
                        <a:t>November 22 ,2021</a:t>
                      </a:r>
                      <a:endParaRPr lang="en-IN"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ALL INDIA LEVEL</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68</a:t>
                      </a:r>
                      <a:r>
                        <a:rPr lang="en-US" sz="12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63</a:t>
                      </a:r>
                      <a:r>
                        <a:rPr lang="en-US" sz="1200" b="1" baseline="30000" dirty="0">
                          <a:effectLst/>
                          <a:latin typeface="Times New Roman" panose="02020603050405020304" pitchFamily="18" charset="0"/>
                          <a:cs typeface="Times New Roman" panose="02020603050405020304" pitchFamily="18" charset="0"/>
                        </a:rPr>
                        <a:t>rd</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3361725552"/>
                  </a:ext>
                </a:extLst>
              </a:tr>
              <a:tr h="408552">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TOP PRIVATE B-SCHOOLS</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South Zone</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NA</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20</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1632397010"/>
                  </a:ext>
                </a:extLst>
              </a:tr>
              <a:tr h="588627">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PRIVATE AFFILIATED COLLEGES – ALL INDIA LEVEL</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5</a:t>
                      </a:r>
                      <a:r>
                        <a:rPr lang="en-US" sz="1200" b="1" baseline="30000" dirty="0" smtClean="0">
                          <a:effectLst/>
                          <a:latin typeface="Times New Roman" panose="02020603050405020304" pitchFamily="18" charset="0"/>
                          <a:ea typeface="Calibri" panose="020F0502020204030204" pitchFamily="34" charset="0"/>
                          <a:cs typeface="Times New Roman" panose="02020603050405020304" pitchFamily="18" charset="0"/>
                        </a:rPr>
                        <a:t>th</a:t>
                      </a:r>
                      <a:r>
                        <a:rPr lang="en-US"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05</a:t>
                      </a:r>
                      <a:r>
                        <a:rPr lang="en-US" sz="1200" b="1" baseline="30000" dirty="0">
                          <a:effectLst/>
                          <a:latin typeface="Times New Roman" panose="02020603050405020304" pitchFamily="18" charset="0"/>
                          <a:cs typeface="Times New Roman" panose="02020603050405020304" pitchFamily="18" charset="0"/>
                        </a:rPr>
                        <a:t>th</a:t>
                      </a: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nchor="ctr"/>
                </a:tc>
                <a:extLst>
                  <a:ext uri="{0D108BD9-81ED-4DB2-BD59-A6C34878D82A}">
                    <a16:rowId xmlns:a16="http://schemas.microsoft.com/office/drawing/2014/main" val="1041751151"/>
                  </a:ext>
                </a:extLst>
              </a:tr>
              <a:tr h="612828">
                <a:tc>
                  <a:txBody>
                    <a:bodyPr/>
                    <a:lstStyle/>
                    <a:p>
                      <a:pPr algn="ctr">
                        <a:lnSpc>
                          <a:spcPct val="115000"/>
                        </a:lnSpc>
                        <a:spcAft>
                          <a:spcPts val="0"/>
                        </a:spcAft>
                      </a:pPr>
                      <a:r>
                        <a:rPr lang="en-US" sz="12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dirty="0" smtClean="0">
                          <a:effectLst/>
                          <a:latin typeface="Times New Roman" panose="02020603050405020304" pitchFamily="18" charset="0"/>
                          <a:cs typeface="Times New Roman" panose="02020603050405020304" pitchFamily="18" charset="0"/>
                        </a:rPr>
                        <a:t>04</a:t>
                      </a:r>
                      <a:endParaRPr lang="en-IN"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NATIONAL EDUCATIONAL EXCELLENCE AWARDS &amp; CONFERENCE 2021</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September 23,2021</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gridSpan="3">
                  <a:txBody>
                    <a:bodyPr/>
                    <a:lstStyle/>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 </a:t>
                      </a:r>
                      <a:endParaRPr lang="en-IN" sz="1200" b="1" dirty="0">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en-US" sz="1200" b="1" dirty="0">
                          <a:effectLst/>
                          <a:latin typeface="Times New Roman" panose="02020603050405020304" pitchFamily="18" charset="0"/>
                          <a:cs typeface="Times New Roman" panose="02020603050405020304" pitchFamily="18" charset="0"/>
                        </a:rPr>
                        <a:t>Awarded “Outstanding Performance in Virtual Knowledge Delivery during Pandemic”</a:t>
                      </a:r>
                      <a:endParaRPr lang="en-IN"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762" marR="43762" marT="0" marB="0"/>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67588652"/>
                  </a:ext>
                </a:extLst>
              </a:tr>
            </a:tbl>
          </a:graphicData>
        </a:graphic>
      </p:graphicFrame>
    </p:spTree>
    <p:extLst>
      <p:ext uri="{BB962C8B-B14F-4D97-AF65-F5344CB8AC3E}">
        <p14:creationId xmlns:p14="http://schemas.microsoft.com/office/powerpoint/2010/main" val="208017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911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9</a:t>
            </a: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seek suggestions from the members regarding continuous quality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improvement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marL="355600" lvl="0" indent="-342900" algn="ctr">
              <a:lnSpc>
                <a:spcPct val="150000"/>
              </a:lnSpc>
              <a:buFont typeface="Wingdings" panose="05000000000000000000" pitchFamily="2" charset="2"/>
              <a:buChar char="ü"/>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559A6885-812D-457C-AEB1-D55CFE1C0FC5}"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26</a:t>
            </a:fld>
            <a:endParaRPr lang="en-IN" dirty="0"/>
          </a:p>
        </p:txBody>
      </p:sp>
    </p:spTree>
    <p:extLst>
      <p:ext uri="{BB962C8B-B14F-4D97-AF65-F5344CB8AC3E}">
        <p14:creationId xmlns:p14="http://schemas.microsoft.com/office/powerpoint/2010/main" val="3539379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872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a:t>
            </a:r>
            <a:r>
              <a:rPr lang="en-US" sz="2400" b="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10</a:t>
            </a: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lnSpc>
                <a:spcPct val="150000"/>
              </a:lnSpc>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Any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other issues with the permission of the chair</a:t>
            </a:r>
          </a:p>
          <a:p>
            <a:pPr lvl="0" algn="ctr">
              <a:lnSpc>
                <a:spcPct val="150000"/>
              </a:lnSpc>
            </a:pPr>
            <a:endParaRPr lang="en-US" sz="2400" dirty="0">
              <a:ea typeface="Times New Roman" panose="02020603050405020304" pitchFamily="18" charset="0"/>
              <a:cs typeface="Times New Roman" panose="02020603050405020304" pitchFamily="18" charset="0"/>
            </a:endParaRPr>
          </a:p>
          <a:p>
            <a:pPr marL="355600" lvl="0" indent="-342900" algn="ctr">
              <a:lnSpc>
                <a:spcPct val="150000"/>
              </a:lnSpc>
              <a:buFont typeface="Wingdings" panose="05000000000000000000" pitchFamily="2" charset="2"/>
              <a:buChar char="ü"/>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E7763E0B-C22D-46EA-8F76-CFC44EE8BB83}"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27</a:t>
            </a:fld>
            <a:endParaRPr lang="en-IN" dirty="0"/>
          </a:p>
        </p:txBody>
      </p:sp>
    </p:spTree>
    <p:extLst>
      <p:ext uri="{BB962C8B-B14F-4D97-AF65-F5344CB8AC3E}">
        <p14:creationId xmlns:p14="http://schemas.microsoft.com/office/powerpoint/2010/main" val="586544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object 4">
            <a:extLst>
              <a:ext uri="{FF2B5EF4-FFF2-40B4-BE49-F238E27FC236}">
                <a16:creationId xmlns:a16="http://schemas.microsoft.com/office/drawing/2014/main" id="{86E7AD98-7BF3-4761-9AA0-ED3BF196A96A}"/>
              </a:ext>
            </a:extLst>
          </p:cNvPr>
          <p:cNvSpPr>
            <a:spLocks noChangeArrowheads="1"/>
          </p:cNvSpPr>
          <p:nvPr/>
        </p:nvSpPr>
        <p:spPr bwMode="auto">
          <a:xfrm>
            <a:off x="609793" y="182906"/>
            <a:ext cx="430309"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15364" name="object 5">
            <a:extLst>
              <a:ext uri="{FF2B5EF4-FFF2-40B4-BE49-F238E27FC236}">
                <a16:creationId xmlns:a16="http://schemas.microsoft.com/office/drawing/2014/main" id="{1DD9F330-590D-492F-94D3-1797ECB4D30E}"/>
              </a:ext>
            </a:extLst>
          </p:cNvPr>
          <p:cNvSpPr>
            <a:spLocks/>
          </p:cNvSpPr>
          <p:nvPr/>
        </p:nvSpPr>
        <p:spPr bwMode="auto">
          <a:xfrm>
            <a:off x="1879543" y="415870"/>
            <a:ext cx="34656" cy="34656"/>
          </a:xfrm>
          <a:custGeom>
            <a:avLst/>
            <a:gdLst>
              <a:gd name="T0" fmla="*/ 32918 w 56514"/>
              <a:gd name="T1" fmla="*/ 0 h 56515"/>
              <a:gd name="T2" fmla="*/ 20123 w 56514"/>
              <a:gd name="T3" fmla="*/ 2581 h 56515"/>
              <a:gd name="T4" fmla="*/ 9656 w 56514"/>
              <a:gd name="T5" fmla="*/ 9621 h 56515"/>
              <a:gd name="T6" fmla="*/ 2594 w 56514"/>
              <a:gd name="T7" fmla="*/ 20062 h 56515"/>
              <a:gd name="T8" fmla="*/ 0 w 56514"/>
              <a:gd name="T9" fmla="*/ 32850 h 56515"/>
              <a:gd name="T10" fmla="*/ 2594 w 56514"/>
              <a:gd name="T11" fmla="*/ 45649 h 56515"/>
              <a:gd name="T12" fmla="*/ 9656 w 56514"/>
              <a:gd name="T13" fmla="*/ 56111 h 56515"/>
              <a:gd name="T14" fmla="*/ 20123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51 w 56514"/>
              <a:gd name="T25" fmla="*/ 58794 h 56515"/>
              <a:gd name="T26" fmla="*/ 12997 w 56514"/>
              <a:gd name="T27" fmla="*/ 52752 h 56515"/>
              <a:gd name="T28" fmla="*/ 6965 w 56514"/>
              <a:gd name="T29" fmla="*/ 43799 h 56515"/>
              <a:gd name="T30" fmla="*/ 4751 w 56514"/>
              <a:gd name="T31" fmla="*/ 32850 h 56515"/>
              <a:gd name="T32" fmla="*/ 6965 w 56514"/>
              <a:gd name="T33" fmla="*/ 21892 h 56515"/>
              <a:gd name="T34" fmla="*/ 12997 w 56514"/>
              <a:gd name="T35" fmla="*/ 12923 h 56515"/>
              <a:gd name="T36" fmla="*/ 21951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5 w 56514"/>
              <a:gd name="T51" fmla="*/ 6864 h 56515"/>
              <a:gd name="T52" fmla="*/ 52852 w 56514"/>
              <a:gd name="T53" fmla="*/ 12923 h 56515"/>
              <a:gd name="T54" fmla="*/ 58888 w 56514"/>
              <a:gd name="T55" fmla="*/ 21892 h 56515"/>
              <a:gd name="T56" fmla="*/ 61101 w 56514"/>
              <a:gd name="T57" fmla="*/ 32850 h 56515"/>
              <a:gd name="T58" fmla="*/ 58888 w 56514"/>
              <a:gd name="T59" fmla="*/ 43799 h 56515"/>
              <a:gd name="T60" fmla="*/ 52852 w 56514"/>
              <a:gd name="T61" fmla="*/ 52752 h 56515"/>
              <a:gd name="T62" fmla="*/ 43895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5" y="2207"/>
                </a:lnTo>
                <a:lnTo>
                  <a:pt x="8257" y="8227"/>
                </a:lnTo>
                <a:lnTo>
                  <a:pt x="2217" y="17157"/>
                </a:lnTo>
                <a:lnTo>
                  <a:pt x="0" y="28093"/>
                </a:lnTo>
                <a:lnTo>
                  <a:pt x="2217" y="39037"/>
                </a:lnTo>
                <a:lnTo>
                  <a:pt x="8257" y="47985"/>
                </a:lnTo>
                <a:lnTo>
                  <a:pt x="17205" y="54023"/>
                </a:lnTo>
                <a:lnTo>
                  <a:pt x="28145" y="56239"/>
                </a:lnTo>
                <a:lnTo>
                  <a:pt x="39070" y="54023"/>
                </a:lnTo>
                <a:lnTo>
                  <a:pt x="41803" y="52176"/>
                </a:lnTo>
                <a:lnTo>
                  <a:pt x="28145" y="52176"/>
                </a:lnTo>
                <a:lnTo>
                  <a:pt x="18768" y="50280"/>
                </a:lnTo>
                <a:lnTo>
                  <a:pt x="11113" y="45113"/>
                </a:lnTo>
                <a:lnTo>
                  <a:pt x="5954" y="37457"/>
                </a:lnTo>
                <a:lnTo>
                  <a:pt x="4062" y="28093"/>
                </a:lnTo>
                <a:lnTo>
                  <a:pt x="5954" y="18722"/>
                </a:lnTo>
                <a:lnTo>
                  <a:pt x="11113" y="11052"/>
                </a:lnTo>
                <a:lnTo>
                  <a:pt x="18768" y="5870"/>
                </a:lnTo>
                <a:lnTo>
                  <a:pt x="28145" y="3968"/>
                </a:lnTo>
                <a:lnTo>
                  <a:pt x="41684" y="3968"/>
                </a:lnTo>
                <a:lnTo>
                  <a:pt x="39070" y="2207"/>
                </a:lnTo>
                <a:lnTo>
                  <a:pt x="28145" y="0"/>
                </a:lnTo>
                <a:close/>
              </a:path>
              <a:path w="56514" h="56515">
                <a:moveTo>
                  <a:pt x="41684" y="3968"/>
                </a:moveTo>
                <a:lnTo>
                  <a:pt x="28145" y="3968"/>
                </a:lnTo>
                <a:lnTo>
                  <a:pt x="37529" y="5870"/>
                </a:lnTo>
                <a:lnTo>
                  <a:pt x="45187" y="11052"/>
                </a:lnTo>
                <a:lnTo>
                  <a:pt x="50347" y="18722"/>
                </a:lnTo>
                <a:lnTo>
                  <a:pt x="52239" y="28093"/>
                </a:lnTo>
                <a:lnTo>
                  <a:pt x="50347" y="37457"/>
                </a:lnTo>
                <a:lnTo>
                  <a:pt x="45187" y="45113"/>
                </a:lnTo>
                <a:lnTo>
                  <a:pt x="37529"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15365" name="object 6">
            <a:extLst>
              <a:ext uri="{FF2B5EF4-FFF2-40B4-BE49-F238E27FC236}">
                <a16:creationId xmlns:a16="http://schemas.microsoft.com/office/drawing/2014/main" id="{D833EECA-3C6B-4BEB-8F9B-C3EE0AC56421}"/>
              </a:ext>
            </a:extLst>
          </p:cNvPr>
          <p:cNvSpPr>
            <a:spLocks/>
          </p:cNvSpPr>
          <p:nvPr/>
        </p:nvSpPr>
        <p:spPr bwMode="auto">
          <a:xfrm>
            <a:off x="1889169" y="425496"/>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46 w 25400"/>
              <a:gd name="T23" fmla="*/ 5329 h 31750"/>
              <a:gd name="T24" fmla="*/ 21894 w 25400"/>
              <a:gd name="T25" fmla="*/ 3863 h 31750"/>
              <a:gd name="T26" fmla="*/ 18564 w 25400"/>
              <a:gd name="T27" fmla="*/ 848 h 31750"/>
              <a:gd name="T28" fmla="*/ 11999 w 25400"/>
              <a:gd name="T29" fmla="*/ 0 h 31750"/>
              <a:gd name="T30" fmla="*/ 16472 w 25400"/>
              <a:gd name="T31" fmla="*/ 18292 h 31750"/>
              <a:gd name="T32" fmla="*/ 6827 w 25400"/>
              <a:gd name="T33" fmla="*/ 18292 h 31750"/>
              <a:gd name="T34" fmla="*/ 9737 w 25400"/>
              <a:gd name="T35" fmla="*/ 18680 h 31750"/>
              <a:gd name="T36" fmla="*/ 11465 w 25400"/>
              <a:gd name="T37" fmla="*/ 19999 h 31750"/>
              <a:gd name="T38" fmla="*/ 14481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46 w 25400"/>
              <a:gd name="T51" fmla="*/ 5329 h 31750"/>
              <a:gd name="T52" fmla="*/ 10156 w 25400"/>
              <a:gd name="T53" fmla="*/ 5329 h 31750"/>
              <a:gd name="T54" fmla="*/ 14324 w 25400"/>
              <a:gd name="T55" fmla="*/ 5444 h 31750"/>
              <a:gd name="T56" fmla="*/ 16439 w 25400"/>
              <a:gd name="T57" fmla="*/ 6638 h 31750"/>
              <a:gd name="T58" fmla="*/ 17224 w 25400"/>
              <a:gd name="T59" fmla="*/ 9224 h 31750"/>
              <a:gd name="T60" fmla="*/ 16638 w 25400"/>
              <a:gd name="T61" fmla="*/ 11580 h 31750"/>
              <a:gd name="T62" fmla="*/ 15057 w 25400"/>
              <a:gd name="T63" fmla="*/ 12889 h 31750"/>
              <a:gd name="T64" fmla="*/ 9915 w 25400"/>
              <a:gd name="T65" fmla="*/ 13277 h 31750"/>
              <a:gd name="T66" fmla="*/ 21701 w 25400"/>
              <a:gd name="T67" fmla="*/ 13277 h 31750"/>
              <a:gd name="T68" fmla="*/ 23088 w 25400"/>
              <a:gd name="T69" fmla="*/ 8837 h 31750"/>
              <a:gd name="T70" fmla="*/ 22246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46" y="5329"/>
                </a:lnTo>
                <a:lnTo>
                  <a:pt x="21894" y="3863"/>
                </a:lnTo>
                <a:lnTo>
                  <a:pt x="18564" y="848"/>
                </a:lnTo>
                <a:lnTo>
                  <a:pt x="11999" y="0"/>
                </a:lnTo>
                <a:close/>
              </a:path>
              <a:path w="25400" h="31750">
                <a:moveTo>
                  <a:pt x="16472" y="18292"/>
                </a:moveTo>
                <a:lnTo>
                  <a:pt x="6827" y="18292"/>
                </a:lnTo>
                <a:lnTo>
                  <a:pt x="9737" y="18680"/>
                </a:lnTo>
                <a:lnTo>
                  <a:pt x="11465" y="19999"/>
                </a:lnTo>
                <a:lnTo>
                  <a:pt x="14481" y="24596"/>
                </a:lnTo>
                <a:lnTo>
                  <a:pt x="18564" y="31423"/>
                </a:lnTo>
                <a:lnTo>
                  <a:pt x="25402" y="31423"/>
                </a:lnTo>
                <a:lnTo>
                  <a:pt x="21967" y="25318"/>
                </a:lnTo>
                <a:lnTo>
                  <a:pt x="18721" y="20229"/>
                </a:lnTo>
                <a:lnTo>
                  <a:pt x="16472" y="18292"/>
                </a:lnTo>
                <a:close/>
              </a:path>
              <a:path w="25400" h="31750">
                <a:moveTo>
                  <a:pt x="22246" y="5329"/>
                </a:moveTo>
                <a:lnTo>
                  <a:pt x="10156" y="5329"/>
                </a:lnTo>
                <a:lnTo>
                  <a:pt x="14324" y="5444"/>
                </a:lnTo>
                <a:lnTo>
                  <a:pt x="16439" y="6638"/>
                </a:lnTo>
                <a:lnTo>
                  <a:pt x="17224" y="9224"/>
                </a:lnTo>
                <a:lnTo>
                  <a:pt x="16638" y="11580"/>
                </a:lnTo>
                <a:lnTo>
                  <a:pt x="15057" y="12889"/>
                </a:lnTo>
                <a:lnTo>
                  <a:pt x="9915" y="13277"/>
                </a:lnTo>
                <a:lnTo>
                  <a:pt x="21701" y="13277"/>
                </a:lnTo>
                <a:lnTo>
                  <a:pt x="23088" y="8837"/>
                </a:lnTo>
                <a:lnTo>
                  <a:pt x="22246"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7" name="object 7">
            <a:extLst>
              <a:ext uri="{FF2B5EF4-FFF2-40B4-BE49-F238E27FC236}">
                <a16:creationId xmlns:a16="http://schemas.microsoft.com/office/drawing/2014/main" id="{51C900EC-3652-4940-9D86-6AB3214761EE}"/>
              </a:ext>
            </a:extLst>
          </p:cNvPr>
          <p:cNvSpPr txBox="1"/>
          <p:nvPr/>
        </p:nvSpPr>
        <p:spPr>
          <a:xfrm>
            <a:off x="1105563" y="247404"/>
            <a:ext cx="877947"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 </a:t>
            </a:r>
          </a:p>
          <a:p>
            <a:pPr marL="7701">
              <a:lnSpc>
                <a:spcPts val="1082"/>
              </a:lnSpc>
              <a:spcBef>
                <a:spcPts val="82"/>
              </a:spcBef>
              <a:defRPr/>
            </a:pPr>
            <a:r>
              <a:rPr lang="en-IN" sz="970" b="1" spc="3" dirty="0">
                <a:solidFill>
                  <a:srgbClr val="231F20"/>
                </a:solidFill>
                <a:latin typeface="Helvetica-Bold"/>
                <a:cs typeface="Helvetica-Bold"/>
              </a:rPr>
              <a:t>Management</a:t>
            </a:r>
            <a:endParaRPr sz="970" dirty="0">
              <a:latin typeface="Helvetica-Bold"/>
              <a:cs typeface="Helvetica-Bold"/>
            </a:endParaRPr>
          </a:p>
        </p:txBody>
      </p:sp>
      <p:sp>
        <p:nvSpPr>
          <p:cNvPr id="15367" name="object 10">
            <a:extLst>
              <a:ext uri="{FF2B5EF4-FFF2-40B4-BE49-F238E27FC236}">
                <a16:creationId xmlns:a16="http://schemas.microsoft.com/office/drawing/2014/main" id="{0C45BBFC-4E91-4A82-A7CB-1E96ECF4D944}"/>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15368" name="Title 10">
            <a:extLst>
              <a:ext uri="{FF2B5EF4-FFF2-40B4-BE49-F238E27FC236}">
                <a16:creationId xmlns:a16="http://schemas.microsoft.com/office/drawing/2014/main" id="{A4A500AF-EF46-4452-A9DF-44CC8EC36A29}"/>
              </a:ext>
            </a:extLst>
          </p:cNvPr>
          <p:cNvSpPr>
            <a:spLocks noGrp="1"/>
          </p:cNvSpPr>
          <p:nvPr>
            <p:ph type="title"/>
          </p:nvPr>
        </p:nvSpPr>
        <p:spPr>
          <a:xfrm>
            <a:off x="9607789" y="247404"/>
            <a:ext cx="2231449" cy="280134"/>
          </a:xfrm>
        </p:spPr>
        <p:txBody>
          <a:bodyPr>
            <a:noAutofit/>
          </a:bodyPr>
          <a:lstStyle/>
          <a:p>
            <a:pPr algn="r" eaLnBrk="1" hangingPunct="1"/>
            <a:r>
              <a:rPr lang="en-US" altLang="en-US" sz="16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9A0FFCFB-1ABC-4FF3-B4ED-9917EC440DCE}"/>
              </a:ext>
            </a:extLst>
          </p:cNvPr>
          <p:cNvSpPr>
            <a:spLocks noGrp="1"/>
          </p:cNvSpPr>
          <p:nvPr>
            <p:ph type="dt" sz="half" idx="10"/>
          </p:nvPr>
        </p:nvSpPr>
        <p:spPr/>
        <p:txBody>
          <a:bodyPr/>
          <a:lstStyle/>
          <a:p>
            <a:fld id="{92EA23B9-3DF7-4B5F-9692-2703FD3639EB}" type="datetime1">
              <a:rPr lang="en-IN" smtClean="0"/>
              <a:t>25-04-2023</a:t>
            </a:fld>
            <a:endParaRPr lang="en-IN"/>
          </a:p>
        </p:txBody>
      </p:sp>
      <p:sp>
        <p:nvSpPr>
          <p:cNvPr id="3" name="Footer Placeholder 2">
            <a:extLst>
              <a:ext uri="{FF2B5EF4-FFF2-40B4-BE49-F238E27FC236}">
                <a16:creationId xmlns:a16="http://schemas.microsoft.com/office/drawing/2014/main" id="{61050F5E-2F92-40F9-A198-29D3D58E6E2F}"/>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CEDF4393-8864-4AB4-BB95-99DCD135E033}"/>
              </a:ext>
            </a:extLst>
          </p:cNvPr>
          <p:cNvSpPr>
            <a:spLocks noGrp="1"/>
          </p:cNvSpPr>
          <p:nvPr>
            <p:ph type="sldNum" sz="quarter" idx="12"/>
          </p:nvPr>
        </p:nvSpPr>
        <p:spPr/>
        <p:txBody>
          <a:bodyPr/>
          <a:lstStyle/>
          <a:p>
            <a:fld id="{5AEA5EC6-655E-4D9B-B7D6-9B3D4DCE689E}" type="slidenum">
              <a:rPr lang="en-IN" smtClean="0"/>
              <a:t>28</a:t>
            </a:fld>
            <a:endParaRPr lang="en-IN"/>
          </a:p>
        </p:txBody>
      </p:sp>
      <p:sp>
        <p:nvSpPr>
          <p:cNvPr id="5" name="Rectangle 4">
            <a:extLst>
              <a:ext uri="{FF2B5EF4-FFF2-40B4-BE49-F238E27FC236}">
                <a16:creationId xmlns:a16="http://schemas.microsoft.com/office/drawing/2014/main" id="{49C5BCC5-DAC3-47AE-BE73-FB59FB19F5D6}"/>
              </a:ext>
            </a:extLst>
          </p:cNvPr>
          <p:cNvSpPr/>
          <p:nvPr/>
        </p:nvSpPr>
        <p:spPr>
          <a:xfrm>
            <a:off x="609793" y="3244334"/>
            <a:ext cx="8997996" cy="1323439"/>
          </a:xfrm>
          <a:prstGeom prst="rect">
            <a:avLst/>
          </a:prstGeom>
        </p:spPr>
        <p:txBody>
          <a:bodyPr wrap="square">
            <a:spAutoFit/>
          </a:bodyPr>
          <a:lstStyle/>
          <a:p>
            <a:pPr algn="ctr"/>
            <a:r>
              <a:rPr lang="en-IN" altLang="en-US" sz="8000" b="1" dirty="0">
                <a:solidFill>
                  <a:srgbClr val="005893"/>
                </a:solidFill>
                <a:ea typeface="ＭＳ Ｐゴシック" panose="020B0600070205080204" pitchFamily="34" charset="-128"/>
              </a:rPr>
              <a:t>Discussions.....</a:t>
            </a:r>
            <a:endParaRPr lang="en-IN" altLang="en-US" dirty="0">
              <a:solidFill>
                <a:srgbClr val="005893"/>
              </a:solidFill>
              <a:ea typeface="ＭＳ Ｐゴシック" panose="020B0600070205080204" pitchFamily="34" charset="-128"/>
            </a:endParaRPr>
          </a:p>
        </p:txBody>
      </p:sp>
    </p:spTree>
    <p:extLst>
      <p:ext uri="{BB962C8B-B14F-4D97-AF65-F5344CB8AC3E}">
        <p14:creationId xmlns:p14="http://schemas.microsoft.com/office/powerpoint/2010/main" val="618342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856" y="44002"/>
            <a:ext cx="12191144"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2D83DF4C-3E5E-431F-B462-FFBE496CCDFF}"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3</a:t>
            </a:fld>
            <a:endParaRPr lang="en-IN"/>
          </a:p>
        </p:txBody>
      </p:sp>
      <p:sp>
        <p:nvSpPr>
          <p:cNvPr id="6" name="Rectangle 1">
            <a:extLst>
              <a:ext uri="{FF2B5EF4-FFF2-40B4-BE49-F238E27FC236}">
                <a16:creationId xmlns:a16="http://schemas.microsoft.com/office/drawing/2014/main" id="{119B11AB-7EF6-4AB2-8392-F10A523D5CD5}"/>
              </a:ext>
            </a:extLst>
          </p:cNvPr>
          <p:cNvSpPr>
            <a:spLocks noChangeArrowheads="1"/>
          </p:cNvSpPr>
          <p:nvPr/>
        </p:nvSpPr>
        <p:spPr bwMode="auto">
          <a:xfrm>
            <a:off x="756385" y="599303"/>
            <a:ext cx="10679229"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8175" algn="l"/>
              </a:tabLst>
              <a:defRPr>
                <a:solidFill>
                  <a:schemeClr val="tx1"/>
                </a:solidFill>
                <a:latin typeface="Arial" panose="020B0604020202020204" pitchFamily="34" charset="0"/>
              </a:defRPr>
            </a:lvl1pPr>
            <a:lvl2pPr eaLnBrk="0" fontAlgn="base" hangingPunct="0">
              <a:spcBef>
                <a:spcPct val="0"/>
              </a:spcBef>
              <a:spcAft>
                <a:spcPct val="0"/>
              </a:spcAft>
              <a:tabLst>
                <a:tab pos="638175" algn="l"/>
              </a:tabLst>
              <a:defRPr>
                <a:solidFill>
                  <a:schemeClr val="tx1"/>
                </a:solidFill>
                <a:latin typeface="Arial" panose="020B0604020202020204" pitchFamily="34" charset="0"/>
              </a:defRPr>
            </a:lvl2pPr>
            <a:lvl3pPr eaLnBrk="0" fontAlgn="base" hangingPunct="0">
              <a:spcBef>
                <a:spcPct val="0"/>
              </a:spcBef>
              <a:spcAft>
                <a:spcPct val="0"/>
              </a:spcAft>
              <a:tabLst>
                <a:tab pos="638175" algn="l"/>
              </a:tabLst>
              <a:defRPr>
                <a:solidFill>
                  <a:schemeClr val="tx1"/>
                </a:solidFill>
                <a:latin typeface="Arial" panose="020B0604020202020204" pitchFamily="34" charset="0"/>
              </a:defRPr>
            </a:lvl3pPr>
            <a:lvl4pPr eaLnBrk="0" fontAlgn="base" hangingPunct="0">
              <a:spcBef>
                <a:spcPct val="0"/>
              </a:spcBef>
              <a:spcAft>
                <a:spcPct val="0"/>
              </a:spcAft>
              <a:tabLst>
                <a:tab pos="638175" algn="l"/>
              </a:tabLst>
              <a:defRPr>
                <a:solidFill>
                  <a:schemeClr val="tx1"/>
                </a:solidFill>
                <a:latin typeface="Arial" panose="020B0604020202020204" pitchFamily="34" charset="0"/>
              </a:defRPr>
            </a:lvl4pPr>
            <a:lvl5pPr eaLnBrk="0" fontAlgn="base" hangingPunct="0">
              <a:spcBef>
                <a:spcPct val="0"/>
              </a:spcBef>
              <a:spcAft>
                <a:spcPct val="0"/>
              </a:spcAft>
              <a:tabLst>
                <a:tab pos="638175" algn="l"/>
              </a:tabLst>
              <a:defRPr>
                <a:solidFill>
                  <a:schemeClr val="tx1"/>
                </a:solidFill>
                <a:latin typeface="Arial" panose="020B0604020202020204" pitchFamily="34" charset="0"/>
              </a:defRPr>
            </a:lvl5pPr>
            <a:lvl6pPr eaLnBrk="0" fontAlgn="base" hangingPunct="0">
              <a:spcBef>
                <a:spcPct val="0"/>
              </a:spcBef>
              <a:spcAft>
                <a:spcPct val="0"/>
              </a:spcAft>
              <a:tabLst>
                <a:tab pos="638175" algn="l"/>
              </a:tabLst>
              <a:defRPr>
                <a:solidFill>
                  <a:schemeClr val="tx1"/>
                </a:solidFill>
                <a:latin typeface="Arial" panose="020B0604020202020204" pitchFamily="34" charset="0"/>
              </a:defRPr>
            </a:lvl6pPr>
            <a:lvl7pPr eaLnBrk="0" fontAlgn="base" hangingPunct="0">
              <a:spcBef>
                <a:spcPct val="0"/>
              </a:spcBef>
              <a:spcAft>
                <a:spcPct val="0"/>
              </a:spcAft>
              <a:tabLst>
                <a:tab pos="638175" algn="l"/>
              </a:tabLst>
              <a:defRPr>
                <a:solidFill>
                  <a:schemeClr val="tx1"/>
                </a:solidFill>
                <a:latin typeface="Arial" panose="020B0604020202020204" pitchFamily="34" charset="0"/>
              </a:defRPr>
            </a:lvl7pPr>
            <a:lvl8pPr eaLnBrk="0" fontAlgn="base" hangingPunct="0">
              <a:spcBef>
                <a:spcPct val="0"/>
              </a:spcBef>
              <a:spcAft>
                <a:spcPct val="0"/>
              </a:spcAft>
              <a:tabLst>
                <a:tab pos="638175" algn="l"/>
              </a:tabLst>
              <a:defRPr>
                <a:solidFill>
                  <a:schemeClr val="tx1"/>
                </a:solidFill>
                <a:latin typeface="Arial" panose="020B0604020202020204" pitchFamily="34" charset="0"/>
              </a:defRPr>
            </a:lvl8pPr>
            <a:lvl9pPr eaLnBrk="0" fontAlgn="base" hangingPunct="0">
              <a:spcBef>
                <a:spcPct val="0"/>
              </a:spcBef>
              <a:spcAft>
                <a:spcPct val="0"/>
              </a:spcAft>
              <a:tabLst>
                <a:tab pos="638175" algn="l"/>
              </a:tabLst>
              <a:defRPr>
                <a:solidFill>
                  <a:schemeClr val="tx1"/>
                </a:solidFill>
                <a:latin typeface="Arial" panose="020B0604020202020204" pitchFamily="34" charset="0"/>
              </a:defRPr>
            </a:lvl9pPr>
          </a:lstStyle>
          <a:p>
            <a:pPr algn="ctr">
              <a:lnSpc>
                <a:spcPct val="150000"/>
              </a:lnSpc>
            </a:pPr>
            <a:r>
              <a:rPr lang="en-US" sz="2000" b="1" dirty="0">
                <a:solidFill>
                  <a:srgbClr val="C00000"/>
                </a:solidFill>
                <a:latin typeface="Times New Roman" panose="02020603050405020304" pitchFamily="18" charset="0"/>
                <a:cs typeface="Times New Roman" panose="02020603050405020304" pitchFamily="18" charset="0"/>
              </a:rPr>
              <a:t>Agenda</a:t>
            </a:r>
          </a:p>
          <a:p>
            <a:pPr marL="342900" lvl="0" indent="-342900">
              <a:buFont typeface="+mj-lt"/>
              <a:buAutoNum type="arabicPeriod"/>
            </a:pPr>
            <a:r>
              <a:rPr lang="en-US" dirty="0"/>
              <a:t>Reading and Approval of the minutes  along with the Action Taken Report  of the meeting held on 30</a:t>
            </a:r>
            <a:r>
              <a:rPr lang="en-US" baseline="30000" dirty="0"/>
              <a:t>th</a:t>
            </a:r>
            <a:r>
              <a:rPr lang="en-US" dirty="0"/>
              <a:t> April 2022</a:t>
            </a:r>
            <a:endParaRPr lang="en-IN" dirty="0"/>
          </a:p>
          <a:p>
            <a:pPr marL="342900" lvl="0" indent="-342900">
              <a:buFont typeface="+mj-lt"/>
              <a:buAutoNum type="arabicPeriod"/>
            </a:pPr>
            <a:r>
              <a:rPr lang="en-US" dirty="0"/>
              <a:t>To brief the members about the seamless conduct of examinations for the first autonomous 2021-23 Batch and the </a:t>
            </a:r>
            <a:r>
              <a:rPr lang="en-US" dirty="0" smtClean="0"/>
              <a:t>results</a:t>
            </a:r>
            <a:r>
              <a:rPr lang="en-US" dirty="0"/>
              <a:t> </a:t>
            </a:r>
            <a:endParaRPr lang="en-IN" dirty="0"/>
          </a:p>
          <a:p>
            <a:pPr marL="342900" lvl="0" indent="-342900">
              <a:buFont typeface="+mj-lt"/>
              <a:buAutoNum type="arabicPeriod"/>
            </a:pPr>
            <a:r>
              <a:rPr lang="en-US" dirty="0"/>
              <a:t>To brief the members about the disbursement of scholarships to the qualified students of the first autonomous batch 2021-23 and increase in the number of </a:t>
            </a:r>
            <a:r>
              <a:rPr lang="en-US" dirty="0" smtClean="0"/>
              <a:t>scholarships</a:t>
            </a:r>
            <a:r>
              <a:rPr lang="en-US" dirty="0"/>
              <a:t> </a:t>
            </a:r>
            <a:endParaRPr lang="en-IN" dirty="0"/>
          </a:p>
          <a:p>
            <a:pPr marL="342900" lvl="0" indent="-342900">
              <a:buFont typeface="+mj-lt"/>
              <a:buAutoNum type="arabicPeriod"/>
            </a:pPr>
            <a:r>
              <a:rPr lang="en-US" dirty="0"/>
              <a:t>To brief the members about the formation of RAC and conduct of the first </a:t>
            </a:r>
            <a:r>
              <a:rPr lang="en-US" dirty="0" smtClean="0"/>
              <a:t>meeting</a:t>
            </a:r>
            <a:endParaRPr lang="en-IN" dirty="0"/>
          </a:p>
          <a:p>
            <a:pPr marL="342900" lvl="0" indent="-342900">
              <a:buFont typeface="+mj-lt"/>
              <a:buAutoNum type="arabicPeriod"/>
            </a:pPr>
            <a:r>
              <a:rPr lang="en-US" dirty="0"/>
              <a:t>To brief the members about the forthcoming statutory body meeting scheduled in August/ September 2022</a:t>
            </a:r>
            <a:endParaRPr lang="en-IN" dirty="0"/>
          </a:p>
          <a:p>
            <a:pPr marL="342900" lvl="0" indent="-342900">
              <a:buFont typeface="+mj-lt"/>
              <a:buAutoNum type="arabicPeriod"/>
            </a:pPr>
            <a:r>
              <a:rPr lang="en-US" dirty="0"/>
              <a:t>To discuss about the Infrastructure enhancement in the Institution</a:t>
            </a:r>
            <a:endParaRPr lang="en-IN" dirty="0"/>
          </a:p>
          <a:p>
            <a:pPr marL="342900" lvl="0" indent="-342900">
              <a:buFont typeface="+mj-lt"/>
              <a:buAutoNum type="arabicPeriod"/>
            </a:pPr>
            <a:r>
              <a:rPr lang="en-US" dirty="0"/>
              <a:t>To discuss about the new quality initiatives adopted by the institute.</a:t>
            </a:r>
            <a:endParaRPr lang="en-IN" dirty="0"/>
          </a:p>
          <a:p>
            <a:pPr marL="342900" lvl="0" indent="-342900">
              <a:buFont typeface="+mj-lt"/>
              <a:buAutoNum type="arabicPeriod"/>
            </a:pPr>
            <a:r>
              <a:rPr lang="en-US" dirty="0"/>
              <a:t>To present the details regarding </a:t>
            </a:r>
            <a:r>
              <a:rPr lang="en-US" dirty="0" err="1"/>
              <a:t>programmes</a:t>
            </a:r>
            <a:r>
              <a:rPr lang="en-US" dirty="0"/>
              <a:t> organized in the Institute during the previous quarter and the way forward.</a:t>
            </a:r>
            <a:endParaRPr lang="en-IN" dirty="0"/>
          </a:p>
          <a:p>
            <a:pPr marL="342900" lvl="0" indent="-342900">
              <a:buFont typeface="+mj-lt"/>
              <a:buAutoNum type="arabicPeriod"/>
            </a:pPr>
            <a:r>
              <a:rPr lang="en-US" dirty="0"/>
              <a:t>To seek suggestions from the members regarding continuous quality improvement.</a:t>
            </a:r>
            <a:endParaRPr lang="en-IN" dirty="0"/>
          </a:p>
          <a:p>
            <a:pPr marL="342900" lvl="0" indent="-342900">
              <a:buFont typeface="+mj-lt"/>
              <a:buAutoNum type="arabicPeriod"/>
            </a:pPr>
            <a:r>
              <a:rPr lang="en-US" dirty="0" smtClean="0"/>
              <a:t> Any </a:t>
            </a:r>
            <a:r>
              <a:rPr lang="en-US" dirty="0"/>
              <a:t>other issues with the permission of the chair</a:t>
            </a:r>
            <a:endParaRPr lang="en-IN" dirty="0"/>
          </a:p>
        </p:txBody>
      </p:sp>
    </p:spTree>
    <p:extLst>
      <p:ext uri="{BB962C8B-B14F-4D97-AF65-F5344CB8AC3E}">
        <p14:creationId xmlns:p14="http://schemas.microsoft.com/office/powerpoint/2010/main" val="1105965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37230" y="378389"/>
            <a:ext cx="11235220" cy="337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1</a:t>
            </a:r>
          </a:p>
          <a:p>
            <a:pPr algn="ctr">
              <a:spcBef>
                <a:spcPts val="61"/>
              </a:spcBef>
            </a:pP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Reading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and Approval of the minutes of the meeting held on </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30</a:t>
            </a:r>
            <a:r>
              <a:rPr lang="en-US" sz="2000" baseline="30000" dirty="0" smtClean="0">
                <a:latin typeface="Times New Roman" panose="02020603050405020304" pitchFamily="18" charset="0"/>
                <a:ea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 April 2022</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1"/>
              </a:spcBef>
            </a:pPr>
            <a:r>
              <a:rPr lang="en-US" sz="20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The minutes of the previous meeting were approved and following is the summary of Action Taken</a:t>
            </a: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10EC0552-BFF2-4122-9C83-BDC8FFEC14DC}"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4</a:t>
            </a:fld>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065933230"/>
              </p:ext>
            </p:extLst>
          </p:nvPr>
        </p:nvGraphicFramePr>
        <p:xfrm>
          <a:off x="431106" y="1381691"/>
          <a:ext cx="11329787" cy="5398161"/>
        </p:xfrm>
        <a:graphic>
          <a:graphicData uri="http://schemas.openxmlformats.org/drawingml/2006/table">
            <a:tbl>
              <a:tblPr firstRow="1" bandRow="1">
                <a:tableStyleId>{5C22544A-7EE6-4342-B048-85BDC9FD1C3A}</a:tableStyleId>
              </a:tblPr>
              <a:tblGrid>
                <a:gridCol w="823454">
                  <a:extLst>
                    <a:ext uri="{9D8B030D-6E8A-4147-A177-3AD203B41FA5}">
                      <a16:colId xmlns:a16="http://schemas.microsoft.com/office/drawing/2014/main" val="2030840198"/>
                    </a:ext>
                  </a:extLst>
                </a:gridCol>
                <a:gridCol w="5054148">
                  <a:extLst>
                    <a:ext uri="{9D8B030D-6E8A-4147-A177-3AD203B41FA5}">
                      <a16:colId xmlns:a16="http://schemas.microsoft.com/office/drawing/2014/main" val="3025671176"/>
                    </a:ext>
                  </a:extLst>
                </a:gridCol>
                <a:gridCol w="5452185">
                  <a:extLst>
                    <a:ext uri="{9D8B030D-6E8A-4147-A177-3AD203B41FA5}">
                      <a16:colId xmlns:a16="http://schemas.microsoft.com/office/drawing/2014/main" val="2200809049"/>
                    </a:ext>
                  </a:extLst>
                </a:gridCol>
              </a:tblGrid>
              <a:tr h="460401">
                <a:tc>
                  <a:txBody>
                    <a:bodyPr/>
                    <a:lstStyle/>
                    <a:p>
                      <a:pPr algn="ctr"/>
                      <a:r>
                        <a:rPr lang="en-US" dirty="0" smtClean="0"/>
                        <a:t>Sl. No.</a:t>
                      </a:r>
                      <a:endParaRPr lang="en-IN" dirty="0"/>
                    </a:p>
                  </a:txBody>
                  <a:tcPr/>
                </a:tc>
                <a:tc>
                  <a:txBody>
                    <a:bodyPr/>
                    <a:lstStyle/>
                    <a:p>
                      <a:r>
                        <a:rPr lang="en-US" dirty="0" smtClean="0"/>
                        <a:t>Suggestions</a:t>
                      </a:r>
                      <a:endParaRPr lang="en-IN" dirty="0"/>
                    </a:p>
                  </a:txBody>
                  <a:tcPr/>
                </a:tc>
                <a:tc>
                  <a:txBody>
                    <a:bodyPr/>
                    <a:lstStyle/>
                    <a:p>
                      <a:r>
                        <a:rPr lang="en-US" dirty="0" smtClean="0"/>
                        <a:t>Action taken</a:t>
                      </a:r>
                      <a:endParaRPr lang="en-IN" dirty="0"/>
                    </a:p>
                  </a:txBody>
                  <a:tcPr/>
                </a:tc>
                <a:extLst>
                  <a:ext uri="{0D108BD9-81ED-4DB2-BD59-A6C34878D82A}">
                    <a16:rowId xmlns:a16="http://schemas.microsoft.com/office/drawing/2014/main" val="3728868007"/>
                  </a:ext>
                </a:extLst>
              </a:tr>
              <a:tr h="874411">
                <a:tc>
                  <a:txBody>
                    <a:bodyPr/>
                    <a:lstStyle/>
                    <a:p>
                      <a:pPr algn="ctr"/>
                      <a:r>
                        <a:rPr lang="en-US" dirty="0" smtClean="0"/>
                        <a:t>1</a:t>
                      </a:r>
                      <a:endParaRPr lang="en-IN" dirty="0"/>
                    </a:p>
                  </a:txBody>
                  <a:tcPr/>
                </a:tc>
                <a:tc>
                  <a:txBody>
                    <a:bodyPr/>
                    <a:lstStyle/>
                    <a:p>
                      <a:r>
                        <a:rPr lang="en-IN" dirty="0" smtClean="0"/>
                        <a:t>To take an undertaking from the students regarding the code of conduct</a:t>
                      </a:r>
                      <a:endParaRPr lang="en-IN" dirty="0"/>
                    </a:p>
                  </a:txBody>
                  <a:tcPr/>
                </a:tc>
                <a:tc>
                  <a:txBody>
                    <a:bodyPr/>
                    <a:lstStyle/>
                    <a:p>
                      <a:r>
                        <a:rPr lang="en-IN" dirty="0" smtClean="0"/>
                        <a:t>Implemented through the mentorship</a:t>
                      </a:r>
                      <a:r>
                        <a:rPr lang="en-IN" baseline="0" dirty="0" smtClean="0"/>
                        <a:t> program- Every mentor has ensured that the student has read and understood the code of conduct</a:t>
                      </a:r>
                      <a:endParaRPr lang="en-IN" dirty="0"/>
                    </a:p>
                  </a:txBody>
                  <a:tcPr/>
                </a:tc>
                <a:extLst>
                  <a:ext uri="{0D108BD9-81ED-4DB2-BD59-A6C34878D82A}">
                    <a16:rowId xmlns:a16="http://schemas.microsoft.com/office/drawing/2014/main" val="1545308746"/>
                  </a:ext>
                </a:extLst>
              </a:tr>
              <a:tr h="612088">
                <a:tc>
                  <a:txBody>
                    <a:bodyPr/>
                    <a:lstStyle/>
                    <a:p>
                      <a:pPr algn="ctr"/>
                      <a:r>
                        <a:rPr lang="en-US" dirty="0" smtClean="0"/>
                        <a:t>2</a:t>
                      </a:r>
                      <a:endParaRPr lang="en-IN" dirty="0"/>
                    </a:p>
                  </a:txBody>
                  <a:tcPr/>
                </a:tc>
                <a:tc>
                  <a:txBody>
                    <a:bodyPr/>
                    <a:lstStyle/>
                    <a:p>
                      <a:r>
                        <a:rPr lang="en-IN" dirty="0" smtClean="0"/>
                        <a:t>MOOC</a:t>
                      </a:r>
                      <a:r>
                        <a:rPr lang="en-IN" baseline="0" dirty="0" smtClean="0"/>
                        <a:t>s should be an integral part of the regular courses</a:t>
                      </a:r>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smtClean="0"/>
                        <a:t>MOOCs</a:t>
                      </a:r>
                      <a:r>
                        <a:rPr lang="en-IN" baseline="0" dirty="0" smtClean="0"/>
                        <a:t> are already included as part of Course Docket and are being considered for IA component</a:t>
                      </a:r>
                      <a:endParaRPr lang="en-IN" dirty="0" smtClean="0"/>
                    </a:p>
                  </a:txBody>
                  <a:tcPr/>
                </a:tc>
                <a:extLst>
                  <a:ext uri="{0D108BD9-81ED-4DB2-BD59-A6C34878D82A}">
                    <a16:rowId xmlns:a16="http://schemas.microsoft.com/office/drawing/2014/main" val="101894451"/>
                  </a:ext>
                </a:extLst>
              </a:tr>
              <a:tr h="874411">
                <a:tc>
                  <a:txBody>
                    <a:bodyPr/>
                    <a:lstStyle/>
                    <a:p>
                      <a:pPr algn="ctr"/>
                      <a:r>
                        <a:rPr lang="en-US" dirty="0" smtClean="0"/>
                        <a:t>3</a:t>
                      </a:r>
                      <a:endParaRPr lang="en-IN" dirty="0"/>
                    </a:p>
                  </a:txBody>
                  <a:tcPr/>
                </a:tc>
                <a:tc>
                  <a:txBody>
                    <a:bodyPr/>
                    <a:lstStyle/>
                    <a:p>
                      <a:r>
                        <a:rPr lang="en-IN" dirty="0" smtClean="0"/>
                        <a:t>Scholarships for non-academic</a:t>
                      </a:r>
                      <a:r>
                        <a:rPr lang="en-IN" baseline="0" dirty="0" smtClean="0"/>
                        <a:t> performance/ extra-curricular activities</a:t>
                      </a:r>
                      <a:endParaRPr lang="en-IN" dirty="0"/>
                    </a:p>
                  </a:txBody>
                  <a:tcPr/>
                </a:tc>
                <a:tc>
                  <a:txBody>
                    <a:bodyPr/>
                    <a:lstStyle/>
                    <a:p>
                      <a:r>
                        <a:rPr lang="en-IN" dirty="0" smtClean="0"/>
                        <a:t>Discussed</a:t>
                      </a:r>
                      <a:r>
                        <a:rPr lang="en-IN" baseline="0" dirty="0" smtClean="0"/>
                        <a:t> and decided to recognise the top performers in non-academic areas/ extra- curricular activities with token of appreciation ( Apart from the approved scholarships)</a:t>
                      </a:r>
                      <a:endParaRPr lang="en-IN" dirty="0"/>
                    </a:p>
                  </a:txBody>
                  <a:tcPr/>
                </a:tc>
                <a:extLst>
                  <a:ext uri="{0D108BD9-81ED-4DB2-BD59-A6C34878D82A}">
                    <a16:rowId xmlns:a16="http://schemas.microsoft.com/office/drawing/2014/main" val="864025380"/>
                  </a:ext>
                </a:extLst>
              </a:tr>
              <a:tr h="349764">
                <a:tc>
                  <a:txBody>
                    <a:bodyPr/>
                    <a:lstStyle/>
                    <a:p>
                      <a:pPr algn="ctr"/>
                      <a:r>
                        <a:rPr lang="en-IN" dirty="0" smtClean="0"/>
                        <a:t>4</a:t>
                      </a:r>
                      <a:endParaRPr lang="en-IN" dirty="0"/>
                    </a:p>
                  </a:txBody>
                  <a:tcPr/>
                </a:tc>
                <a:tc>
                  <a:txBody>
                    <a:bodyPr/>
                    <a:lstStyle/>
                    <a:p>
                      <a:r>
                        <a:rPr lang="en-IN" dirty="0" smtClean="0"/>
                        <a:t>To strengthen the</a:t>
                      </a:r>
                      <a:r>
                        <a:rPr lang="en-IN" baseline="0" dirty="0" smtClean="0"/>
                        <a:t> industry- academia connect</a:t>
                      </a:r>
                      <a:endParaRPr lang="en-IN" dirty="0"/>
                    </a:p>
                  </a:txBody>
                  <a:tcPr/>
                </a:tc>
                <a:tc>
                  <a:txBody>
                    <a:bodyPr/>
                    <a:lstStyle/>
                    <a:p>
                      <a:r>
                        <a:rPr lang="en-IN" dirty="0" smtClean="0"/>
                        <a:t>As part of</a:t>
                      </a:r>
                      <a:r>
                        <a:rPr lang="en-IN" baseline="0" dirty="0" smtClean="0"/>
                        <a:t> Business Immersion Programme- faculty members visited the organisations to strengthen the connect</a:t>
                      </a:r>
                      <a:endParaRPr lang="en-IN" dirty="0"/>
                    </a:p>
                  </a:txBody>
                  <a:tcPr/>
                </a:tc>
                <a:extLst>
                  <a:ext uri="{0D108BD9-81ED-4DB2-BD59-A6C34878D82A}">
                    <a16:rowId xmlns:a16="http://schemas.microsoft.com/office/drawing/2014/main" val="2780826295"/>
                  </a:ext>
                </a:extLst>
              </a:tr>
              <a:tr h="349764">
                <a:tc>
                  <a:txBody>
                    <a:bodyPr/>
                    <a:lstStyle/>
                    <a:p>
                      <a:pPr algn="ctr"/>
                      <a:r>
                        <a:rPr lang="en-IN" dirty="0" smtClean="0"/>
                        <a:t>5</a:t>
                      </a:r>
                      <a:endParaRPr lang="en-IN" dirty="0"/>
                    </a:p>
                  </a:txBody>
                  <a:tcPr/>
                </a:tc>
                <a:tc>
                  <a:txBody>
                    <a:bodyPr/>
                    <a:lstStyle/>
                    <a:p>
                      <a:r>
                        <a:rPr lang="en-IN" dirty="0" smtClean="0"/>
                        <a:t>Effective implementation of Social Immersion Programme</a:t>
                      </a:r>
                      <a:endParaRPr lang="en-IN" dirty="0"/>
                    </a:p>
                  </a:txBody>
                  <a:tcPr/>
                </a:tc>
                <a:tc>
                  <a:txBody>
                    <a:bodyPr/>
                    <a:lstStyle/>
                    <a:p>
                      <a:r>
                        <a:rPr lang="en-IN" dirty="0" smtClean="0"/>
                        <a:t>Series of orientation sessions being organised</a:t>
                      </a:r>
                      <a:endParaRPr lang="en-IN" dirty="0"/>
                    </a:p>
                  </a:txBody>
                  <a:tcPr/>
                </a:tc>
                <a:extLst>
                  <a:ext uri="{0D108BD9-81ED-4DB2-BD59-A6C34878D82A}">
                    <a16:rowId xmlns:a16="http://schemas.microsoft.com/office/drawing/2014/main" val="2799420555"/>
                  </a:ext>
                </a:extLst>
              </a:tr>
              <a:tr h="349764">
                <a:tc>
                  <a:txBody>
                    <a:bodyPr/>
                    <a:lstStyle/>
                    <a:p>
                      <a:pPr algn="ctr"/>
                      <a:r>
                        <a:rPr lang="en-IN" dirty="0" smtClean="0"/>
                        <a:t>6</a:t>
                      </a:r>
                      <a:endParaRPr lang="en-IN" dirty="0"/>
                    </a:p>
                  </a:txBody>
                  <a:tcPr/>
                </a:tc>
                <a:tc>
                  <a:txBody>
                    <a:bodyPr/>
                    <a:lstStyle/>
                    <a:p>
                      <a:r>
                        <a:rPr lang="en-IN" dirty="0" smtClean="0"/>
                        <a:t>Increase the number of scholarships </a:t>
                      </a:r>
                      <a:endParaRPr lang="en-IN" dirty="0"/>
                    </a:p>
                  </a:txBody>
                  <a:tcPr/>
                </a:tc>
                <a:tc>
                  <a:txBody>
                    <a:bodyPr/>
                    <a:lstStyle/>
                    <a:p>
                      <a:r>
                        <a:rPr lang="en-IN" dirty="0" smtClean="0"/>
                        <a:t>Management</a:t>
                      </a:r>
                      <a:r>
                        <a:rPr lang="en-IN" baseline="0" dirty="0" smtClean="0"/>
                        <a:t> approved 15 scholarships for I &amp; II Year for 2022-24 Batch</a:t>
                      </a:r>
                      <a:endParaRPr lang="en-IN" dirty="0"/>
                    </a:p>
                  </a:txBody>
                  <a:tcPr/>
                </a:tc>
                <a:extLst>
                  <a:ext uri="{0D108BD9-81ED-4DB2-BD59-A6C34878D82A}">
                    <a16:rowId xmlns:a16="http://schemas.microsoft.com/office/drawing/2014/main" val="2312908281"/>
                  </a:ext>
                </a:extLst>
              </a:tr>
            </a:tbl>
          </a:graphicData>
        </a:graphic>
      </p:graphicFrame>
    </p:spTree>
    <p:extLst>
      <p:ext uri="{BB962C8B-B14F-4D97-AF65-F5344CB8AC3E}">
        <p14:creationId xmlns:p14="http://schemas.microsoft.com/office/powerpoint/2010/main" val="3386141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768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2</a:t>
            </a: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400" dirty="0"/>
              <a:t>To brief the members about the seamless conduct of examinations for the first autonomous 2021-23 Batch and the results </a:t>
            </a:r>
            <a:endParaRPr lang="en-US" sz="2400" dirty="0" smtClean="0"/>
          </a:p>
          <a:p>
            <a:pPr lvl="0">
              <a:lnSpc>
                <a:spcPct val="150000"/>
              </a:lnSpc>
            </a:pPr>
            <a:r>
              <a:rPr lang="en-IN" sz="2000" dirty="0"/>
              <a:t>For the first autonomous batch, End Semester Examinations were conducted from </a:t>
            </a:r>
            <a:r>
              <a:rPr lang="en-IN" sz="2000" dirty="0" smtClean="0"/>
              <a:t>21.5.2022 </a:t>
            </a:r>
            <a:r>
              <a:rPr lang="en-IN" sz="2000" dirty="0"/>
              <a:t>to 8.6.2022. The SEE included both Theory and Practical Examinations. </a:t>
            </a:r>
          </a:p>
          <a:p>
            <a:pPr lvl="0">
              <a:lnSpc>
                <a:spcPct val="150000"/>
              </a:lnSpc>
            </a:pPr>
            <a:r>
              <a:rPr lang="en-IN" sz="2000" dirty="0"/>
              <a:t>All the answer scripts were subjected to TWO valuations. Each answer script was valued by Internal Examiner (Faculty of RVIM) and External Examiner.</a:t>
            </a:r>
          </a:p>
          <a:p>
            <a:pPr lvl="0">
              <a:lnSpc>
                <a:spcPct val="150000"/>
              </a:lnSpc>
            </a:pPr>
            <a:r>
              <a:rPr lang="en-IN" sz="2000" dirty="0"/>
              <a:t>The final marks for each student was calculated on the basis of the average of two valuations. The deviations between the first and second valuation more than 20 marks was subjected to Third valuation. The marks awarded by the valuator of third valuation is final. </a:t>
            </a:r>
          </a:p>
          <a:p>
            <a:pPr lvl="0">
              <a:lnSpc>
                <a:spcPct val="150000"/>
              </a:lnSpc>
            </a:pPr>
            <a:r>
              <a:rPr lang="en-IN" sz="2000" dirty="0"/>
              <a:t>Results were announced within a span of One Month</a:t>
            </a:r>
          </a:p>
          <a:p>
            <a:pPr marL="0" lvl="0"/>
            <a:endParaRPr lang="en-IN" sz="2400" dirty="0"/>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smtClean="0">
              <a:solidFill>
                <a:srgbClr val="295E9D"/>
              </a:solidFill>
              <a:latin typeface="Playfair Display" charset="0"/>
            </a:endParaRPr>
          </a:p>
          <a:p>
            <a:pPr algn="ctr">
              <a:spcBef>
                <a:spcPts val="61"/>
              </a:spcBef>
            </a:pPr>
            <a:endParaRPr lang="en-US" altLang="en-US" dirty="0" smtClean="0">
              <a:solidFill>
                <a:srgbClr val="295E9D"/>
              </a:solidFill>
              <a:latin typeface="Playfair Display" charset="0"/>
            </a:endParaRPr>
          </a:p>
          <a:p>
            <a:pPr algn="ctr">
              <a:spcBef>
                <a:spcPts val="61"/>
              </a:spcBef>
            </a:pPr>
            <a:endParaRPr lang="en-US" altLang="en-US"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F9B40E2F-E2E2-425C-B2AC-B2D354DD0869}"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5</a:t>
            </a:fld>
            <a:endParaRPr lang="en-IN" dirty="0"/>
          </a:p>
        </p:txBody>
      </p:sp>
    </p:spTree>
    <p:extLst>
      <p:ext uri="{BB962C8B-B14F-4D97-AF65-F5344CB8AC3E}">
        <p14:creationId xmlns:p14="http://schemas.microsoft.com/office/powerpoint/2010/main" val="2723605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774942"/>
            <a:ext cx="11235220" cy="149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2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contd</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000" dirty="0"/>
              <a:t>To brief the members about the </a:t>
            </a:r>
            <a:r>
              <a:rPr lang="en-US" sz="2000" dirty="0" smtClean="0"/>
              <a:t>results of the </a:t>
            </a:r>
            <a:r>
              <a:rPr lang="en-US" sz="2000" dirty="0"/>
              <a:t>first autonomous batch of MBA </a:t>
            </a:r>
            <a:r>
              <a:rPr lang="en-US" sz="2000" dirty="0" smtClean="0"/>
              <a:t>2021-23</a:t>
            </a:r>
          </a:p>
          <a:p>
            <a:pPr marL="600075">
              <a:defRPr/>
            </a:pPr>
            <a:r>
              <a:rPr lang="en-US" sz="2000" dirty="0"/>
              <a:t>Current autonomous batch </a:t>
            </a:r>
            <a:r>
              <a:rPr lang="en-US" sz="2000" dirty="0" smtClean="0"/>
              <a:t>result summary:</a:t>
            </a: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85199837-5BE5-4988-B997-18AD954A0BE6}"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6</a:t>
            </a:fld>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1753551733"/>
              </p:ext>
            </p:extLst>
          </p:nvPr>
        </p:nvGraphicFramePr>
        <p:xfrm>
          <a:off x="1881468" y="1959673"/>
          <a:ext cx="7280127" cy="1357622"/>
        </p:xfrm>
        <a:graphic>
          <a:graphicData uri="http://schemas.openxmlformats.org/drawingml/2006/table">
            <a:tbl>
              <a:tblPr firstRow="1" firstCol="1" bandRow="1">
                <a:tableStyleId>{5C22544A-7EE6-4342-B048-85BDC9FD1C3A}</a:tableStyleId>
              </a:tblPr>
              <a:tblGrid>
                <a:gridCol w="955044">
                  <a:extLst>
                    <a:ext uri="{9D8B030D-6E8A-4147-A177-3AD203B41FA5}">
                      <a16:colId xmlns:a16="http://schemas.microsoft.com/office/drawing/2014/main" val="3401872414"/>
                    </a:ext>
                  </a:extLst>
                </a:gridCol>
                <a:gridCol w="2948322">
                  <a:extLst>
                    <a:ext uri="{9D8B030D-6E8A-4147-A177-3AD203B41FA5}">
                      <a16:colId xmlns:a16="http://schemas.microsoft.com/office/drawing/2014/main" val="874912044"/>
                    </a:ext>
                  </a:extLst>
                </a:gridCol>
                <a:gridCol w="2045690">
                  <a:extLst>
                    <a:ext uri="{9D8B030D-6E8A-4147-A177-3AD203B41FA5}">
                      <a16:colId xmlns:a16="http://schemas.microsoft.com/office/drawing/2014/main" val="1620872129"/>
                    </a:ext>
                  </a:extLst>
                </a:gridCol>
                <a:gridCol w="1331071">
                  <a:extLst>
                    <a:ext uri="{9D8B030D-6E8A-4147-A177-3AD203B41FA5}">
                      <a16:colId xmlns:a16="http://schemas.microsoft.com/office/drawing/2014/main" val="3700746607"/>
                    </a:ext>
                  </a:extLst>
                </a:gridCol>
              </a:tblGrid>
              <a:tr h="523992">
                <a:tc>
                  <a:txBody>
                    <a:bodyPr/>
                    <a:lstStyle/>
                    <a:p>
                      <a:pPr algn="ctr">
                        <a:lnSpc>
                          <a:spcPct val="107000"/>
                        </a:lnSpc>
                        <a:spcAft>
                          <a:spcPts val="0"/>
                        </a:spcAft>
                      </a:pPr>
                      <a:r>
                        <a:rPr lang="en-US" sz="1600" dirty="0">
                          <a:effectLst/>
                        </a:rPr>
                        <a:t>Sl. No</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Details</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No. of Students</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Percentage</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0050992"/>
                  </a:ext>
                </a:extLst>
              </a:tr>
              <a:tr h="311786">
                <a:tc>
                  <a:txBody>
                    <a:bodyPr/>
                    <a:lstStyle/>
                    <a:p>
                      <a:pPr algn="ctr">
                        <a:lnSpc>
                          <a:spcPct val="107000"/>
                        </a:lnSpc>
                        <a:spcAft>
                          <a:spcPts val="0"/>
                        </a:spcAft>
                      </a:pPr>
                      <a:r>
                        <a:rPr lang="en-US" sz="1600">
                          <a:effectLst/>
                        </a:rPr>
                        <a:t>1</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No. of Students Appeared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180</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a:effectLst/>
                        </a:rPr>
                        <a:t> </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43330"/>
                  </a:ext>
                </a:extLst>
              </a:tr>
              <a:tr h="256029">
                <a:tc>
                  <a:txBody>
                    <a:bodyPr/>
                    <a:lstStyle/>
                    <a:p>
                      <a:pPr algn="ctr">
                        <a:lnSpc>
                          <a:spcPct val="107000"/>
                        </a:lnSpc>
                        <a:spcAft>
                          <a:spcPts val="0"/>
                        </a:spcAft>
                      </a:pPr>
                      <a:r>
                        <a:rPr lang="en-US" sz="1600">
                          <a:effectLst/>
                        </a:rPr>
                        <a:t>2</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No. of Students passed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142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78.88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7777141"/>
                  </a:ext>
                </a:extLst>
              </a:tr>
              <a:tr h="256029">
                <a:tc>
                  <a:txBody>
                    <a:bodyPr/>
                    <a:lstStyle/>
                    <a:p>
                      <a:pPr algn="ctr">
                        <a:lnSpc>
                          <a:spcPct val="107000"/>
                        </a:lnSpc>
                        <a:spcAft>
                          <a:spcPts val="0"/>
                        </a:spcAft>
                      </a:pPr>
                      <a:r>
                        <a:rPr lang="en-US" sz="1600">
                          <a:effectLst/>
                        </a:rPr>
                        <a:t>3</a:t>
                      </a:r>
                      <a:endParaRPr lang="en-IN"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600" dirty="0">
                          <a:effectLst/>
                        </a:rPr>
                        <a:t>No. of Students Failed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38</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600" dirty="0">
                          <a:effectLst/>
                        </a:rPr>
                        <a:t>21.12</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1334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71536521"/>
              </p:ext>
            </p:extLst>
          </p:nvPr>
        </p:nvGraphicFramePr>
        <p:xfrm>
          <a:off x="1893925" y="3989344"/>
          <a:ext cx="7267670" cy="2641473"/>
        </p:xfrm>
        <a:graphic>
          <a:graphicData uri="http://schemas.openxmlformats.org/drawingml/2006/table">
            <a:tbl>
              <a:tblPr firstRow="1" firstCol="1" bandRow="1">
                <a:tableStyleId>{5C22544A-7EE6-4342-B048-85BDC9FD1C3A}</a:tableStyleId>
              </a:tblPr>
              <a:tblGrid>
                <a:gridCol w="804651">
                  <a:extLst>
                    <a:ext uri="{9D8B030D-6E8A-4147-A177-3AD203B41FA5}">
                      <a16:colId xmlns:a16="http://schemas.microsoft.com/office/drawing/2014/main" val="3685039319"/>
                    </a:ext>
                  </a:extLst>
                </a:gridCol>
                <a:gridCol w="4293844">
                  <a:extLst>
                    <a:ext uri="{9D8B030D-6E8A-4147-A177-3AD203B41FA5}">
                      <a16:colId xmlns:a16="http://schemas.microsoft.com/office/drawing/2014/main" val="3680024044"/>
                    </a:ext>
                  </a:extLst>
                </a:gridCol>
                <a:gridCol w="2169175">
                  <a:extLst>
                    <a:ext uri="{9D8B030D-6E8A-4147-A177-3AD203B41FA5}">
                      <a16:colId xmlns:a16="http://schemas.microsoft.com/office/drawing/2014/main" val="1954473371"/>
                    </a:ext>
                  </a:extLst>
                </a:gridCol>
              </a:tblGrid>
              <a:tr h="226060">
                <a:tc>
                  <a:txBody>
                    <a:bodyPr/>
                    <a:lstStyle/>
                    <a:p>
                      <a:pPr algn="ctr">
                        <a:lnSpc>
                          <a:spcPct val="107000"/>
                        </a:lnSpc>
                        <a:spcAft>
                          <a:spcPts val="0"/>
                        </a:spcAft>
                      </a:pPr>
                      <a:r>
                        <a:rPr lang="en-US" sz="1800" dirty="0">
                          <a:effectLst/>
                        </a:rPr>
                        <a:t>Sl. No</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Details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No. of Students</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1140555"/>
                  </a:ext>
                </a:extLst>
              </a:tr>
              <a:tr h="226060">
                <a:tc>
                  <a:txBody>
                    <a:bodyPr/>
                    <a:lstStyle/>
                    <a:p>
                      <a:pPr algn="ctr">
                        <a:lnSpc>
                          <a:spcPct val="107000"/>
                        </a:lnSpc>
                        <a:spcAft>
                          <a:spcPts val="0"/>
                        </a:spcAft>
                      </a:pPr>
                      <a:r>
                        <a:rPr lang="en-US" sz="1800" dirty="0">
                          <a:effectLst/>
                        </a:rPr>
                        <a:t>1</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First Class with Exemplary</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10</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6946342"/>
                  </a:ext>
                </a:extLst>
              </a:tr>
              <a:tr h="236855">
                <a:tc>
                  <a:txBody>
                    <a:bodyPr/>
                    <a:lstStyle/>
                    <a:p>
                      <a:pPr algn="ctr">
                        <a:lnSpc>
                          <a:spcPct val="107000"/>
                        </a:lnSpc>
                        <a:spcAft>
                          <a:spcPts val="0"/>
                        </a:spcAft>
                      </a:pPr>
                      <a:r>
                        <a:rPr lang="en-US" sz="1800">
                          <a:effectLst/>
                        </a:rPr>
                        <a:t>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First class with Distinction –A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87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4614320"/>
                  </a:ext>
                </a:extLst>
              </a:tr>
              <a:tr h="172085">
                <a:tc>
                  <a:txBody>
                    <a:bodyPr/>
                    <a:lstStyle/>
                    <a:p>
                      <a:pPr algn="ctr">
                        <a:lnSpc>
                          <a:spcPct val="107000"/>
                        </a:lnSpc>
                        <a:spcAft>
                          <a:spcPts val="0"/>
                        </a:spcAft>
                      </a:pPr>
                      <a:r>
                        <a:rPr lang="en-US" sz="1800" dirty="0">
                          <a:effectLst/>
                        </a:rPr>
                        <a:t>3</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First Class- 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43</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759099"/>
                  </a:ext>
                </a:extLst>
              </a:tr>
              <a:tr h="172085">
                <a:tc>
                  <a:txBody>
                    <a:bodyPr/>
                    <a:lstStyle/>
                    <a:p>
                      <a:pPr algn="ctr">
                        <a:lnSpc>
                          <a:spcPct val="107000"/>
                        </a:lnSpc>
                        <a:spcAft>
                          <a:spcPts val="0"/>
                        </a:spcAft>
                      </a:pPr>
                      <a:r>
                        <a:rPr lang="en-US" sz="1800" dirty="0">
                          <a:effectLst/>
                        </a:rPr>
                        <a:t>4</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High Second class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02</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538084"/>
                  </a:ext>
                </a:extLst>
              </a:tr>
              <a:tr h="163195">
                <a:tc>
                  <a:txBody>
                    <a:bodyPr/>
                    <a:lstStyle/>
                    <a:p>
                      <a:pPr algn="ctr">
                        <a:lnSpc>
                          <a:spcPct val="107000"/>
                        </a:lnSpc>
                        <a:spcAft>
                          <a:spcPts val="0"/>
                        </a:spcAft>
                      </a:pPr>
                      <a:r>
                        <a:rPr lang="en-US" sz="1800" dirty="0">
                          <a:effectLst/>
                        </a:rPr>
                        <a:t>5</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Second Class- B</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0181129"/>
                  </a:ext>
                </a:extLst>
              </a:tr>
              <a:tr h="172085">
                <a:tc>
                  <a:txBody>
                    <a:bodyPr/>
                    <a:lstStyle/>
                    <a:p>
                      <a:pPr algn="ctr">
                        <a:lnSpc>
                          <a:spcPct val="107000"/>
                        </a:lnSpc>
                        <a:spcAft>
                          <a:spcPts val="0"/>
                        </a:spcAft>
                      </a:pPr>
                      <a:r>
                        <a:rPr lang="en-US" sz="1800" dirty="0">
                          <a:effectLst/>
                        </a:rPr>
                        <a:t>6</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Pass class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a:effectLst/>
                        </a:rPr>
                        <a:t>-</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2388234"/>
                  </a:ext>
                </a:extLst>
              </a:tr>
              <a:tr h="163195">
                <a:tc>
                  <a:txBody>
                    <a:bodyPr/>
                    <a:lstStyle/>
                    <a:p>
                      <a:pPr algn="ctr">
                        <a:lnSpc>
                          <a:spcPct val="107000"/>
                        </a:lnSpc>
                        <a:spcAft>
                          <a:spcPts val="0"/>
                        </a:spcAft>
                      </a:pPr>
                      <a:r>
                        <a:rPr lang="en-US" sz="1800" dirty="0">
                          <a:effectLst/>
                        </a:rPr>
                        <a:t>7</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dirty="0">
                          <a:effectLst/>
                        </a:rPr>
                        <a:t>Fail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38</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37707"/>
                  </a:ext>
                </a:extLst>
              </a:tr>
              <a:tr h="262255">
                <a:tc>
                  <a:txBody>
                    <a:bodyPr/>
                    <a:lstStyle/>
                    <a:p>
                      <a:pPr algn="ctr">
                        <a:lnSpc>
                          <a:spcPct val="107000"/>
                        </a:lnSpc>
                        <a:spcAft>
                          <a:spcPts val="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1800">
                          <a:effectLst/>
                        </a:rPr>
                        <a:t>Total</a:t>
                      </a:r>
                      <a:endParaRPr lang="en-IN"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800" dirty="0">
                          <a:effectLst/>
                        </a:rPr>
                        <a:t>180</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8386945"/>
                  </a:ext>
                </a:extLst>
              </a:tr>
            </a:tbl>
          </a:graphicData>
        </a:graphic>
      </p:graphicFrame>
      <p:sp>
        <p:nvSpPr>
          <p:cNvPr id="7" name="Rectangle 1"/>
          <p:cNvSpPr>
            <a:spLocks noChangeArrowheads="1"/>
          </p:cNvSpPr>
          <p:nvPr/>
        </p:nvSpPr>
        <p:spPr bwMode="auto">
          <a:xfrm>
            <a:off x="3581400" y="3523147"/>
            <a:ext cx="20281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en-US" altLang="en-US" sz="2000" b="1" dirty="0" smtClean="0">
                <a:latin typeface="Book Antiqua" panose="02040602050305030304" pitchFamily="18" charset="0"/>
                <a:cs typeface="Times New Roman" panose="02020603050405020304" pitchFamily="18" charset="0"/>
              </a:rPr>
              <a:t>Result Analysis</a:t>
            </a:r>
            <a:endParaRPr kumimoji="0" lang="en-US" altLang="en-US" sz="2400" b="1"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3157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774942"/>
            <a:ext cx="11235220" cy="194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2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contd</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000" dirty="0"/>
              <a:t>To brief the members about the </a:t>
            </a:r>
            <a:r>
              <a:rPr lang="en-US" sz="2000" dirty="0" smtClean="0"/>
              <a:t>results of the </a:t>
            </a:r>
            <a:r>
              <a:rPr lang="en-US" sz="2000" dirty="0"/>
              <a:t>first autonomous batch of MBA </a:t>
            </a:r>
            <a:r>
              <a:rPr lang="en-US" sz="2000" dirty="0" smtClean="0"/>
              <a:t>2021-23</a:t>
            </a:r>
          </a:p>
          <a:p>
            <a:pPr marL="600075">
              <a:defRPr/>
            </a:pPr>
            <a:r>
              <a:rPr lang="en-US" sz="2000" dirty="0"/>
              <a:t>Current autonomous batch </a:t>
            </a:r>
            <a:r>
              <a:rPr lang="en-US" sz="2000" dirty="0" smtClean="0"/>
              <a:t>result summary: </a:t>
            </a:r>
          </a:p>
          <a:p>
            <a:pPr marL="600075">
              <a:defRPr/>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85199837-5BE5-4988-B997-18AD954A0BE6}"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7</a:t>
            </a:fld>
            <a:endParaRPr lang="en-IN" dirty="0"/>
          </a:p>
        </p:txBody>
      </p:sp>
      <p:graphicFrame>
        <p:nvGraphicFramePr>
          <p:cNvPr id="9" name="Table 8"/>
          <p:cNvGraphicFramePr>
            <a:graphicFrameLocks noGrp="1"/>
          </p:cNvGraphicFramePr>
          <p:nvPr>
            <p:extLst>
              <p:ext uri="{D42A27DB-BD31-4B8C-83A1-F6EECF244321}">
                <p14:modId xmlns:p14="http://schemas.microsoft.com/office/powerpoint/2010/main" val="1750453111"/>
              </p:ext>
            </p:extLst>
          </p:nvPr>
        </p:nvGraphicFramePr>
        <p:xfrm>
          <a:off x="875784" y="2414805"/>
          <a:ext cx="9847729" cy="3442220"/>
        </p:xfrm>
        <a:graphic>
          <a:graphicData uri="http://schemas.openxmlformats.org/drawingml/2006/table">
            <a:tbl>
              <a:tblPr firstRow="1" firstCol="1" bandRow="1">
                <a:tableStyleId>{5C22544A-7EE6-4342-B048-85BDC9FD1C3A}</a:tableStyleId>
              </a:tblPr>
              <a:tblGrid>
                <a:gridCol w="1191470">
                  <a:extLst>
                    <a:ext uri="{9D8B030D-6E8A-4147-A177-3AD203B41FA5}">
                      <a16:colId xmlns:a16="http://schemas.microsoft.com/office/drawing/2014/main" val="172177039"/>
                    </a:ext>
                  </a:extLst>
                </a:gridCol>
                <a:gridCol w="4177616">
                  <a:extLst>
                    <a:ext uri="{9D8B030D-6E8A-4147-A177-3AD203B41FA5}">
                      <a16:colId xmlns:a16="http://schemas.microsoft.com/office/drawing/2014/main" val="1859194368"/>
                    </a:ext>
                  </a:extLst>
                </a:gridCol>
                <a:gridCol w="2348473">
                  <a:extLst>
                    <a:ext uri="{9D8B030D-6E8A-4147-A177-3AD203B41FA5}">
                      <a16:colId xmlns:a16="http://schemas.microsoft.com/office/drawing/2014/main" val="3655849610"/>
                    </a:ext>
                  </a:extLst>
                </a:gridCol>
                <a:gridCol w="2130170">
                  <a:extLst>
                    <a:ext uri="{9D8B030D-6E8A-4147-A177-3AD203B41FA5}">
                      <a16:colId xmlns:a16="http://schemas.microsoft.com/office/drawing/2014/main" val="1084467419"/>
                    </a:ext>
                  </a:extLst>
                </a:gridCol>
              </a:tblGrid>
              <a:tr h="469602">
                <a:tc>
                  <a:txBody>
                    <a:bodyPr/>
                    <a:lstStyle/>
                    <a:p>
                      <a:pPr algn="ctr">
                        <a:lnSpc>
                          <a:spcPct val="107000"/>
                        </a:lnSpc>
                        <a:spcAft>
                          <a:spcPts val="0"/>
                        </a:spcAft>
                      </a:pPr>
                      <a:r>
                        <a:rPr lang="en-US" sz="2800" dirty="0">
                          <a:effectLst/>
                        </a:rPr>
                        <a:t>Sl. No</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dirty="0">
                          <a:effectLst/>
                        </a:rPr>
                        <a:t>Name of the student</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a:effectLst/>
                        </a:rPr>
                        <a:t>Marks obtained</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2800">
                          <a:effectLst/>
                        </a:rPr>
                        <a:t>S.G.P.A/CGPA</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4145118"/>
                  </a:ext>
                </a:extLst>
              </a:tr>
              <a:tr h="469602">
                <a:tc>
                  <a:txBody>
                    <a:bodyPr/>
                    <a:lstStyle/>
                    <a:p>
                      <a:pPr algn="ctr">
                        <a:lnSpc>
                          <a:spcPct val="107000"/>
                        </a:lnSpc>
                        <a:spcAft>
                          <a:spcPts val="0"/>
                        </a:spcAft>
                      </a:pPr>
                      <a:r>
                        <a:rPr lang="en-US" sz="2800" dirty="0">
                          <a:effectLst/>
                        </a:rPr>
                        <a:t>1</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dirty="0">
                          <a:effectLst/>
                        </a:rPr>
                        <a:t>SRUJANA 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rPr>
                        <a:t>228/27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rPr>
                        <a:t>8.44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957615"/>
                  </a:ext>
                </a:extLst>
              </a:tr>
              <a:tr h="514872">
                <a:tc>
                  <a:txBody>
                    <a:bodyPr/>
                    <a:lstStyle/>
                    <a:p>
                      <a:pPr algn="ctr">
                        <a:lnSpc>
                          <a:spcPct val="107000"/>
                        </a:lnSpc>
                        <a:spcAft>
                          <a:spcPts val="0"/>
                        </a:spcAft>
                      </a:pPr>
                      <a:r>
                        <a:rPr lang="en-US" sz="2800">
                          <a:effectLst/>
                        </a:rPr>
                        <a:t>2</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dirty="0">
                          <a:effectLst/>
                        </a:rPr>
                        <a:t>CHAITANYA KAMATAGI B</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rPr>
                        <a:t>226.5/27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rPr>
                        <a:t>8.39</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8692353"/>
                  </a:ext>
                </a:extLst>
              </a:tr>
              <a:tr h="514872">
                <a:tc>
                  <a:txBody>
                    <a:bodyPr/>
                    <a:lstStyle/>
                    <a:p>
                      <a:pPr algn="ctr">
                        <a:lnSpc>
                          <a:spcPct val="107000"/>
                        </a:lnSpc>
                        <a:spcAft>
                          <a:spcPts val="0"/>
                        </a:spcAft>
                      </a:pPr>
                      <a:r>
                        <a:rPr lang="en-US" sz="2800">
                          <a:effectLst/>
                        </a:rPr>
                        <a:t>3</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dirty="0">
                          <a:effectLst/>
                        </a:rPr>
                        <a:t>MADHURA A</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rPr>
                        <a:t>223.5/27</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rPr>
                        <a:t>8.28</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250727"/>
                  </a:ext>
                </a:extLst>
              </a:tr>
              <a:tr h="514872">
                <a:tc>
                  <a:txBody>
                    <a:bodyPr/>
                    <a:lstStyle/>
                    <a:p>
                      <a:pPr algn="ctr">
                        <a:lnSpc>
                          <a:spcPct val="107000"/>
                        </a:lnSpc>
                        <a:spcAft>
                          <a:spcPts val="0"/>
                        </a:spcAft>
                      </a:pPr>
                      <a:r>
                        <a:rPr lang="en-US" sz="2800">
                          <a:effectLst/>
                        </a:rPr>
                        <a:t>4</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rPr>
                        <a:t>SAGI SAMPI</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rPr>
                        <a:t>221.5/27</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rPr>
                        <a:t>8.20</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51760291"/>
                  </a:ext>
                </a:extLst>
              </a:tr>
              <a:tr h="514872">
                <a:tc>
                  <a:txBody>
                    <a:bodyPr/>
                    <a:lstStyle/>
                    <a:p>
                      <a:pPr algn="ctr">
                        <a:lnSpc>
                          <a:spcPct val="107000"/>
                        </a:lnSpc>
                        <a:spcAft>
                          <a:spcPts val="0"/>
                        </a:spcAft>
                      </a:pPr>
                      <a:r>
                        <a:rPr lang="en-US" sz="2800">
                          <a:effectLst/>
                        </a:rPr>
                        <a:t>5</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US" sz="2400">
                          <a:effectLst/>
                        </a:rPr>
                        <a:t>PRAMOD K L</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rPr>
                        <a:t>219.5/27</a:t>
                      </a:r>
                      <a:endParaRPr lang="en-IN"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dirty="0">
                          <a:effectLst/>
                        </a:rPr>
                        <a:t>8.13</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7141043"/>
                  </a:ext>
                </a:extLst>
              </a:tr>
            </a:tbl>
          </a:graphicData>
        </a:graphic>
      </p:graphicFrame>
      <p:sp>
        <p:nvSpPr>
          <p:cNvPr id="11" name="Rectangle 1"/>
          <p:cNvSpPr>
            <a:spLocks noChangeArrowheads="1"/>
          </p:cNvSpPr>
          <p:nvPr/>
        </p:nvSpPr>
        <p:spPr bwMode="auto">
          <a:xfrm>
            <a:off x="1734484" y="1816244"/>
            <a:ext cx="1383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none" strike="noStrike" cap="none" normalizeH="0" baseline="0" dirty="0" smtClean="0">
                <a:ln>
                  <a:noFill/>
                </a:ln>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TOPPERS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8424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13063"/>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604018" y="929007"/>
            <a:ext cx="11235220" cy="711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3</a:t>
            </a:r>
          </a:p>
          <a:p>
            <a:pPr algn="ctr">
              <a:spcBef>
                <a:spcPts val="61"/>
              </a:spcBef>
            </a:pP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400" b="1" dirty="0"/>
              <a:t>To brief the members about the disbursement of scholarships to the qualified students of the first autonomous batch 2021-23 and increase in the number of </a:t>
            </a:r>
            <a:r>
              <a:rPr lang="en-US" sz="2400" b="1" dirty="0" smtClean="0"/>
              <a:t>scholarships:</a:t>
            </a:r>
          </a:p>
          <a:p>
            <a:pPr marL="0" lvl="0"/>
            <a:endParaRPr lang="en-US" sz="2400" dirty="0"/>
          </a:p>
          <a:p>
            <a:pPr marL="0" lvl="0"/>
            <a:r>
              <a:rPr lang="en-US" sz="2400" dirty="0" smtClean="0"/>
              <a:t>Scholarships successfully disbursed to the top ten rank holders in the PGCET ( within top 100 ranks</a:t>
            </a:r>
            <a:r>
              <a:rPr lang="en-US" sz="2400" dirty="0"/>
              <a:t> </a:t>
            </a:r>
            <a:r>
              <a:rPr lang="en-US" sz="2400" dirty="0" smtClean="0"/>
              <a:t>). Same extended to the II year also for the top ten performers in I year SEE ( Above 7.0 CGPA)- </a:t>
            </a:r>
            <a:r>
              <a:rPr lang="en-US" sz="2400" b="1" dirty="0" smtClean="0">
                <a:solidFill>
                  <a:srgbClr val="C00000"/>
                </a:solidFill>
              </a:rPr>
              <a:t>2021-23 Batch</a:t>
            </a:r>
          </a:p>
          <a:p>
            <a:pPr marL="0" lvl="0"/>
            <a:endParaRPr lang="en-US" sz="2400" dirty="0"/>
          </a:p>
          <a:p>
            <a:pPr marL="0" lvl="0"/>
            <a:r>
              <a:rPr lang="en-US" sz="2400" dirty="0" smtClean="0"/>
              <a:t>Management has approved for the scholarships to the top 15 rank holders in PGCET ( within top 100 ranks). Same extended to the II year for the top 15 performers in I year SEE ( Above 7.0 CGPA)- </a:t>
            </a:r>
            <a:r>
              <a:rPr lang="en-US" sz="2400" b="1" dirty="0" smtClean="0">
                <a:solidFill>
                  <a:srgbClr val="C00000"/>
                </a:solidFill>
              </a:rPr>
              <a:t>2022-24 Batch</a:t>
            </a:r>
            <a:endParaRPr lang="en-IN" sz="2400" b="1" dirty="0">
              <a:solidFill>
                <a:srgbClr val="C00000"/>
              </a:solidFill>
            </a:endParaRPr>
          </a:p>
          <a:p>
            <a:pPr algn="ctr">
              <a:spcBef>
                <a:spcPts val="61"/>
              </a:spcBef>
            </a:pPr>
            <a:endParaRPr lang="en-US" sz="2400" b="1" dirty="0" smtClean="0">
              <a:solidFill>
                <a:srgbClr val="C00000"/>
              </a:solidFill>
            </a:endParaRPr>
          </a:p>
          <a:p>
            <a:pPr algn="ctr">
              <a:spcBef>
                <a:spcPts val="61"/>
              </a:spcBef>
            </a:pPr>
            <a:endParaRPr lang="en-US" sz="2400" dirty="0"/>
          </a:p>
          <a:p>
            <a:pPr algn="ctr">
              <a:spcBef>
                <a:spcPts val="61"/>
              </a:spcBef>
            </a:pPr>
            <a:endParaRPr lang="en-US" sz="2400" dirty="0" smtClean="0"/>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F79886D0-5371-4214-82C8-A11A85D5378A}"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8</a:t>
            </a:fld>
            <a:endParaRPr lang="en-IN" dirty="0"/>
          </a:p>
        </p:txBody>
      </p:sp>
    </p:spTree>
    <p:extLst>
      <p:ext uri="{BB962C8B-B14F-4D97-AF65-F5344CB8AC3E}">
        <p14:creationId xmlns:p14="http://schemas.microsoft.com/office/powerpoint/2010/main" val="154177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223331-66E5-4382-A84D-81AF1ACA62D7}"/>
              </a:ext>
            </a:extLst>
          </p:cNvPr>
          <p:cNvSpPr/>
          <p:nvPr/>
        </p:nvSpPr>
        <p:spPr>
          <a:xfrm>
            <a:off x="428" y="0"/>
            <a:ext cx="12191572" cy="6858000"/>
          </a:xfrm>
          <a:prstGeom prst="rect">
            <a:avLst/>
          </a:prstGeom>
          <a:solidFill>
            <a:schemeClr val="lt1">
              <a:alpha val="99000"/>
            </a:schemeClr>
          </a:solidFill>
          <a:ln w="76200">
            <a:solidFill>
              <a:srgbClr val="295E9D"/>
            </a:solid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IN" sz="1092" dirty="0">
              <a:solidFill>
                <a:srgbClr val="295E9D"/>
              </a:solidFill>
            </a:endParaRPr>
          </a:p>
        </p:txBody>
      </p:sp>
      <p:sp>
        <p:nvSpPr>
          <p:cNvPr id="8195" name="object 4">
            <a:extLst>
              <a:ext uri="{FF2B5EF4-FFF2-40B4-BE49-F238E27FC236}">
                <a16:creationId xmlns:a16="http://schemas.microsoft.com/office/drawing/2014/main" id="{DE37AA12-5E04-476A-B578-5E1B79677996}"/>
              </a:ext>
            </a:extLst>
          </p:cNvPr>
          <p:cNvSpPr>
            <a:spLocks/>
          </p:cNvSpPr>
          <p:nvPr/>
        </p:nvSpPr>
        <p:spPr bwMode="auto">
          <a:xfrm>
            <a:off x="611718" y="722959"/>
            <a:ext cx="11235221" cy="0"/>
          </a:xfrm>
          <a:custGeom>
            <a:avLst/>
            <a:gdLst>
              <a:gd name="T0" fmla="*/ 0 w 18527395"/>
              <a:gd name="T1" fmla="*/ 18531297 w 18527395"/>
              <a:gd name="T2" fmla="*/ 0 60000 65536"/>
              <a:gd name="T3" fmla="*/ 0 60000 65536"/>
            </a:gdLst>
            <a:ahLst/>
            <a:cxnLst>
              <a:cxn ang="T2">
                <a:pos x="T0" y="0"/>
              </a:cxn>
              <a:cxn ang="T3">
                <a:pos x="T1" y="0"/>
              </a:cxn>
            </a:cxnLst>
            <a:rect l="0" t="0" r="r" b="b"/>
            <a:pathLst>
              <a:path w="18527395">
                <a:moveTo>
                  <a:pt x="0" y="0"/>
                </a:moveTo>
                <a:lnTo>
                  <a:pt x="18526859" y="0"/>
                </a:lnTo>
              </a:path>
            </a:pathLst>
          </a:custGeom>
          <a:noFill/>
          <a:ln w="15706">
            <a:solidFill>
              <a:srgbClr val="295E9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IN" sz="1092"/>
          </a:p>
        </p:txBody>
      </p:sp>
      <p:sp>
        <p:nvSpPr>
          <p:cNvPr id="8196" name="object 5">
            <a:extLst>
              <a:ext uri="{FF2B5EF4-FFF2-40B4-BE49-F238E27FC236}">
                <a16:creationId xmlns:a16="http://schemas.microsoft.com/office/drawing/2014/main" id="{7372203B-4F55-4D5D-BCEC-55AE48BA1A69}"/>
              </a:ext>
            </a:extLst>
          </p:cNvPr>
          <p:cNvSpPr>
            <a:spLocks noChangeArrowheads="1"/>
          </p:cNvSpPr>
          <p:nvPr/>
        </p:nvSpPr>
        <p:spPr bwMode="auto">
          <a:xfrm>
            <a:off x="609793" y="182906"/>
            <a:ext cx="429347" cy="43031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endParaRPr lang="en-US" altLang="en-US" sz="1092"/>
          </a:p>
        </p:txBody>
      </p:sp>
      <p:sp>
        <p:nvSpPr>
          <p:cNvPr id="8197" name="object 6">
            <a:extLst>
              <a:ext uri="{FF2B5EF4-FFF2-40B4-BE49-F238E27FC236}">
                <a16:creationId xmlns:a16="http://schemas.microsoft.com/office/drawing/2014/main" id="{56261674-76E1-40B6-9C2E-5105C16B4132}"/>
              </a:ext>
            </a:extLst>
          </p:cNvPr>
          <p:cNvSpPr>
            <a:spLocks/>
          </p:cNvSpPr>
          <p:nvPr/>
        </p:nvSpPr>
        <p:spPr bwMode="auto">
          <a:xfrm>
            <a:off x="1881468" y="439936"/>
            <a:ext cx="34656" cy="34656"/>
          </a:xfrm>
          <a:custGeom>
            <a:avLst/>
            <a:gdLst>
              <a:gd name="T0" fmla="*/ 32918 w 56514"/>
              <a:gd name="T1" fmla="*/ 0 h 56515"/>
              <a:gd name="T2" fmla="*/ 20119 w 56514"/>
              <a:gd name="T3" fmla="*/ 2581 h 56515"/>
              <a:gd name="T4" fmla="*/ 9652 w 56514"/>
              <a:gd name="T5" fmla="*/ 9621 h 56515"/>
              <a:gd name="T6" fmla="*/ 2591 w 56514"/>
              <a:gd name="T7" fmla="*/ 20062 h 56515"/>
              <a:gd name="T8" fmla="*/ 0 w 56514"/>
              <a:gd name="T9" fmla="*/ 32850 h 56515"/>
              <a:gd name="T10" fmla="*/ 2591 w 56514"/>
              <a:gd name="T11" fmla="*/ 45649 h 56515"/>
              <a:gd name="T12" fmla="*/ 9652 w 56514"/>
              <a:gd name="T13" fmla="*/ 56111 h 56515"/>
              <a:gd name="T14" fmla="*/ 20119 w 56514"/>
              <a:gd name="T15" fmla="*/ 63171 h 56515"/>
              <a:gd name="T16" fmla="*/ 32918 w 56514"/>
              <a:gd name="T17" fmla="*/ 65763 h 56515"/>
              <a:gd name="T18" fmla="*/ 45699 w 56514"/>
              <a:gd name="T19" fmla="*/ 63171 h 56515"/>
              <a:gd name="T20" fmla="*/ 48894 w 56514"/>
              <a:gd name="T21" fmla="*/ 61010 h 56515"/>
              <a:gd name="T22" fmla="*/ 32918 w 56514"/>
              <a:gd name="T23" fmla="*/ 61010 h 56515"/>
              <a:gd name="T24" fmla="*/ 21946 w 56514"/>
              <a:gd name="T25" fmla="*/ 58794 h 56515"/>
              <a:gd name="T26" fmla="*/ 12993 w 56514"/>
              <a:gd name="T27" fmla="*/ 52752 h 56515"/>
              <a:gd name="T28" fmla="*/ 6962 w 56514"/>
              <a:gd name="T29" fmla="*/ 43799 h 56515"/>
              <a:gd name="T30" fmla="*/ 4751 w 56514"/>
              <a:gd name="T31" fmla="*/ 32850 h 56515"/>
              <a:gd name="T32" fmla="*/ 6962 w 56514"/>
              <a:gd name="T33" fmla="*/ 21892 h 56515"/>
              <a:gd name="T34" fmla="*/ 12993 w 56514"/>
              <a:gd name="T35" fmla="*/ 12923 h 56515"/>
              <a:gd name="T36" fmla="*/ 21946 w 56514"/>
              <a:gd name="T37" fmla="*/ 6864 h 56515"/>
              <a:gd name="T38" fmla="*/ 32918 w 56514"/>
              <a:gd name="T39" fmla="*/ 4641 h 56515"/>
              <a:gd name="T40" fmla="*/ 48756 w 56514"/>
              <a:gd name="T41" fmla="*/ 4641 h 56515"/>
              <a:gd name="T42" fmla="*/ 45699 w 56514"/>
              <a:gd name="T43" fmla="*/ 2581 h 56515"/>
              <a:gd name="T44" fmla="*/ 32918 w 56514"/>
              <a:gd name="T45" fmla="*/ 0 h 56515"/>
              <a:gd name="T46" fmla="*/ 48756 w 56514"/>
              <a:gd name="T47" fmla="*/ 4641 h 56515"/>
              <a:gd name="T48" fmla="*/ 32918 w 56514"/>
              <a:gd name="T49" fmla="*/ 4641 h 56515"/>
              <a:gd name="T50" fmla="*/ 43893 w 56514"/>
              <a:gd name="T51" fmla="*/ 6864 h 56515"/>
              <a:gd name="T52" fmla="*/ 52845 w 56514"/>
              <a:gd name="T53" fmla="*/ 12923 h 56515"/>
              <a:gd name="T54" fmla="*/ 58877 w 56514"/>
              <a:gd name="T55" fmla="*/ 21892 h 56515"/>
              <a:gd name="T56" fmla="*/ 61088 w 56514"/>
              <a:gd name="T57" fmla="*/ 32850 h 56515"/>
              <a:gd name="T58" fmla="*/ 58877 w 56514"/>
              <a:gd name="T59" fmla="*/ 43799 h 56515"/>
              <a:gd name="T60" fmla="*/ 52845 w 56514"/>
              <a:gd name="T61" fmla="*/ 52752 h 56515"/>
              <a:gd name="T62" fmla="*/ 43893 w 56514"/>
              <a:gd name="T63" fmla="*/ 58794 h 56515"/>
              <a:gd name="T64" fmla="*/ 32918 w 56514"/>
              <a:gd name="T65" fmla="*/ 61010 h 56515"/>
              <a:gd name="T66" fmla="*/ 48894 w 56514"/>
              <a:gd name="T67" fmla="*/ 61010 h 56515"/>
              <a:gd name="T68" fmla="*/ 56146 w 56514"/>
              <a:gd name="T69" fmla="*/ 56111 h 56515"/>
              <a:gd name="T70" fmla="*/ 63202 w 56514"/>
              <a:gd name="T71" fmla="*/ 45649 h 56515"/>
              <a:gd name="T72" fmla="*/ 65789 w 56514"/>
              <a:gd name="T73" fmla="*/ 32850 h 56515"/>
              <a:gd name="T74" fmla="*/ 63202 w 56514"/>
              <a:gd name="T75" fmla="*/ 20062 h 56515"/>
              <a:gd name="T76" fmla="*/ 56146 w 56514"/>
              <a:gd name="T77" fmla="*/ 9621 h 56515"/>
              <a:gd name="T78" fmla="*/ 48756 w 56514"/>
              <a:gd name="T79" fmla="*/ 4641 h 565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6514" h="56515">
                <a:moveTo>
                  <a:pt x="28145" y="0"/>
                </a:moveTo>
                <a:lnTo>
                  <a:pt x="17201" y="2207"/>
                </a:lnTo>
                <a:lnTo>
                  <a:pt x="8253" y="8227"/>
                </a:lnTo>
                <a:lnTo>
                  <a:pt x="2215" y="17157"/>
                </a:lnTo>
                <a:lnTo>
                  <a:pt x="0" y="28093"/>
                </a:lnTo>
                <a:lnTo>
                  <a:pt x="2215" y="39037"/>
                </a:lnTo>
                <a:lnTo>
                  <a:pt x="8253" y="47985"/>
                </a:lnTo>
                <a:lnTo>
                  <a:pt x="17201" y="54023"/>
                </a:lnTo>
                <a:lnTo>
                  <a:pt x="28145" y="56239"/>
                </a:lnTo>
                <a:lnTo>
                  <a:pt x="39070" y="54023"/>
                </a:lnTo>
                <a:lnTo>
                  <a:pt x="41803" y="52176"/>
                </a:lnTo>
                <a:lnTo>
                  <a:pt x="28145" y="52176"/>
                </a:lnTo>
                <a:lnTo>
                  <a:pt x="18763" y="50280"/>
                </a:lnTo>
                <a:lnTo>
                  <a:pt x="11109" y="45113"/>
                </a:lnTo>
                <a:lnTo>
                  <a:pt x="5952" y="37457"/>
                </a:lnTo>
                <a:lnTo>
                  <a:pt x="4062" y="28093"/>
                </a:lnTo>
                <a:lnTo>
                  <a:pt x="5952" y="18722"/>
                </a:lnTo>
                <a:lnTo>
                  <a:pt x="11109" y="11052"/>
                </a:lnTo>
                <a:lnTo>
                  <a:pt x="18763" y="5870"/>
                </a:lnTo>
                <a:lnTo>
                  <a:pt x="28145" y="3968"/>
                </a:lnTo>
                <a:lnTo>
                  <a:pt x="41684" y="3968"/>
                </a:lnTo>
                <a:lnTo>
                  <a:pt x="39070" y="2207"/>
                </a:lnTo>
                <a:lnTo>
                  <a:pt x="28145" y="0"/>
                </a:lnTo>
                <a:close/>
              </a:path>
              <a:path w="56514" h="56515">
                <a:moveTo>
                  <a:pt x="41684" y="3968"/>
                </a:moveTo>
                <a:lnTo>
                  <a:pt x="28145" y="3968"/>
                </a:lnTo>
                <a:lnTo>
                  <a:pt x="37527" y="5870"/>
                </a:lnTo>
                <a:lnTo>
                  <a:pt x="45181" y="11052"/>
                </a:lnTo>
                <a:lnTo>
                  <a:pt x="50338" y="18722"/>
                </a:lnTo>
                <a:lnTo>
                  <a:pt x="52228" y="28093"/>
                </a:lnTo>
                <a:lnTo>
                  <a:pt x="50338" y="37457"/>
                </a:lnTo>
                <a:lnTo>
                  <a:pt x="45181" y="45113"/>
                </a:lnTo>
                <a:lnTo>
                  <a:pt x="37527" y="50280"/>
                </a:lnTo>
                <a:lnTo>
                  <a:pt x="28145" y="52176"/>
                </a:lnTo>
                <a:lnTo>
                  <a:pt x="41803" y="52176"/>
                </a:lnTo>
                <a:lnTo>
                  <a:pt x="48005" y="47985"/>
                </a:lnTo>
                <a:lnTo>
                  <a:pt x="54036" y="39037"/>
                </a:lnTo>
                <a:lnTo>
                  <a:pt x="56249" y="28093"/>
                </a:lnTo>
                <a:lnTo>
                  <a:pt x="54036" y="17157"/>
                </a:lnTo>
                <a:lnTo>
                  <a:pt x="48005" y="8227"/>
                </a:lnTo>
                <a:lnTo>
                  <a:pt x="41684" y="396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198" name="object 7">
            <a:extLst>
              <a:ext uri="{FF2B5EF4-FFF2-40B4-BE49-F238E27FC236}">
                <a16:creationId xmlns:a16="http://schemas.microsoft.com/office/drawing/2014/main" id="{575EA58F-1388-454E-931E-848D68EC3A63}"/>
              </a:ext>
            </a:extLst>
          </p:cNvPr>
          <p:cNvSpPr>
            <a:spLocks/>
          </p:cNvSpPr>
          <p:nvPr/>
        </p:nvSpPr>
        <p:spPr bwMode="auto">
          <a:xfrm>
            <a:off x="1891095" y="452451"/>
            <a:ext cx="15403" cy="19253"/>
          </a:xfrm>
          <a:custGeom>
            <a:avLst/>
            <a:gdLst>
              <a:gd name="T0" fmla="*/ 11999 w 25400"/>
              <a:gd name="T1" fmla="*/ 0 h 31750"/>
              <a:gd name="T2" fmla="*/ 0 w 25400"/>
              <a:gd name="T3" fmla="*/ 0 h 31750"/>
              <a:gd name="T4" fmla="*/ 0 w 25400"/>
              <a:gd name="T5" fmla="*/ 31423 h 31750"/>
              <a:gd name="T6" fmla="*/ 5675 w 25400"/>
              <a:gd name="T7" fmla="*/ 31423 h 31750"/>
              <a:gd name="T8" fmla="*/ 5675 w 25400"/>
              <a:gd name="T9" fmla="*/ 18292 h 31750"/>
              <a:gd name="T10" fmla="*/ 16472 w 25400"/>
              <a:gd name="T11" fmla="*/ 18292 h 31750"/>
              <a:gd name="T12" fmla="*/ 15633 w 25400"/>
              <a:gd name="T13" fmla="*/ 17570 h 31750"/>
              <a:gd name="T14" fmla="*/ 21266 w 25400"/>
              <a:gd name="T15" fmla="*/ 14669 h 31750"/>
              <a:gd name="T16" fmla="*/ 21701 w 25400"/>
              <a:gd name="T17" fmla="*/ 13277 h 31750"/>
              <a:gd name="T18" fmla="*/ 5675 w 25400"/>
              <a:gd name="T19" fmla="*/ 13277 h 31750"/>
              <a:gd name="T20" fmla="*/ 5675 w 25400"/>
              <a:gd name="T21" fmla="*/ 5329 h 31750"/>
              <a:gd name="T22" fmla="*/ 22239 w 25400"/>
              <a:gd name="T23" fmla="*/ 5329 h 31750"/>
              <a:gd name="T24" fmla="*/ 21884 w 25400"/>
              <a:gd name="T25" fmla="*/ 3863 h 31750"/>
              <a:gd name="T26" fmla="*/ 18564 w 25400"/>
              <a:gd name="T27" fmla="*/ 848 h 31750"/>
              <a:gd name="T28" fmla="*/ 11999 w 25400"/>
              <a:gd name="T29" fmla="*/ 0 h 31750"/>
              <a:gd name="T30" fmla="*/ 16472 w 25400"/>
              <a:gd name="T31" fmla="*/ 18292 h 31750"/>
              <a:gd name="T32" fmla="*/ 6837 w 25400"/>
              <a:gd name="T33" fmla="*/ 18292 h 31750"/>
              <a:gd name="T34" fmla="*/ 9727 w 25400"/>
              <a:gd name="T35" fmla="*/ 18680 h 31750"/>
              <a:gd name="T36" fmla="*/ 11465 w 25400"/>
              <a:gd name="T37" fmla="*/ 19999 h 31750"/>
              <a:gd name="T38" fmla="*/ 14470 w 25400"/>
              <a:gd name="T39" fmla="*/ 24596 h 31750"/>
              <a:gd name="T40" fmla="*/ 18564 w 25400"/>
              <a:gd name="T41" fmla="*/ 31423 h 31750"/>
              <a:gd name="T42" fmla="*/ 25402 w 25400"/>
              <a:gd name="T43" fmla="*/ 31423 h 31750"/>
              <a:gd name="T44" fmla="*/ 21967 w 25400"/>
              <a:gd name="T45" fmla="*/ 25318 h 31750"/>
              <a:gd name="T46" fmla="*/ 18721 w 25400"/>
              <a:gd name="T47" fmla="*/ 20229 h 31750"/>
              <a:gd name="T48" fmla="*/ 16472 w 25400"/>
              <a:gd name="T49" fmla="*/ 18292 h 31750"/>
              <a:gd name="T50" fmla="*/ 22239 w 25400"/>
              <a:gd name="T51" fmla="*/ 5329 h 31750"/>
              <a:gd name="T52" fmla="*/ 10156 w 25400"/>
              <a:gd name="T53" fmla="*/ 5329 h 31750"/>
              <a:gd name="T54" fmla="*/ 14324 w 25400"/>
              <a:gd name="T55" fmla="*/ 5444 h 31750"/>
              <a:gd name="T56" fmla="*/ 16449 w 25400"/>
              <a:gd name="T57" fmla="*/ 6638 h 31750"/>
              <a:gd name="T58" fmla="*/ 17224 w 25400"/>
              <a:gd name="T59" fmla="*/ 9224 h 31750"/>
              <a:gd name="T60" fmla="*/ 16638 w 25400"/>
              <a:gd name="T61" fmla="*/ 11580 h 31750"/>
              <a:gd name="T62" fmla="*/ 15057 w 25400"/>
              <a:gd name="T63" fmla="*/ 12889 h 31750"/>
              <a:gd name="T64" fmla="*/ 9926 w 25400"/>
              <a:gd name="T65" fmla="*/ 13277 h 31750"/>
              <a:gd name="T66" fmla="*/ 21701 w 25400"/>
              <a:gd name="T67" fmla="*/ 13277 h 31750"/>
              <a:gd name="T68" fmla="*/ 23088 w 25400"/>
              <a:gd name="T69" fmla="*/ 8837 h 31750"/>
              <a:gd name="T70" fmla="*/ 22239 w 25400"/>
              <a:gd name="T71" fmla="*/ 5329 h 317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400" h="31750">
                <a:moveTo>
                  <a:pt x="11999" y="0"/>
                </a:moveTo>
                <a:lnTo>
                  <a:pt x="0" y="0"/>
                </a:lnTo>
                <a:lnTo>
                  <a:pt x="0" y="31423"/>
                </a:lnTo>
                <a:lnTo>
                  <a:pt x="5675" y="31423"/>
                </a:lnTo>
                <a:lnTo>
                  <a:pt x="5675" y="18292"/>
                </a:lnTo>
                <a:lnTo>
                  <a:pt x="16472" y="18292"/>
                </a:lnTo>
                <a:lnTo>
                  <a:pt x="15633" y="17570"/>
                </a:lnTo>
                <a:lnTo>
                  <a:pt x="21266" y="14669"/>
                </a:lnTo>
                <a:lnTo>
                  <a:pt x="21701" y="13277"/>
                </a:lnTo>
                <a:lnTo>
                  <a:pt x="5675" y="13277"/>
                </a:lnTo>
                <a:lnTo>
                  <a:pt x="5675" y="5329"/>
                </a:lnTo>
                <a:lnTo>
                  <a:pt x="22239" y="5329"/>
                </a:lnTo>
                <a:lnTo>
                  <a:pt x="21884" y="3863"/>
                </a:lnTo>
                <a:lnTo>
                  <a:pt x="18564" y="848"/>
                </a:lnTo>
                <a:lnTo>
                  <a:pt x="11999" y="0"/>
                </a:lnTo>
                <a:close/>
              </a:path>
              <a:path w="25400" h="31750">
                <a:moveTo>
                  <a:pt x="16472" y="18292"/>
                </a:moveTo>
                <a:lnTo>
                  <a:pt x="6837" y="18292"/>
                </a:lnTo>
                <a:lnTo>
                  <a:pt x="9727" y="18680"/>
                </a:lnTo>
                <a:lnTo>
                  <a:pt x="11465" y="19999"/>
                </a:lnTo>
                <a:lnTo>
                  <a:pt x="14470" y="24596"/>
                </a:lnTo>
                <a:lnTo>
                  <a:pt x="18564" y="31423"/>
                </a:lnTo>
                <a:lnTo>
                  <a:pt x="25402" y="31423"/>
                </a:lnTo>
                <a:lnTo>
                  <a:pt x="21967" y="25318"/>
                </a:lnTo>
                <a:lnTo>
                  <a:pt x="18721" y="20229"/>
                </a:lnTo>
                <a:lnTo>
                  <a:pt x="16472" y="18292"/>
                </a:lnTo>
                <a:close/>
              </a:path>
              <a:path w="25400" h="31750">
                <a:moveTo>
                  <a:pt x="22239" y="5329"/>
                </a:moveTo>
                <a:lnTo>
                  <a:pt x="10156" y="5329"/>
                </a:lnTo>
                <a:lnTo>
                  <a:pt x="14324" y="5444"/>
                </a:lnTo>
                <a:lnTo>
                  <a:pt x="16449" y="6638"/>
                </a:lnTo>
                <a:lnTo>
                  <a:pt x="17224" y="9224"/>
                </a:lnTo>
                <a:lnTo>
                  <a:pt x="16638" y="11580"/>
                </a:lnTo>
                <a:lnTo>
                  <a:pt x="15057" y="12889"/>
                </a:lnTo>
                <a:lnTo>
                  <a:pt x="9926" y="13277"/>
                </a:lnTo>
                <a:lnTo>
                  <a:pt x="21701" y="13277"/>
                </a:lnTo>
                <a:lnTo>
                  <a:pt x="23088" y="8837"/>
                </a:lnTo>
                <a:lnTo>
                  <a:pt x="22239" y="532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IN" sz="1092"/>
          </a:p>
        </p:txBody>
      </p:sp>
      <p:sp>
        <p:nvSpPr>
          <p:cNvPr id="8" name="object 8">
            <a:extLst>
              <a:ext uri="{FF2B5EF4-FFF2-40B4-BE49-F238E27FC236}">
                <a16:creationId xmlns:a16="http://schemas.microsoft.com/office/drawing/2014/main" id="{F97E441F-5AA0-42A6-8806-41B9D8285100}"/>
              </a:ext>
            </a:extLst>
          </p:cNvPr>
          <p:cNvSpPr txBox="1"/>
          <p:nvPr/>
        </p:nvSpPr>
        <p:spPr>
          <a:xfrm>
            <a:off x="1105564" y="265695"/>
            <a:ext cx="1839646" cy="305451"/>
          </a:xfrm>
          <a:prstGeom prst="rect">
            <a:avLst/>
          </a:prstGeom>
        </p:spPr>
        <p:txBody>
          <a:bodyPr lIns="0" tIns="10397" rIns="0" bIns="0">
            <a:spAutoFit/>
          </a:bodyPr>
          <a:lstStyle/>
          <a:p>
            <a:pPr marL="7701">
              <a:lnSpc>
                <a:spcPts val="1082"/>
              </a:lnSpc>
              <a:spcBef>
                <a:spcPts val="82"/>
              </a:spcBef>
              <a:defRPr/>
            </a:pPr>
            <a:r>
              <a:rPr lang="en-IN" sz="970" b="1" spc="3" dirty="0">
                <a:solidFill>
                  <a:srgbClr val="231F20"/>
                </a:solidFill>
                <a:latin typeface="Helvetica-Bold"/>
                <a:cs typeface="Helvetica-Bold"/>
              </a:rPr>
              <a:t>RV Institute of</a:t>
            </a:r>
          </a:p>
          <a:p>
            <a:pPr marL="7701">
              <a:lnSpc>
                <a:spcPts val="1082"/>
              </a:lnSpc>
              <a:spcBef>
                <a:spcPts val="82"/>
              </a:spcBef>
              <a:defRPr/>
            </a:pPr>
            <a:r>
              <a:rPr lang="en-IN" sz="970" b="1" spc="3" dirty="0">
                <a:solidFill>
                  <a:srgbClr val="231F20"/>
                </a:solidFill>
                <a:latin typeface="Helvetica-Bold"/>
                <a:cs typeface="Helvetica-Bold"/>
              </a:rPr>
              <a:t>Management</a:t>
            </a:r>
          </a:p>
        </p:txBody>
      </p:sp>
      <p:sp>
        <p:nvSpPr>
          <p:cNvPr id="8200" name="object 9">
            <a:extLst>
              <a:ext uri="{FF2B5EF4-FFF2-40B4-BE49-F238E27FC236}">
                <a16:creationId xmlns:a16="http://schemas.microsoft.com/office/drawing/2014/main" id="{111FA5A0-78D8-4B46-BB9D-25F1F4667AE0}"/>
              </a:ext>
            </a:extLst>
          </p:cNvPr>
          <p:cNvSpPr txBox="1">
            <a:spLocks noChangeArrowheads="1"/>
          </p:cNvSpPr>
          <p:nvPr/>
        </p:nvSpPr>
        <p:spPr bwMode="auto">
          <a:xfrm>
            <a:off x="428" y="613216"/>
            <a:ext cx="11235220" cy="790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316" rIns="0" bIns="0">
            <a:spAutoFit/>
          </a:bodyPr>
          <a:lstStyle>
            <a:lvl1pPr marL="127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tabLst>
                <a:tab pos="6483350" algn="l"/>
              </a:tabLst>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tabLst>
                <a:tab pos="6483350" algn="l"/>
              </a:tabLst>
              <a:defRPr>
                <a:solidFill>
                  <a:schemeClr val="tx1"/>
                </a:solidFill>
                <a:latin typeface="Calibri" panose="020F0502020204030204" pitchFamily="34" charset="0"/>
                <a:ea typeface="ＭＳ Ｐゴシック" panose="020B0600070205080204" pitchFamily="34" charset="-128"/>
              </a:defRPr>
            </a:lvl9pPr>
          </a:lstStyle>
          <a:p>
            <a:pPr algn="ctr">
              <a:spcBef>
                <a:spcPts val="61"/>
              </a:spcBef>
            </a:pP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Agenda Point : 4</a:t>
            </a:r>
            <a:endPar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0"/>
            <a:r>
              <a:rPr lang="en-US" sz="2400" dirty="0" smtClean="0"/>
              <a:t>          </a:t>
            </a:r>
            <a:r>
              <a:rPr lang="en-US" sz="2400" b="1" dirty="0" smtClean="0"/>
              <a:t>To </a:t>
            </a:r>
            <a:r>
              <a:rPr lang="en-US" sz="2400" b="1" dirty="0"/>
              <a:t>brief the members about the formation of RAC and conduct of the first </a:t>
            </a:r>
            <a:r>
              <a:rPr lang="en-US" sz="2400" b="1" dirty="0" smtClean="0"/>
              <a:t>meeting:</a:t>
            </a:r>
          </a:p>
          <a:p>
            <a:pPr marL="0" lvl="0"/>
            <a:r>
              <a:rPr lang="en-US" sz="2000" dirty="0" smtClean="0"/>
              <a:t>The first meeting of the RAC was conducted on 25.07.2022. Following is the composition of the RAC:</a:t>
            </a:r>
          </a:p>
          <a:p>
            <a:pPr marL="0" lvl="0"/>
            <a:endParaRPr lang="en-US" sz="2400" dirty="0" smtClean="0"/>
          </a:p>
          <a:p>
            <a:pPr marL="0" lvl="0"/>
            <a:endParaRPr lang="en-US" sz="2400" dirty="0" smtClean="0"/>
          </a:p>
          <a:p>
            <a:pPr marL="0" lvl="0"/>
            <a:endParaRPr lang="en-US" sz="2400" dirty="0" smtClean="0"/>
          </a:p>
          <a:p>
            <a:pPr marL="0" lvl="0"/>
            <a:endParaRPr lang="en-IN" sz="2400" dirty="0"/>
          </a:p>
          <a:p>
            <a:pPr algn="ctr">
              <a:lnSpc>
                <a:spcPct val="150000"/>
              </a:lnSpc>
            </a:pPr>
            <a:endParaRPr lang="en-US" sz="2400" dirty="0" smtClean="0">
              <a:ea typeface="Times New Roman" panose="02020603050405020304" pitchFamily="18" charset="0"/>
              <a:cs typeface="Times New Roman" panose="02020603050405020304" pitchFamily="18" charset="0"/>
            </a:endParaRPr>
          </a:p>
          <a:p>
            <a:pPr lvl="0" algn="ctr">
              <a:lnSpc>
                <a:spcPct val="150000"/>
              </a:lnSpc>
            </a:pPr>
            <a:endParaRPr lang="en-US" sz="2400" dirty="0">
              <a:ea typeface="Times New Roman" panose="02020603050405020304" pitchFamily="18" charset="0"/>
              <a:cs typeface="Times New Roman" panose="02020603050405020304" pitchFamily="18" charset="0"/>
            </a:endParaRPr>
          </a:p>
          <a:p>
            <a:pPr lvl="0" algn="just">
              <a:lnSpc>
                <a:spcPct val="150000"/>
              </a:lnSpc>
            </a:pPr>
            <a:endParaRPr lang="en-US" sz="2400" dirty="0">
              <a:ea typeface="Times New Roman" panose="02020603050405020304" pitchFamily="18" charset="0"/>
              <a:cs typeface="Times New Roman" panose="02020603050405020304" pitchFamily="18" charset="0"/>
            </a:endParaRPr>
          </a:p>
          <a:p>
            <a:pPr algn="ctr">
              <a:spcBef>
                <a:spcPts val="61"/>
              </a:spcBef>
            </a:pPr>
            <a:r>
              <a:rPr lang="en-US" sz="2400"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295E9D"/>
              </a:solidFill>
              <a:cs typeface="Times New Roman" panose="02020603050405020304" pitchFamily="18"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a:p>
            <a:pPr algn="ctr">
              <a:spcBef>
                <a:spcPts val="61"/>
              </a:spcBef>
            </a:pPr>
            <a:endParaRPr lang="en-US" altLang="en-US" sz="2400" b="1" dirty="0">
              <a:solidFill>
                <a:srgbClr val="295E9D"/>
              </a:solidFill>
              <a:latin typeface="Playfair Display" charset="0"/>
            </a:endParaRPr>
          </a:p>
        </p:txBody>
      </p:sp>
      <p:sp>
        <p:nvSpPr>
          <p:cNvPr id="8201" name="Title 10">
            <a:extLst>
              <a:ext uri="{FF2B5EF4-FFF2-40B4-BE49-F238E27FC236}">
                <a16:creationId xmlns:a16="http://schemas.microsoft.com/office/drawing/2014/main" id="{97FA32EE-CC92-4880-9B06-8B5C6B746DA1}"/>
              </a:ext>
            </a:extLst>
          </p:cNvPr>
          <p:cNvSpPr>
            <a:spLocks noGrp="1"/>
          </p:cNvSpPr>
          <p:nvPr>
            <p:ph type="title"/>
          </p:nvPr>
        </p:nvSpPr>
        <p:spPr>
          <a:xfrm>
            <a:off x="9607789" y="247404"/>
            <a:ext cx="2231449" cy="280134"/>
          </a:xfrm>
        </p:spPr>
        <p:txBody>
          <a:bodyPr>
            <a:noAutofit/>
          </a:bodyPr>
          <a:lstStyle/>
          <a:p>
            <a:pPr algn="r" eaLnBrk="1" hangingPunct="1"/>
            <a:r>
              <a:rPr lang="en-US" altLang="en-US" sz="1800" dirty="0">
                <a:latin typeface="Playfair Display" charset="0"/>
                <a:ea typeface="ＭＳ Ｐゴシック" panose="020B0600070205080204" pitchFamily="34" charset="-128"/>
              </a:rPr>
              <a:t>Go, change the world</a:t>
            </a:r>
          </a:p>
        </p:txBody>
      </p:sp>
      <p:sp>
        <p:nvSpPr>
          <p:cNvPr id="2" name="Date Placeholder 1">
            <a:extLst>
              <a:ext uri="{FF2B5EF4-FFF2-40B4-BE49-F238E27FC236}">
                <a16:creationId xmlns:a16="http://schemas.microsoft.com/office/drawing/2014/main" id="{6EF9A172-63C0-42C9-A11E-A6042D818201}"/>
              </a:ext>
            </a:extLst>
          </p:cNvPr>
          <p:cNvSpPr>
            <a:spLocks noGrp="1"/>
          </p:cNvSpPr>
          <p:nvPr>
            <p:ph type="dt" sz="half" idx="10"/>
          </p:nvPr>
        </p:nvSpPr>
        <p:spPr/>
        <p:txBody>
          <a:bodyPr/>
          <a:lstStyle/>
          <a:p>
            <a:fld id="{0F740E19-7B3B-4B8D-B9A7-BF790BFE90CB}" type="datetime1">
              <a:rPr lang="en-IN" smtClean="0"/>
              <a:t>25-04-2023</a:t>
            </a:fld>
            <a:endParaRPr lang="en-IN"/>
          </a:p>
        </p:txBody>
      </p:sp>
      <p:sp>
        <p:nvSpPr>
          <p:cNvPr id="3" name="Footer Placeholder 2">
            <a:extLst>
              <a:ext uri="{FF2B5EF4-FFF2-40B4-BE49-F238E27FC236}">
                <a16:creationId xmlns:a16="http://schemas.microsoft.com/office/drawing/2014/main" id="{8ACC32AB-6EA9-47E1-AD32-A2E9C8116BE6}"/>
              </a:ext>
            </a:extLst>
          </p:cNvPr>
          <p:cNvSpPr>
            <a:spLocks noGrp="1"/>
          </p:cNvSpPr>
          <p:nvPr>
            <p:ph type="ftr" sz="quarter" idx="11"/>
          </p:nvPr>
        </p:nvSpPr>
        <p:spPr/>
        <p:txBody>
          <a:bodyPr/>
          <a:lstStyle/>
          <a:p>
            <a:r>
              <a:rPr lang="en-IN" dirty="0"/>
              <a:t>IQAC Presentation</a:t>
            </a:r>
          </a:p>
        </p:txBody>
      </p:sp>
      <p:sp>
        <p:nvSpPr>
          <p:cNvPr id="4" name="Slide Number Placeholder 3">
            <a:extLst>
              <a:ext uri="{FF2B5EF4-FFF2-40B4-BE49-F238E27FC236}">
                <a16:creationId xmlns:a16="http://schemas.microsoft.com/office/drawing/2014/main" id="{E143E890-DE2E-4426-A4C4-A9E1CA41E162}"/>
              </a:ext>
            </a:extLst>
          </p:cNvPr>
          <p:cNvSpPr>
            <a:spLocks noGrp="1"/>
          </p:cNvSpPr>
          <p:nvPr>
            <p:ph type="sldNum" sz="quarter" idx="12"/>
          </p:nvPr>
        </p:nvSpPr>
        <p:spPr/>
        <p:txBody>
          <a:bodyPr/>
          <a:lstStyle/>
          <a:p>
            <a:fld id="{5AEA5EC6-655E-4D9B-B7D6-9B3D4DCE689E}" type="slidenum">
              <a:rPr lang="en-IN" smtClean="0"/>
              <a:t>9</a:t>
            </a:fld>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138251605"/>
              </p:ext>
            </p:extLst>
          </p:nvPr>
        </p:nvGraphicFramePr>
        <p:xfrm>
          <a:off x="609791" y="1950195"/>
          <a:ext cx="10744008" cy="4406154"/>
        </p:xfrm>
        <a:graphic>
          <a:graphicData uri="http://schemas.openxmlformats.org/drawingml/2006/table">
            <a:tbl>
              <a:tblPr firstRow="1" bandRow="1">
                <a:tableStyleId>{5C22544A-7EE6-4342-B048-85BDC9FD1C3A}</a:tableStyleId>
              </a:tblPr>
              <a:tblGrid>
                <a:gridCol w="3581336">
                  <a:extLst>
                    <a:ext uri="{9D8B030D-6E8A-4147-A177-3AD203B41FA5}">
                      <a16:colId xmlns:a16="http://schemas.microsoft.com/office/drawing/2014/main" val="3676132715"/>
                    </a:ext>
                  </a:extLst>
                </a:gridCol>
                <a:gridCol w="3581336">
                  <a:extLst>
                    <a:ext uri="{9D8B030D-6E8A-4147-A177-3AD203B41FA5}">
                      <a16:colId xmlns:a16="http://schemas.microsoft.com/office/drawing/2014/main" val="2699297860"/>
                    </a:ext>
                  </a:extLst>
                </a:gridCol>
                <a:gridCol w="3581336">
                  <a:extLst>
                    <a:ext uri="{9D8B030D-6E8A-4147-A177-3AD203B41FA5}">
                      <a16:colId xmlns:a16="http://schemas.microsoft.com/office/drawing/2014/main" val="1370793433"/>
                    </a:ext>
                  </a:extLst>
                </a:gridCol>
              </a:tblGrid>
              <a:tr h="389878">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IN" altLang="en-US" sz="1600" b="1"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Name</a:t>
                      </a:r>
                      <a:endParaRPr kumimoji="0" lang="en-US" altLang="en-US" sz="1600" b="1" i="0" u="none" strike="noStrike" cap="none" normalizeH="0" baseline="0" dirty="0" smtClean="0">
                        <a:ln>
                          <a:noFill/>
                        </a:ln>
                        <a:solidFill>
                          <a:schemeClr val="bg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en-US" sz="1600" b="1" u="none" strike="noStrike" cap="none" normalizeH="0" baseline="0" dirty="0" smtClean="0">
                          <a:ln>
                            <a:noFill/>
                          </a:ln>
                          <a:effectLst/>
                          <a:latin typeface="Times New Roman" panose="02020603050405020304" pitchFamily="18" charset="0"/>
                          <a:cs typeface="Times New Roman" panose="02020603050405020304" pitchFamily="18" charset="0"/>
                        </a:rPr>
                        <a:t>Designation</a:t>
                      </a:r>
                      <a:endParaRPr kumimoji="0" lang="en-US" altLang="en-US" sz="16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en-US" sz="1600" b="1" u="none" strike="noStrike" cap="none" normalizeH="0" baseline="0" dirty="0" smtClean="0">
                          <a:ln>
                            <a:noFill/>
                          </a:ln>
                          <a:effectLst/>
                          <a:latin typeface="Times New Roman" panose="02020603050405020304" pitchFamily="18" charset="0"/>
                          <a:cs typeface="Times New Roman" panose="02020603050405020304" pitchFamily="18" charset="0"/>
                        </a:rPr>
                        <a:t>Current Affiliation</a:t>
                      </a:r>
                      <a:endParaRPr kumimoji="0" lang="en-US" altLang="en-US" sz="1600" b="1"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extLst>
                  <a:ext uri="{0D108BD9-81ED-4DB2-BD59-A6C34878D82A}">
                    <a16:rowId xmlns:a16="http://schemas.microsoft.com/office/drawing/2014/main" val="2583991174"/>
                  </a:ext>
                </a:extLst>
              </a:tr>
              <a:tr h="592828">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Dr. M.H.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Bala</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Subrahmanya</a:t>
                      </a: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Professor</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Department of Management Studies, </a:t>
                      </a:r>
                    </a:p>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Indian Institute of Science</a:t>
                      </a:r>
                    </a:p>
                  </a:txBody>
                  <a:tcPr marL="29957" marR="29957" marT="0" marB="0" anchor="ctr" horzOverflow="overflow"/>
                </a:tc>
                <a:extLst>
                  <a:ext uri="{0D108BD9-81ED-4DB2-BD59-A6C34878D82A}">
                    <a16:rowId xmlns:a16="http://schemas.microsoft.com/office/drawing/2014/main" val="2837898098"/>
                  </a:ext>
                </a:extLst>
              </a:tr>
              <a:tr h="592828">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lang="en-IN" sz="1600" b="0" i="0" kern="1200" dirty="0" err="1" smtClean="0">
                          <a:solidFill>
                            <a:schemeClr val="dk1"/>
                          </a:solidFill>
                          <a:effectLst/>
                          <a:latin typeface="Times New Roman" panose="02020603050405020304" pitchFamily="18" charset="0"/>
                          <a:ea typeface="+mn-ea"/>
                          <a:cs typeface="Times New Roman" panose="02020603050405020304" pitchFamily="18" charset="0"/>
                        </a:rPr>
                        <a:t>Dr.</a:t>
                      </a:r>
                      <a:r>
                        <a:rPr lang="en-IN" sz="1600" b="0" i="0" kern="1200" dirty="0" smtClean="0">
                          <a:solidFill>
                            <a:schemeClr val="dk1"/>
                          </a:solidFill>
                          <a:effectLst/>
                          <a:latin typeface="Times New Roman" panose="02020603050405020304" pitchFamily="18" charset="0"/>
                          <a:ea typeface="+mn-ea"/>
                          <a:cs typeface="Times New Roman" panose="02020603050405020304" pitchFamily="18" charset="0"/>
                        </a:rPr>
                        <a:t> Krishna M</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Professor and Head</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Department of Mechanical Engineering, </a:t>
                      </a:r>
                    </a:p>
                    <a:p>
                      <a:pPr marL="0" marR="0" lvl="0" indent="0" algn="l" defTabSz="914400" rtl="0" eaLnBrk="1" fontAlgn="base" latinLnBrk="0" hangingPunct="1">
                        <a:lnSpc>
                          <a:spcPct val="100000"/>
                        </a:lnSpc>
                        <a:spcBef>
                          <a:spcPts val="300"/>
                        </a:spcBef>
                        <a:spcAft>
                          <a:spcPts val="300"/>
                        </a:spcAft>
                        <a:buClrTx/>
                        <a:buSzTx/>
                        <a:buFontTx/>
                        <a:buNone/>
                        <a:defRPr/>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RV Engineering College</a:t>
                      </a:r>
                    </a:p>
                  </a:txBody>
                  <a:tcPr marL="29957" marR="29957" marT="0" marB="0" anchor="ctr" horzOverflow="overflow"/>
                </a:tc>
                <a:extLst>
                  <a:ext uri="{0D108BD9-81ED-4DB2-BD59-A6C34878D82A}">
                    <a16:rowId xmlns:a16="http://schemas.microsoft.com/office/drawing/2014/main" val="3903891923"/>
                  </a:ext>
                </a:extLst>
              </a:tr>
              <a:tr h="389878">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Dr.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Vinay</a:t>
                      </a: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Sindigi</a:t>
                      </a:r>
                      <a:endPar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Associate Vice President – South Asia</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ABS India Private Limited, Bengaluru</a:t>
                      </a:r>
                    </a:p>
                  </a:txBody>
                  <a:tcPr marL="29957" marR="29957" marT="0" marB="0" anchor="ctr" horzOverflow="overflow"/>
                </a:tc>
                <a:extLst>
                  <a:ext uri="{0D108BD9-81ED-4DB2-BD59-A6C34878D82A}">
                    <a16:rowId xmlns:a16="http://schemas.microsoft.com/office/drawing/2014/main" val="922359085"/>
                  </a:ext>
                </a:extLst>
              </a:tr>
              <a:tr h="512716">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Dr.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Seema</a:t>
                      </a: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 Gupta</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Director -Business </a:t>
                      </a:r>
                      <a:r>
                        <a:rPr lang="en-US" sz="1600" b="0" i="0" kern="1200" dirty="0" err="1" smtClean="0">
                          <a:solidFill>
                            <a:schemeClr val="dk1"/>
                          </a:solidFill>
                          <a:effectLst/>
                          <a:latin typeface="Times New Roman" panose="02020603050405020304" pitchFamily="18" charset="0"/>
                          <a:ea typeface="+mn-ea"/>
                          <a:cs typeface="Times New Roman" panose="02020603050405020304" pitchFamily="18" charset="0"/>
                        </a:rPr>
                        <a:t>Programmes</a:t>
                      </a: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Great Learning-E-Learning Providers, Bengaluru</a:t>
                      </a:r>
                    </a:p>
                  </a:txBody>
                  <a:tcPr marL="29957" marR="29957" marT="0" marB="0" anchor="ctr" horzOverflow="overflow"/>
                </a:tc>
                <a:extLst>
                  <a:ext uri="{0D108BD9-81ED-4DB2-BD59-A6C34878D82A}">
                    <a16:rowId xmlns:a16="http://schemas.microsoft.com/office/drawing/2014/main" val="2631319430"/>
                  </a:ext>
                </a:extLst>
              </a:tr>
              <a:tr h="512716">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Dr.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Pushkarni</a:t>
                      </a: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Panchamukhi</a:t>
                      </a:r>
                      <a:endPar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Assistant Dean</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R V School of Economics and Finance, R V University</a:t>
                      </a:r>
                    </a:p>
                  </a:txBody>
                  <a:tcPr marL="29957" marR="29957" marT="0" marB="0" anchor="ctr" horzOverflow="overflow"/>
                </a:tc>
                <a:extLst>
                  <a:ext uri="{0D108BD9-81ED-4DB2-BD59-A6C34878D82A}">
                    <a16:rowId xmlns:a16="http://schemas.microsoft.com/office/drawing/2014/main" val="4129414780"/>
                  </a:ext>
                </a:extLst>
              </a:tr>
              <a:tr h="512716">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Dr.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Azhar</a:t>
                      </a: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Kazmi</a:t>
                      </a:r>
                      <a:endPar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Visiting Professor</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King Fahd University of Petroleum &amp; Minerals, Dhahran, Saudi Arabia</a:t>
                      </a:r>
                    </a:p>
                  </a:txBody>
                  <a:tcPr marL="29957" marR="29957" marT="0" marB="0" anchor="ctr" horzOverflow="overflow"/>
                </a:tc>
                <a:extLst>
                  <a:ext uri="{0D108BD9-81ED-4DB2-BD59-A6C34878D82A}">
                    <a16:rowId xmlns:a16="http://schemas.microsoft.com/office/drawing/2014/main" val="520865740"/>
                  </a:ext>
                </a:extLst>
              </a:tr>
              <a:tr h="512716">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Dr. </a:t>
                      </a:r>
                      <a:r>
                        <a:rPr kumimoji="0" lang="en-US" altLang="en-US" sz="1600" b="0" i="0" u="none" strike="noStrike" cap="none" normalizeH="0" baseline="0" dirty="0" err="1"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Elangovan</a:t>
                      </a:r>
                      <a:r>
                        <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N</a:t>
                      </a:r>
                    </a:p>
                  </a:txBody>
                  <a:tcPr marL="29957" marR="29957" marT="0" marB="0" anchor="ctr" horzOverflow="overflow"/>
                </a:tc>
                <a:tc>
                  <a:txBody>
                    <a:bodyPr/>
                    <a:lstStyle/>
                    <a:p>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Associate Professor</a:t>
                      </a:r>
                      <a:endPar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BUSINESS AND MANAGEMENT</a:t>
                      </a:r>
                      <a:r>
                        <a:rPr kumimoji="0" lang="en-US" sz="1600" b="0" i="0" u="none" strike="noStrike" kern="1200"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rPr>
                        <a:t>, Christ University</a:t>
                      </a:r>
                      <a:endPar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29957" marR="29957" marT="0" marB="0" anchor="ctr" horzOverflow="overflow"/>
                </a:tc>
                <a:extLst>
                  <a:ext uri="{0D108BD9-81ED-4DB2-BD59-A6C34878D82A}">
                    <a16:rowId xmlns:a16="http://schemas.microsoft.com/office/drawing/2014/main" val="3507986944"/>
                  </a:ext>
                </a:extLst>
              </a:tr>
              <a:tr h="389878">
                <a:tc>
                  <a:txBody>
                    <a:bodyPr/>
                    <a:lstStyle>
                      <a:lvl1pPr eaLnBrk="0" hangingPunct="0">
                        <a:spcBef>
                          <a:spcPct val="20000"/>
                        </a:spcBef>
                        <a:defRPr sz="16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defRPr sz="16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defRPr sz="16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ts val="300"/>
                        </a:spcBef>
                        <a:spcAft>
                          <a:spcPts val="300"/>
                        </a:spcAft>
                        <a:buClrTx/>
                        <a:buSzTx/>
                        <a:buFontTx/>
                        <a:buNone/>
                      </a:pP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Dr. </a:t>
                      </a:r>
                      <a:r>
                        <a:rPr kumimoji="0" lang="en-US" altLang="en-US" sz="1600" b="0" u="none" strike="noStrike" cap="none" normalizeH="0" baseline="0" dirty="0" err="1" smtClean="0">
                          <a:ln>
                            <a:noFill/>
                          </a:ln>
                          <a:effectLst/>
                          <a:latin typeface="Times New Roman" panose="02020603050405020304" pitchFamily="18" charset="0"/>
                          <a:cs typeface="Times New Roman" panose="02020603050405020304" pitchFamily="18" charset="0"/>
                        </a:rPr>
                        <a:t>Ujjal</a:t>
                      </a:r>
                      <a:r>
                        <a:rPr kumimoji="0" lang="en-US" altLang="en-US" sz="1600" b="0" u="none" strike="noStrike" cap="none" normalizeH="0" baseline="0" dirty="0" smtClean="0">
                          <a:ln>
                            <a:noFill/>
                          </a:ln>
                          <a:effectLst/>
                          <a:latin typeface="Times New Roman" panose="02020603050405020304" pitchFamily="18" charset="0"/>
                          <a:cs typeface="Times New Roman" panose="02020603050405020304" pitchFamily="18" charset="0"/>
                        </a:rPr>
                        <a:t> Mukherjee</a:t>
                      </a: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pP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Area Chair, OB and HR Area</a:t>
                      </a:r>
                      <a:endParaRPr kumimoji="0" lang="en-US" altLang="en-US" sz="1600" b="0" i="0" u="none" strike="noStrike" cap="none" normalizeH="0" baseline="0" dirty="0" smtClean="0">
                        <a:ln>
                          <a:noFill/>
                        </a:ln>
                        <a:solidFill>
                          <a:schemeClr val="tx1"/>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29957" marR="29957" marT="0" marB="0" anchor="ctr" horzOverflow="overflow"/>
                </a:tc>
                <a:tc>
                  <a:txBody>
                    <a:bodyPr/>
                    <a:lstStyle/>
                    <a:p>
                      <a:pPr marL="0" marR="0" lvl="0" indent="0" algn="l" defTabSz="914400" rtl="0" eaLnBrk="1" fontAlgn="base" latinLnBrk="0" hangingPunct="1">
                        <a:lnSpc>
                          <a:spcPct val="100000"/>
                        </a:lnSpc>
                        <a:spcBef>
                          <a:spcPts val="300"/>
                        </a:spcBef>
                        <a:spcAft>
                          <a:spcPts val="300"/>
                        </a:spcAft>
                        <a:buClrTx/>
                        <a:buSzTx/>
                        <a:buFontTx/>
                        <a:buNone/>
                        <a:defRPr/>
                      </a:pPr>
                      <a:r>
                        <a:rPr lang="en-US" sz="1600" b="0" i="0" kern="1200" dirty="0" smtClean="0">
                          <a:solidFill>
                            <a:schemeClr val="dk1"/>
                          </a:solidFill>
                          <a:effectLst/>
                          <a:latin typeface="Times New Roman" panose="02020603050405020304" pitchFamily="18" charset="0"/>
                          <a:ea typeface="+mn-ea"/>
                          <a:cs typeface="Times New Roman" panose="02020603050405020304" pitchFamily="18" charset="0"/>
                        </a:rPr>
                        <a:t>CMS B School, Jain University</a:t>
                      </a:r>
                    </a:p>
                  </a:txBody>
                  <a:tcPr marL="29957" marR="29957" marT="0" marB="0" anchor="ctr" horzOverflow="overflow"/>
                </a:tc>
                <a:extLst>
                  <a:ext uri="{0D108BD9-81ED-4DB2-BD59-A6C34878D82A}">
                    <a16:rowId xmlns:a16="http://schemas.microsoft.com/office/drawing/2014/main" val="4013929657"/>
                  </a:ext>
                </a:extLst>
              </a:tr>
            </a:tbl>
          </a:graphicData>
        </a:graphic>
      </p:graphicFrame>
    </p:spTree>
    <p:extLst>
      <p:ext uri="{BB962C8B-B14F-4D97-AF65-F5344CB8AC3E}">
        <p14:creationId xmlns:p14="http://schemas.microsoft.com/office/powerpoint/2010/main" val="1909374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37217</TotalTime>
  <Words>2487</Words>
  <Application>Microsoft Office PowerPoint</Application>
  <PresentationFormat>Widescreen</PresentationFormat>
  <Paragraphs>858</Paragraphs>
  <Slides>28</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ＭＳ Ｐゴシック</vt:lpstr>
      <vt:lpstr>ＭＳ Ｐゴシック</vt:lpstr>
      <vt:lpstr>Arial</vt:lpstr>
      <vt:lpstr>Arial Narrow</vt:lpstr>
      <vt:lpstr>Book Antiqua</vt:lpstr>
      <vt:lpstr>Calibri</vt:lpstr>
      <vt:lpstr>Calibri Light</vt:lpstr>
      <vt:lpstr>Helvetica-Bold</vt:lpstr>
      <vt:lpstr>Playfair Display</vt:lpstr>
      <vt:lpstr>Times New Roman</vt:lpstr>
      <vt:lpstr>Wingdings</vt:lpstr>
      <vt:lpstr>Office Theme</vt:lpstr>
      <vt:lpstr>PowerPoint Presentation</vt:lpstr>
      <vt:lpstr>Go, change the world</vt:lpstr>
      <vt:lpstr>Go, change the world</vt:lpstr>
      <vt:lpstr>Go, change the world</vt:lpstr>
      <vt:lpstr>Go, change the world</vt:lpstr>
      <vt:lpstr>Go, change the world</vt:lpstr>
      <vt:lpstr>Go, change the world</vt:lpstr>
      <vt:lpstr>Go, change the world</vt:lpstr>
      <vt:lpstr>Go, change the world</vt:lpstr>
      <vt:lpstr>Go, change the world</vt:lpstr>
      <vt:lpstr>Go, change the world</vt:lpstr>
      <vt:lpstr>Go, change the world</vt:lpstr>
      <vt:lpstr>PowerPoint Presentation</vt:lpstr>
      <vt:lpstr>PowerPoint Presentation</vt:lpstr>
      <vt:lpstr>PowerPoint Presentation</vt:lpstr>
      <vt:lpstr>PowerPoint Presentation</vt:lpstr>
      <vt:lpstr>PowerPoint Presentation</vt:lpstr>
      <vt:lpstr>Go, change the world</vt:lpstr>
      <vt:lpstr>Go, change the world</vt:lpstr>
      <vt:lpstr>Go, change the world</vt:lpstr>
      <vt:lpstr>Go, change the world</vt:lpstr>
      <vt:lpstr>Go, change the world</vt:lpstr>
      <vt:lpstr>Go, change the world</vt:lpstr>
      <vt:lpstr> </vt:lpstr>
      <vt:lpstr>Go, change the world</vt:lpstr>
      <vt:lpstr>Go, change the world</vt:lpstr>
      <vt:lpstr>Go, change the world</vt:lpstr>
      <vt:lpstr>Go, change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RVIM</dc:creator>
  <cp:lastModifiedBy>RVIM</cp:lastModifiedBy>
  <cp:revision>443</cp:revision>
  <dcterms:created xsi:type="dcterms:W3CDTF">2020-01-23T04:48:17Z</dcterms:created>
  <dcterms:modified xsi:type="dcterms:W3CDTF">2023-05-03T11:57:09Z</dcterms:modified>
</cp:coreProperties>
</file>