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 id="284" r:id="rId29"/>
    <p:sldId id="290" r:id="rId30"/>
    <p:sldId id="297" r:id="rId31"/>
    <p:sldId id="298" r:id="rId32"/>
    <p:sldId id="299" r:id="rId33"/>
    <p:sldId id="300" r:id="rId34"/>
    <p:sldId id="301" r:id="rId35"/>
    <p:sldId id="302" r:id="rId36"/>
    <p:sldId id="303" r:id="rId37"/>
    <p:sldId id="304" r:id="rId38"/>
    <p:sldId id="305" r:id="rId39"/>
    <p:sldId id="306" r:id="rId40"/>
    <p:sldId id="291" r:id="rId41"/>
    <p:sldId id="292" r:id="rId42"/>
    <p:sldId id="293" r:id="rId43"/>
    <p:sldId id="294" r:id="rId44"/>
    <p:sldId id="295" r:id="rId45"/>
    <p:sldId id="325" r:id="rId46"/>
    <p:sldId id="326" r:id="rId47"/>
    <p:sldId id="327" r:id="rId48"/>
    <p:sldId id="328" r:id="rId49"/>
    <p:sldId id="285" r:id="rId50"/>
    <p:sldId id="307" r:id="rId51"/>
    <p:sldId id="308" r:id="rId52"/>
    <p:sldId id="309" r:id="rId53"/>
    <p:sldId id="310" r:id="rId54"/>
    <p:sldId id="311" r:id="rId55"/>
    <p:sldId id="329" r:id="rId56"/>
    <p:sldId id="286" r:id="rId57"/>
    <p:sldId id="312" r:id="rId58"/>
    <p:sldId id="313" r:id="rId59"/>
    <p:sldId id="315" r:id="rId60"/>
    <p:sldId id="318" r:id="rId61"/>
    <p:sldId id="320" r:id="rId62"/>
    <p:sldId id="316" r:id="rId63"/>
    <p:sldId id="317" r:id="rId64"/>
    <p:sldId id="321" r:id="rId65"/>
    <p:sldId id="322" r:id="rId66"/>
    <p:sldId id="323" r:id="rId67"/>
    <p:sldId id="324" r:id="rId68"/>
    <p:sldId id="330" r:id="rId69"/>
    <p:sldId id="331" r:id="rId70"/>
    <p:sldId id="332"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smtClean="0"/>
              <a:t>Click to edit Master title style</a:t>
            </a:r>
            <a:endParaRPr/>
          </a:p>
        </p:txBody>
      </p:sp>
      <p:sp>
        <p:nvSpPr>
          <p:cNvPr id="12" name="Google Shape;12;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en-US" smtClean="0"/>
              <a:t>Click to edit Master subtitle style</a:t>
            </a:r>
            <a:endParaRPr/>
          </a:p>
        </p:txBody>
      </p:sp>
      <p:sp>
        <p:nvSpPr>
          <p:cNvPr id="13" name="Google Shape;13;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pic>
        <p:nvPicPr>
          <p:cNvPr id="14" name="Google Shape;14;p2"/>
          <p:cNvPicPr preferRelativeResize="0"/>
          <p:nvPr/>
        </p:nvPicPr>
        <p:blipFill>
          <a:blip r:embed="rId2">
            <a:alphaModFix/>
          </a:blip>
          <a:stretch>
            <a:fillRect/>
          </a:stretch>
        </p:blipFill>
        <p:spPr>
          <a:xfrm>
            <a:off x="4617618" y="6306735"/>
            <a:ext cx="2956765" cy="449667"/>
          </a:xfrm>
          <a:prstGeom prst="rect">
            <a:avLst/>
          </a:prstGeom>
          <a:noFill/>
          <a:ln>
            <a:noFill/>
          </a:ln>
        </p:spPr>
      </p:pic>
    </p:spTree>
    <p:extLst>
      <p:ext uri="{BB962C8B-B14F-4D97-AF65-F5344CB8AC3E}">
        <p14:creationId xmlns:p14="http://schemas.microsoft.com/office/powerpoint/2010/main" val="3272915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spTree>
    <p:extLst>
      <p:ext uri="{BB962C8B-B14F-4D97-AF65-F5344CB8AC3E}">
        <p14:creationId xmlns:p14="http://schemas.microsoft.com/office/powerpoint/2010/main" val="1650904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BA7A4A4-3DD8-4F40-88E5-8276872B7367}" type="datetimeFigureOut">
              <a:rPr lang="en-IN" smtClean="0"/>
              <a:t>23-12-2025</a:t>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p:cNvSpPr>
            <a:spLocks noGrp="1"/>
          </p:cNvSpPr>
          <p:nvPr>
            <p:ph type="sldNum" sz="quarter" idx="12"/>
          </p:nvPr>
        </p:nvSpPr>
        <p:spPr/>
        <p:txBody>
          <a:bodyPr/>
          <a:lstStyle/>
          <a:p>
            <a:fld id="{087A916C-338D-4553-A29B-1875488F1C94}" type="slidenum">
              <a:rPr lang="en-IN" smtClean="0"/>
              <a:t>‹#›</a:t>
            </a:fld>
            <a:endParaRPr lang="en-IN"/>
          </a:p>
        </p:txBody>
      </p:sp>
    </p:spTree>
    <p:extLst>
      <p:ext uri="{BB962C8B-B14F-4D97-AF65-F5344CB8AC3E}">
        <p14:creationId xmlns:p14="http://schemas.microsoft.com/office/powerpoint/2010/main" val="349816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522300" y="12454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smtClean="0"/>
              <a:t>Click to edit Master title style</a:t>
            </a:r>
            <a:endParaRPr/>
          </a:p>
        </p:txBody>
      </p:sp>
      <p:sp>
        <p:nvSpPr>
          <p:cNvPr id="17" name="Google Shape;17;p3"/>
          <p:cNvSpPr txBox="1">
            <a:spLocks noGrp="1"/>
          </p:cNvSpPr>
          <p:nvPr>
            <p:ph type="body" idx="1"/>
          </p:nvPr>
        </p:nvSpPr>
        <p:spPr>
          <a:xfrm>
            <a:off x="337667" y="2476667"/>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US" smtClean="0"/>
              <a:t>Click to edit Master text styles</a:t>
            </a:r>
          </a:p>
        </p:txBody>
      </p:sp>
      <p:sp>
        <p:nvSpPr>
          <p:cNvPr id="18" name="Google Shape;18;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pic>
        <p:nvPicPr>
          <p:cNvPr id="19" name="Google Shape;19;p3"/>
          <p:cNvPicPr preferRelativeResize="0"/>
          <p:nvPr/>
        </p:nvPicPr>
        <p:blipFill>
          <a:blip r:embed="rId2">
            <a:alphaModFix/>
          </a:blip>
          <a:stretch>
            <a:fillRect/>
          </a:stretch>
        </p:blipFill>
        <p:spPr>
          <a:xfrm>
            <a:off x="9312001" y="552001"/>
            <a:ext cx="2632068" cy="400233"/>
          </a:xfrm>
          <a:prstGeom prst="rect">
            <a:avLst/>
          </a:prstGeom>
          <a:noFill/>
          <a:ln>
            <a:noFill/>
          </a:ln>
        </p:spPr>
      </p:pic>
    </p:spTree>
    <p:extLst>
      <p:ext uri="{BB962C8B-B14F-4D97-AF65-F5344CB8AC3E}">
        <p14:creationId xmlns:p14="http://schemas.microsoft.com/office/powerpoint/2010/main" val="3400709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522300" y="1035333"/>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smtClean="0"/>
              <a:t>Click to edit Master title style</a:t>
            </a:r>
            <a:endParaRPr/>
          </a:p>
        </p:txBody>
      </p:sp>
      <p:sp>
        <p:nvSpPr>
          <p:cNvPr id="22" name="Google Shape;22;p4"/>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smtClean="0"/>
              <a:t>Click to edit Master text styles</a:t>
            </a:r>
          </a:p>
        </p:txBody>
      </p:sp>
      <p:sp>
        <p:nvSpPr>
          <p:cNvPr id="23" name="Google Shape;23;p4"/>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smtClean="0"/>
              <a:t>Click to edit Master text styles</a:t>
            </a: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spTree>
    <p:extLst>
      <p:ext uri="{BB962C8B-B14F-4D97-AF65-F5344CB8AC3E}">
        <p14:creationId xmlns:p14="http://schemas.microsoft.com/office/powerpoint/2010/main" val="3747468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522300" y="1035333"/>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smtClean="0"/>
              <a:t>Click to edit Master title style</a:t>
            </a:r>
            <a:endParaRPr/>
          </a:p>
        </p:txBody>
      </p:sp>
      <p:sp>
        <p:nvSpPr>
          <p:cNvPr id="27" name="Google Shape;27;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spTree>
    <p:extLst>
      <p:ext uri="{BB962C8B-B14F-4D97-AF65-F5344CB8AC3E}">
        <p14:creationId xmlns:p14="http://schemas.microsoft.com/office/powerpoint/2010/main" val="624796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en-US" smtClean="0"/>
              <a:t>Click to edit Master title style</a:t>
            </a:r>
            <a:endParaRPr/>
          </a:p>
        </p:txBody>
      </p:sp>
      <p:sp>
        <p:nvSpPr>
          <p:cNvPr id="30" name="Google Shape;30;p6"/>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en-US" smtClean="0"/>
              <a:t>Click to edit Master text styles</a:t>
            </a:r>
          </a:p>
        </p:txBody>
      </p:sp>
      <p:sp>
        <p:nvSpPr>
          <p:cNvPr id="31" name="Google Shape;31;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spTree>
    <p:extLst>
      <p:ext uri="{BB962C8B-B14F-4D97-AF65-F5344CB8AC3E}">
        <p14:creationId xmlns:p14="http://schemas.microsoft.com/office/powerpoint/2010/main" val="3800876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smtClean="0"/>
              <a:t>Click to edit Master title style</a:t>
            </a:r>
            <a:endParaRPr/>
          </a:p>
        </p:txBody>
      </p:sp>
      <p:sp>
        <p:nvSpPr>
          <p:cNvPr id="34" name="Google Shape;34;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spTree>
    <p:extLst>
      <p:ext uri="{BB962C8B-B14F-4D97-AF65-F5344CB8AC3E}">
        <p14:creationId xmlns:p14="http://schemas.microsoft.com/office/powerpoint/2010/main" val="133224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8"/>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8"/>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en-US" smtClean="0"/>
              <a:t>Click to edit Master title style</a:t>
            </a:r>
            <a:endParaRPr/>
          </a:p>
        </p:txBody>
      </p:sp>
      <p:sp>
        <p:nvSpPr>
          <p:cNvPr id="38" name="Google Shape;38;p8"/>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smtClean="0"/>
              <a:t>Click to edit Master subtitle style</a:t>
            </a:r>
            <a:endParaRPr/>
          </a:p>
        </p:txBody>
      </p:sp>
      <p:sp>
        <p:nvSpPr>
          <p:cNvPr id="39" name="Google Shape;39;p8"/>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US" smtClean="0"/>
              <a:t>Click to edit Master text styles</a:t>
            </a:r>
          </a:p>
        </p:txBody>
      </p:sp>
      <p:sp>
        <p:nvSpPr>
          <p:cNvPr id="40" name="Google Shape;40;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spTree>
    <p:extLst>
      <p:ext uri="{BB962C8B-B14F-4D97-AF65-F5344CB8AC3E}">
        <p14:creationId xmlns:p14="http://schemas.microsoft.com/office/powerpoint/2010/main" val="64611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9"/>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pPr lvl="0"/>
            <a:r>
              <a:rPr lang="en-US" smtClean="0"/>
              <a:t>Click to edit Master text styles</a:t>
            </a:r>
          </a:p>
        </p:txBody>
      </p:sp>
      <p:sp>
        <p:nvSpPr>
          <p:cNvPr id="43" name="Google Shape;43;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spTree>
    <p:extLst>
      <p:ext uri="{BB962C8B-B14F-4D97-AF65-F5344CB8AC3E}">
        <p14:creationId xmlns:p14="http://schemas.microsoft.com/office/powerpoint/2010/main" val="3222775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0"/>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0"/>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pPr lvl="0"/>
            <a:r>
              <a:rPr lang="en-US" smtClean="0"/>
              <a:t>Click to edit Master text styles</a:t>
            </a:r>
          </a:p>
        </p:txBody>
      </p:sp>
      <p:sp>
        <p:nvSpPr>
          <p:cNvPr id="47" name="Google Shape;47;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87A916C-338D-4553-A29B-1875488F1C94}" type="slidenum">
              <a:rPr lang="en-IN" smtClean="0"/>
              <a:t>‹#›</a:t>
            </a:fld>
            <a:endParaRPr lang="en-IN"/>
          </a:p>
        </p:txBody>
      </p:sp>
    </p:spTree>
    <p:extLst>
      <p:ext uri="{BB962C8B-B14F-4D97-AF65-F5344CB8AC3E}">
        <p14:creationId xmlns:p14="http://schemas.microsoft.com/office/powerpoint/2010/main" val="393783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22300" y="1035333"/>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2009067"/>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87A916C-338D-4553-A29B-1875488F1C94}" type="slidenum">
              <a:rPr lang="en-IN" smtClean="0"/>
              <a:t>‹#›</a:t>
            </a:fld>
            <a:endParaRPr lang="en-IN"/>
          </a:p>
        </p:txBody>
      </p:sp>
      <p:pic>
        <p:nvPicPr>
          <p:cNvPr id="9" name="Google Shape;9;p1"/>
          <p:cNvPicPr preferRelativeResize="0"/>
          <p:nvPr/>
        </p:nvPicPr>
        <p:blipFill>
          <a:blip r:embed="rId14">
            <a:alphaModFix/>
          </a:blip>
          <a:stretch>
            <a:fillRect/>
          </a:stretch>
        </p:blipFill>
        <p:spPr>
          <a:xfrm>
            <a:off x="288000" y="288001"/>
            <a:ext cx="2064957" cy="864001"/>
          </a:xfrm>
          <a:prstGeom prst="rect">
            <a:avLst/>
          </a:prstGeom>
          <a:noFill/>
          <a:ln>
            <a:noFill/>
          </a:ln>
        </p:spPr>
      </p:pic>
    </p:spTree>
    <p:extLst>
      <p:ext uri="{BB962C8B-B14F-4D97-AF65-F5344CB8AC3E}">
        <p14:creationId xmlns:p14="http://schemas.microsoft.com/office/powerpoint/2010/main" val="185447887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hyperlink" Target="https://www.youtube.com/watch?v=LDcgaGXdgPo"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34" y="2808074"/>
            <a:ext cx="10515600" cy="1325563"/>
          </a:xfrm>
        </p:spPr>
        <p:txBody>
          <a:bodyPr/>
          <a:lstStyle/>
          <a:p>
            <a:r>
              <a:rPr lang="en-US" b="1" dirty="0" smtClean="0"/>
              <a:t>MODULE 1</a:t>
            </a:r>
            <a:br>
              <a:rPr lang="en-US" b="1" dirty="0" smtClean="0"/>
            </a:br>
            <a:r>
              <a:rPr lang="en-US" b="1" dirty="0" smtClean="0"/>
              <a:t>Overview </a:t>
            </a:r>
            <a:r>
              <a:rPr lang="en-US" b="1" dirty="0"/>
              <a:t>of Supply Chain Design </a:t>
            </a:r>
            <a:endParaRPr lang="en-IN" dirty="0"/>
          </a:p>
        </p:txBody>
      </p:sp>
    </p:spTree>
    <p:extLst>
      <p:ext uri="{BB962C8B-B14F-4D97-AF65-F5344CB8AC3E}">
        <p14:creationId xmlns:p14="http://schemas.microsoft.com/office/powerpoint/2010/main" val="1037681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Supply Chain Network Design</a:t>
            </a:r>
            <a:endParaRPr lang="en-IN" dirty="0"/>
          </a:p>
        </p:txBody>
      </p:sp>
      <p:sp>
        <p:nvSpPr>
          <p:cNvPr id="3" name="Content Placeholder 2"/>
          <p:cNvSpPr>
            <a:spLocks noGrp="1"/>
          </p:cNvSpPr>
          <p:nvPr>
            <p:ph idx="1"/>
          </p:nvPr>
        </p:nvSpPr>
        <p:spPr/>
        <p:txBody>
          <a:bodyPr/>
          <a:lstStyle/>
          <a:p>
            <a:pPr marL="0" indent="0">
              <a:buNone/>
            </a:pPr>
            <a:r>
              <a:rPr lang="en-US" dirty="0" smtClean="0"/>
              <a:t>Here </a:t>
            </a:r>
            <a:r>
              <a:rPr lang="en-US" dirty="0"/>
              <a:t>are the key benefits</a:t>
            </a:r>
            <a:r>
              <a:rPr lang="en-US" dirty="0" smtClean="0"/>
              <a:t>:</a:t>
            </a:r>
          </a:p>
          <a:p>
            <a:r>
              <a:rPr lang="en-US" dirty="0"/>
              <a:t>Discerning parts for streamlining and potential cost savings</a:t>
            </a:r>
          </a:p>
          <a:p>
            <a:r>
              <a:rPr lang="en-US" dirty="0"/>
              <a:t>Reduction in purchase costs and inventory</a:t>
            </a:r>
          </a:p>
          <a:p>
            <a:r>
              <a:rPr lang="en-US" dirty="0"/>
              <a:t>Working capital reduction</a:t>
            </a:r>
          </a:p>
          <a:p>
            <a:r>
              <a:rPr lang="en-US" dirty="0"/>
              <a:t>Reduction in freight costs</a:t>
            </a:r>
          </a:p>
          <a:p>
            <a:r>
              <a:rPr lang="en-US" dirty="0"/>
              <a:t>Route optimization for reducing transit time and fuel costs</a:t>
            </a:r>
          </a:p>
          <a:p>
            <a:r>
              <a:rPr lang="en-US" dirty="0"/>
              <a:t>Reduction in network fixed costs (facilities, equipment) and supply chain variable costs (labor, handling, 3PL costs)</a:t>
            </a:r>
          </a:p>
          <a:p>
            <a:pPr marL="0" indent="0">
              <a:buNone/>
            </a:pPr>
            <a:endParaRPr lang="en-US" dirty="0" smtClean="0"/>
          </a:p>
          <a:p>
            <a:endParaRPr lang="en-IN" dirty="0"/>
          </a:p>
        </p:txBody>
      </p:sp>
    </p:spTree>
    <p:extLst>
      <p:ext uri="{BB962C8B-B14F-4D97-AF65-F5344CB8AC3E}">
        <p14:creationId xmlns:p14="http://schemas.microsoft.com/office/powerpoint/2010/main" val="4239055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Supply Chain Network Design</a:t>
            </a:r>
            <a:endParaRPr lang="en-IN" dirty="0"/>
          </a:p>
        </p:txBody>
      </p:sp>
      <p:sp>
        <p:nvSpPr>
          <p:cNvPr id="3" name="Content Placeholder 2"/>
          <p:cNvSpPr>
            <a:spLocks noGrp="1"/>
          </p:cNvSpPr>
          <p:nvPr>
            <p:ph idx="1"/>
          </p:nvPr>
        </p:nvSpPr>
        <p:spPr/>
        <p:txBody>
          <a:bodyPr/>
          <a:lstStyle/>
          <a:p>
            <a:pPr marL="0" indent="0">
              <a:buNone/>
            </a:pPr>
            <a:r>
              <a:rPr lang="en-US" dirty="0" smtClean="0"/>
              <a:t>Here </a:t>
            </a:r>
            <a:r>
              <a:rPr lang="en-US" dirty="0"/>
              <a:t>are the key benefits</a:t>
            </a:r>
            <a:r>
              <a:rPr lang="en-US" dirty="0" smtClean="0"/>
              <a:t>:</a:t>
            </a:r>
          </a:p>
          <a:p>
            <a:r>
              <a:rPr lang="en-US" dirty="0"/>
              <a:t>Optimization of service levels and delivery dates for customer satisfaction</a:t>
            </a:r>
          </a:p>
          <a:p>
            <a:r>
              <a:rPr lang="en-US" dirty="0"/>
              <a:t>Process and cost visibility across the supply chain network</a:t>
            </a:r>
          </a:p>
          <a:p>
            <a:r>
              <a:rPr lang="en-US" dirty="0"/>
              <a:t>Providing performance visibility of the complete supply chain network by comparing its capabilities/costs against set benchmarks</a:t>
            </a:r>
          </a:p>
          <a:p>
            <a:pPr marL="0" indent="0">
              <a:buNone/>
            </a:pPr>
            <a:endParaRPr lang="en-US" dirty="0" smtClean="0"/>
          </a:p>
          <a:p>
            <a:endParaRPr lang="en-IN" dirty="0"/>
          </a:p>
        </p:txBody>
      </p:sp>
    </p:spTree>
    <p:extLst>
      <p:ext uri="{BB962C8B-B14F-4D97-AF65-F5344CB8AC3E}">
        <p14:creationId xmlns:p14="http://schemas.microsoft.com/office/powerpoint/2010/main" val="1200438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FACILITY LOCATION</a:t>
            </a:r>
            <a:endParaRPr lang="en-IN" dirty="0"/>
          </a:p>
        </p:txBody>
      </p:sp>
      <p:sp>
        <p:nvSpPr>
          <p:cNvPr id="3" name="Content Placeholder 2"/>
          <p:cNvSpPr>
            <a:spLocks noGrp="1"/>
          </p:cNvSpPr>
          <p:nvPr>
            <p:ph idx="1"/>
          </p:nvPr>
        </p:nvSpPr>
        <p:spPr/>
        <p:txBody>
          <a:bodyPr/>
          <a:lstStyle/>
          <a:p>
            <a:r>
              <a:rPr lang="en-US" b="1" dirty="0"/>
              <a:t>Location Strategy</a:t>
            </a:r>
          </a:p>
          <a:p>
            <a:pPr marL="0" indent="0">
              <a:buNone/>
            </a:pPr>
            <a:r>
              <a:rPr lang="en-US" dirty="0"/>
              <a:t>The goal of an organization is customer delight for that it needs access to the customers at minimum possible cost. This is achieved by developing location strategy. </a:t>
            </a:r>
            <a:endParaRPr lang="en-US" dirty="0" smtClean="0"/>
          </a:p>
          <a:p>
            <a:pPr marL="0" indent="0">
              <a:buNone/>
            </a:pPr>
            <a:endParaRPr lang="en-US" dirty="0"/>
          </a:p>
          <a:p>
            <a:pPr marL="0" indent="0">
              <a:buNone/>
            </a:pPr>
            <a:r>
              <a:rPr lang="en-US" dirty="0" smtClean="0"/>
              <a:t>Location </a:t>
            </a:r>
            <a:r>
              <a:rPr lang="en-US" dirty="0"/>
              <a:t>strategy helps the company in determining product offering, market, demand forecast in different markets, best location to access customers and best manufacturing and service location.</a:t>
            </a:r>
          </a:p>
          <a:p>
            <a:endParaRPr lang="en-IN" dirty="0"/>
          </a:p>
        </p:txBody>
      </p:sp>
    </p:spTree>
    <p:extLst>
      <p:ext uri="{BB962C8B-B14F-4D97-AF65-F5344CB8AC3E}">
        <p14:creationId xmlns:p14="http://schemas.microsoft.com/office/powerpoint/2010/main" val="3692865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Factors Influencing Facility Location</a:t>
            </a:r>
          </a:p>
        </p:txBody>
      </p:sp>
      <p:sp>
        <p:nvSpPr>
          <p:cNvPr id="3" name="Content Placeholder 2"/>
          <p:cNvSpPr>
            <a:spLocks noGrp="1"/>
          </p:cNvSpPr>
          <p:nvPr>
            <p:ph idx="1"/>
          </p:nvPr>
        </p:nvSpPr>
        <p:spPr/>
        <p:txBody>
          <a:bodyPr/>
          <a:lstStyle/>
          <a:p>
            <a:pPr marL="0" indent="0">
              <a:buNone/>
            </a:pPr>
            <a:r>
              <a:rPr lang="en-US" dirty="0"/>
              <a:t>If the organization can configure the right location for the manufacturing facility, it will have sufficient access to the customers, workers, transportation, etc. </a:t>
            </a:r>
            <a:endParaRPr lang="en-US" dirty="0" smtClean="0"/>
          </a:p>
          <a:p>
            <a:pPr marL="0" indent="0">
              <a:buNone/>
            </a:pPr>
            <a:endParaRPr lang="en-US" dirty="0"/>
          </a:p>
          <a:p>
            <a:pPr marL="0" indent="0">
              <a:buNone/>
            </a:pPr>
            <a:r>
              <a:rPr lang="en-US" dirty="0" smtClean="0"/>
              <a:t>For </a:t>
            </a:r>
            <a:r>
              <a:rPr lang="en-US" dirty="0"/>
              <a:t>commercial success, and competitive advantage following are the critical factors</a:t>
            </a:r>
            <a:r>
              <a:rPr lang="en-US" dirty="0" smtClean="0"/>
              <a:t>:</a:t>
            </a:r>
          </a:p>
          <a:p>
            <a:endParaRPr lang="en-US" dirty="0"/>
          </a:p>
          <a:p>
            <a:endParaRPr lang="en-IN" dirty="0"/>
          </a:p>
        </p:txBody>
      </p:sp>
    </p:spTree>
    <p:extLst>
      <p:ext uri="{BB962C8B-B14F-4D97-AF65-F5344CB8AC3E}">
        <p14:creationId xmlns:p14="http://schemas.microsoft.com/office/powerpoint/2010/main" val="10104949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Factors Influencing Facility Location</a:t>
            </a:r>
          </a:p>
        </p:txBody>
      </p:sp>
      <p:sp>
        <p:nvSpPr>
          <p:cNvPr id="3" name="Content Placeholder 2"/>
          <p:cNvSpPr>
            <a:spLocks noGrp="1"/>
          </p:cNvSpPr>
          <p:nvPr>
            <p:ph idx="1"/>
          </p:nvPr>
        </p:nvSpPr>
        <p:spPr>
          <a:xfrm>
            <a:off x="838200" y="1446664"/>
            <a:ext cx="10515600" cy="5411336"/>
          </a:xfrm>
        </p:spPr>
        <p:txBody>
          <a:bodyPr>
            <a:normAutofit/>
          </a:bodyPr>
          <a:lstStyle/>
          <a:p>
            <a:r>
              <a:rPr lang="en-US" b="1" dirty="0"/>
              <a:t>Customer Proximity:</a:t>
            </a:r>
            <a:r>
              <a:rPr lang="en-US" dirty="0"/>
              <a:t> Facility locations are selected closer to the customer as to reduce transportation cost and decrease time in reaching the customer.</a:t>
            </a:r>
          </a:p>
          <a:p>
            <a:r>
              <a:rPr lang="en-US" b="1" dirty="0"/>
              <a:t>Business Area:</a:t>
            </a:r>
            <a:r>
              <a:rPr lang="en-US" dirty="0"/>
              <a:t> Presence of other similar manufacturing units around makes business area conducive for facility establishment.</a:t>
            </a:r>
          </a:p>
          <a:p>
            <a:r>
              <a:rPr lang="en-US" b="1" dirty="0"/>
              <a:t>Availability of Skill Labor:</a:t>
            </a:r>
            <a:r>
              <a:rPr lang="en-US" dirty="0"/>
              <a:t> Education, experience and skill of available labor are another important, which determines facility location.</a:t>
            </a:r>
          </a:p>
          <a:p>
            <a:r>
              <a:rPr lang="en-US" b="1" dirty="0"/>
              <a:t>Free Trade Zone/Agreement:</a:t>
            </a:r>
            <a:r>
              <a:rPr lang="en-US" dirty="0"/>
              <a:t> Free-trade zones promote the establishment of manufacturing facility by providing incentives in custom duties and levies. On another hand free trade agreement is among countries providing an incentive to establish business, in particular, country.</a:t>
            </a:r>
          </a:p>
          <a:p>
            <a:r>
              <a:rPr lang="en-US" b="1" dirty="0"/>
              <a:t>Suppliers:</a:t>
            </a:r>
            <a:r>
              <a:rPr lang="en-US" dirty="0"/>
              <a:t> Continuous and quality supply of the raw materials is another critical factor in determining the location of manufacturing facility.</a:t>
            </a:r>
          </a:p>
          <a:p>
            <a:r>
              <a:rPr lang="en-US" b="1" dirty="0"/>
              <a:t>Environmental Policy:</a:t>
            </a:r>
            <a:r>
              <a:rPr lang="en-US" dirty="0"/>
              <a:t> In current globalized world pollution, control is very important, therefore understanding of environmental policy for the facility location is another critical factor.</a:t>
            </a:r>
          </a:p>
          <a:p>
            <a:endParaRPr lang="en-IN" dirty="0"/>
          </a:p>
        </p:txBody>
      </p:sp>
    </p:spTree>
    <p:extLst>
      <p:ext uri="{BB962C8B-B14F-4D97-AF65-F5344CB8AC3E}">
        <p14:creationId xmlns:p14="http://schemas.microsoft.com/office/powerpoint/2010/main" val="28748164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Supply Chain Network Design</a:t>
            </a:r>
            <a:endParaRPr lang="en-IN" dirty="0"/>
          </a:p>
        </p:txBody>
      </p:sp>
      <p:sp>
        <p:nvSpPr>
          <p:cNvPr id="3" name="Content Placeholder 2"/>
          <p:cNvSpPr>
            <a:spLocks noGrp="1"/>
          </p:cNvSpPr>
          <p:nvPr>
            <p:ph idx="1"/>
          </p:nvPr>
        </p:nvSpPr>
        <p:spPr/>
        <p:txBody>
          <a:bodyPr>
            <a:noAutofit/>
          </a:bodyPr>
          <a:lstStyle/>
          <a:p>
            <a:r>
              <a:rPr lang="en-IN" sz="3600" dirty="0"/>
              <a:t>Designing Supply Chain Network for each industry or business involves arriving at a satisfactory design framework taking into all elements like product, market, process, technology, costs, external environment and factors and their impact besides evaluating alternate scenarios suiting your specific business requirements.</a:t>
            </a:r>
          </a:p>
        </p:txBody>
      </p:sp>
    </p:spTree>
    <p:extLst>
      <p:ext uri="{BB962C8B-B14F-4D97-AF65-F5344CB8AC3E}">
        <p14:creationId xmlns:p14="http://schemas.microsoft.com/office/powerpoint/2010/main" val="926339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Supply Chain Network Design</a:t>
            </a:r>
            <a:endParaRPr lang="en-IN" dirty="0"/>
          </a:p>
        </p:txBody>
      </p:sp>
      <p:sp>
        <p:nvSpPr>
          <p:cNvPr id="3" name="Content Placeholder 2"/>
          <p:cNvSpPr>
            <a:spLocks noGrp="1"/>
          </p:cNvSpPr>
          <p:nvPr>
            <p:ph idx="1"/>
          </p:nvPr>
        </p:nvSpPr>
        <p:spPr/>
        <p:txBody>
          <a:bodyPr>
            <a:noAutofit/>
          </a:bodyPr>
          <a:lstStyle/>
          <a:p>
            <a:pPr marL="0" indent="0">
              <a:buNone/>
            </a:pPr>
            <a:r>
              <a:rPr lang="en-IN" b="1" dirty="0"/>
              <a:t>Supply Chain Network in Simple and basic Terms Involves determining following process design:</a:t>
            </a:r>
            <a:endParaRPr lang="en-IN" dirty="0"/>
          </a:p>
          <a:p>
            <a:r>
              <a:rPr lang="en-IN" dirty="0"/>
              <a:t>Procurement</a:t>
            </a:r>
          </a:p>
          <a:p>
            <a:pPr lvl="1"/>
            <a:r>
              <a:rPr lang="en-IN" dirty="0"/>
              <a:t>Where are your suppliers</a:t>
            </a:r>
          </a:p>
          <a:p>
            <a:pPr lvl="1"/>
            <a:r>
              <a:rPr lang="en-IN" dirty="0"/>
              <a:t>How will you procure raw materials and components</a:t>
            </a:r>
          </a:p>
          <a:p>
            <a:r>
              <a:rPr lang="en-IN" dirty="0"/>
              <a:t>Manufacturing</a:t>
            </a:r>
          </a:p>
          <a:p>
            <a:pPr lvl="1"/>
            <a:r>
              <a:rPr lang="en-IN" dirty="0"/>
              <a:t>Where will you locate the factories for manufacturing/assembly</a:t>
            </a:r>
          </a:p>
          <a:p>
            <a:pPr lvl="1"/>
            <a:r>
              <a:rPr lang="en-IN" dirty="0"/>
              <a:t>Manufacturing Methodology</a:t>
            </a:r>
          </a:p>
          <a:p>
            <a:endParaRPr lang="en-IN" sz="4000" dirty="0"/>
          </a:p>
        </p:txBody>
      </p:sp>
    </p:spTree>
    <p:extLst>
      <p:ext uri="{BB962C8B-B14F-4D97-AF65-F5344CB8AC3E}">
        <p14:creationId xmlns:p14="http://schemas.microsoft.com/office/powerpoint/2010/main" val="1492525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Supply Chain Network Design</a:t>
            </a:r>
            <a:endParaRPr lang="en-IN" dirty="0"/>
          </a:p>
        </p:txBody>
      </p:sp>
      <p:sp>
        <p:nvSpPr>
          <p:cNvPr id="3" name="Content Placeholder 2"/>
          <p:cNvSpPr>
            <a:spLocks noGrp="1"/>
          </p:cNvSpPr>
          <p:nvPr>
            <p:ph idx="1"/>
          </p:nvPr>
        </p:nvSpPr>
        <p:spPr/>
        <p:txBody>
          <a:bodyPr>
            <a:noAutofit/>
          </a:bodyPr>
          <a:lstStyle/>
          <a:p>
            <a:r>
              <a:rPr lang="en-IN" dirty="0" smtClean="0"/>
              <a:t>Finished Good</a:t>
            </a:r>
          </a:p>
          <a:p>
            <a:pPr lvl="1"/>
            <a:r>
              <a:rPr lang="en-IN" dirty="0" smtClean="0"/>
              <a:t>Where will you hold inventories, Number of Warehouses, Location of warehouses etc.</a:t>
            </a:r>
          </a:p>
          <a:p>
            <a:pPr lvl="1"/>
            <a:r>
              <a:rPr lang="en-IN" dirty="0" smtClean="0"/>
              <a:t>How will you distribute to markets - Transportation and Distribution logistics</a:t>
            </a:r>
          </a:p>
          <a:p>
            <a:r>
              <a:rPr lang="en-IN" dirty="0" smtClean="0"/>
              <a:t>All above decisions are influenced and driven by Key Driver which is the Customer </a:t>
            </a:r>
            <a:r>
              <a:rPr lang="en-IN" dirty="0" err="1" smtClean="0"/>
              <a:t>Fulfillment</a:t>
            </a:r>
            <a:r>
              <a:rPr lang="en-IN" dirty="0" smtClean="0"/>
              <a:t>.</a:t>
            </a:r>
          </a:p>
          <a:p>
            <a:endParaRPr lang="en-IN" sz="4000" dirty="0"/>
          </a:p>
        </p:txBody>
      </p:sp>
    </p:spTree>
    <p:extLst>
      <p:ext uri="{BB962C8B-B14F-4D97-AF65-F5344CB8AC3E}">
        <p14:creationId xmlns:p14="http://schemas.microsoft.com/office/powerpoint/2010/main" val="3671003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Supply Chain Network Design</a:t>
            </a:r>
            <a:endParaRPr lang="en-IN" dirty="0"/>
          </a:p>
        </p:txBody>
      </p:sp>
      <p:sp>
        <p:nvSpPr>
          <p:cNvPr id="3" name="Content Placeholder 2"/>
          <p:cNvSpPr>
            <a:spLocks noGrp="1"/>
          </p:cNvSpPr>
          <p:nvPr>
            <p:ph idx="1"/>
          </p:nvPr>
        </p:nvSpPr>
        <p:spPr/>
        <p:txBody>
          <a:bodyPr>
            <a:noAutofit/>
          </a:bodyPr>
          <a:lstStyle/>
          <a:p>
            <a:pPr marL="0" indent="0">
              <a:buNone/>
            </a:pPr>
            <a:r>
              <a:rPr lang="en-IN" b="1" dirty="0"/>
              <a:t>Designing Supply Chain Network involves determining and defining following Elements:</a:t>
            </a:r>
            <a:endParaRPr lang="en-IN" dirty="0"/>
          </a:p>
          <a:p>
            <a:pPr lvl="1"/>
            <a:r>
              <a:rPr lang="en-IN" dirty="0"/>
              <a:t>Market Structure</a:t>
            </a:r>
          </a:p>
          <a:p>
            <a:pPr lvl="1"/>
            <a:r>
              <a:rPr lang="en-IN" dirty="0"/>
              <a:t>Demand Plotting or Estimation</a:t>
            </a:r>
          </a:p>
          <a:p>
            <a:pPr lvl="1"/>
            <a:r>
              <a:rPr lang="en-IN" dirty="0"/>
              <a:t>Market Segment</a:t>
            </a:r>
          </a:p>
          <a:p>
            <a:pPr lvl="1"/>
            <a:r>
              <a:rPr lang="en-IN" dirty="0"/>
              <a:t>Procurement Cost</a:t>
            </a:r>
          </a:p>
          <a:p>
            <a:pPr lvl="1"/>
            <a:r>
              <a:rPr lang="en-IN" dirty="0"/>
              <a:t>Product /Conversion Costs</a:t>
            </a:r>
          </a:p>
          <a:p>
            <a:pPr lvl="1"/>
            <a:r>
              <a:rPr lang="en-IN" dirty="0"/>
              <a:t>Logistics Costs including Inventory holding costs</a:t>
            </a:r>
          </a:p>
          <a:p>
            <a:pPr lvl="1"/>
            <a:r>
              <a:rPr lang="en-IN" dirty="0"/>
              <a:t>Over heads</a:t>
            </a:r>
          </a:p>
          <a:p>
            <a:pPr lvl="1"/>
            <a:r>
              <a:rPr lang="en-IN" dirty="0"/>
              <a:t>Cost of Sales</a:t>
            </a:r>
          </a:p>
        </p:txBody>
      </p:sp>
    </p:spTree>
    <p:extLst>
      <p:ext uri="{BB962C8B-B14F-4D97-AF65-F5344CB8AC3E}">
        <p14:creationId xmlns:p14="http://schemas.microsoft.com/office/powerpoint/2010/main" val="1829268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Supply Chain Network Design</a:t>
            </a:r>
            <a:endParaRPr lang="en-IN" dirty="0"/>
          </a:p>
        </p:txBody>
      </p:sp>
      <p:sp>
        <p:nvSpPr>
          <p:cNvPr id="3" name="Content Placeholder 2"/>
          <p:cNvSpPr>
            <a:spLocks noGrp="1"/>
          </p:cNvSpPr>
          <p:nvPr>
            <p:ph idx="1"/>
          </p:nvPr>
        </p:nvSpPr>
        <p:spPr/>
        <p:txBody>
          <a:bodyPr>
            <a:noAutofit/>
          </a:bodyPr>
          <a:lstStyle/>
          <a:p>
            <a:pPr marL="0" indent="0">
              <a:buNone/>
            </a:pPr>
            <a:r>
              <a:rPr lang="en-IN" b="1" dirty="0"/>
              <a:t>Some of the key factors that affect the supply chain network </a:t>
            </a:r>
            <a:r>
              <a:rPr lang="en-IN" b="1" dirty="0" err="1"/>
              <a:t>modeling</a:t>
            </a:r>
            <a:r>
              <a:rPr lang="en-IN" b="1" dirty="0"/>
              <a:t> are:</a:t>
            </a:r>
            <a:endParaRPr lang="en-IN" dirty="0"/>
          </a:p>
          <a:p>
            <a:pPr lvl="1"/>
            <a:r>
              <a:rPr lang="en-IN" dirty="0"/>
              <a:t>Government Policies of the Country where plants are to be located.</a:t>
            </a:r>
          </a:p>
          <a:p>
            <a:pPr lvl="1"/>
            <a:r>
              <a:rPr lang="en-IN" dirty="0"/>
              <a:t>Political climate</a:t>
            </a:r>
          </a:p>
          <a:p>
            <a:pPr lvl="1"/>
            <a:r>
              <a:rPr lang="en-IN" dirty="0"/>
              <a:t>Local culture, availability of skilled/unskilled human resources, industrial relations environment, infrastructural support, energy availability etc.</a:t>
            </a:r>
          </a:p>
          <a:p>
            <a:pPr lvl="1"/>
            <a:r>
              <a:rPr lang="en-IN" dirty="0"/>
              <a:t>Taxation policies, Incentives, Subsidies </a:t>
            </a:r>
            <a:r>
              <a:rPr lang="en-IN" dirty="0" err="1"/>
              <a:t>etc</a:t>
            </a:r>
            <a:r>
              <a:rPr lang="en-IN" dirty="0"/>
              <a:t> across proposed plant location as well as tax structures in different market locations.</a:t>
            </a:r>
          </a:p>
          <a:p>
            <a:pPr lvl="1"/>
            <a:r>
              <a:rPr lang="en-IN" dirty="0"/>
              <a:t>Technology infrastructure status.</a:t>
            </a:r>
          </a:p>
          <a:p>
            <a:pPr lvl="1"/>
            <a:r>
              <a:rPr lang="en-IN" dirty="0"/>
              <a:t>Foreign investment policy, Foreign Exchange and repatriation Policy and regulations.</a:t>
            </a:r>
          </a:p>
        </p:txBody>
      </p:sp>
    </p:spTree>
    <p:extLst>
      <p:ext uri="{BB962C8B-B14F-4D97-AF65-F5344CB8AC3E}">
        <p14:creationId xmlns:p14="http://schemas.microsoft.com/office/powerpoint/2010/main" val="1063753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Introduction to Network Flow models </a:t>
            </a:r>
            <a:endParaRPr lang="en-IN" dirty="0"/>
          </a:p>
        </p:txBody>
      </p:sp>
      <p:sp>
        <p:nvSpPr>
          <p:cNvPr id="3" name="Content Placeholder 2"/>
          <p:cNvSpPr>
            <a:spLocks noGrp="1"/>
          </p:cNvSpPr>
          <p:nvPr>
            <p:ph idx="1"/>
          </p:nvPr>
        </p:nvSpPr>
        <p:spPr/>
        <p:txBody>
          <a:bodyPr/>
          <a:lstStyle/>
          <a:p>
            <a:r>
              <a:rPr lang="en-US" dirty="0" smtClean="0"/>
              <a:t>A network is a schematic diagram, consisting of points which are connected by lines or arrows.</a:t>
            </a:r>
          </a:p>
          <a:p>
            <a:endParaRPr lang="en-US" dirty="0"/>
          </a:p>
          <a:p>
            <a:endParaRPr lang="en-IN" dirty="0"/>
          </a:p>
        </p:txBody>
      </p:sp>
      <p:pic>
        <p:nvPicPr>
          <p:cNvPr id="4" name="Picture 3"/>
          <p:cNvPicPr>
            <a:picLocks noChangeAspect="1"/>
          </p:cNvPicPr>
          <p:nvPr/>
        </p:nvPicPr>
        <p:blipFill>
          <a:blip r:embed="rId2"/>
          <a:stretch>
            <a:fillRect/>
          </a:stretch>
        </p:blipFill>
        <p:spPr>
          <a:xfrm>
            <a:off x="2737868" y="3284277"/>
            <a:ext cx="5996699" cy="2393192"/>
          </a:xfrm>
          <a:prstGeom prst="rect">
            <a:avLst/>
          </a:prstGeom>
        </p:spPr>
      </p:pic>
    </p:spTree>
    <p:extLst>
      <p:ext uri="{BB962C8B-B14F-4D97-AF65-F5344CB8AC3E}">
        <p14:creationId xmlns:p14="http://schemas.microsoft.com/office/powerpoint/2010/main" val="3580942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endParaRPr lang="en-IN" dirty="0"/>
          </a:p>
        </p:txBody>
      </p:sp>
      <p:pic>
        <p:nvPicPr>
          <p:cNvPr id="4" name="Picture 3"/>
          <p:cNvPicPr>
            <a:picLocks noChangeAspect="1"/>
          </p:cNvPicPr>
          <p:nvPr/>
        </p:nvPicPr>
        <p:blipFill>
          <a:blip r:embed="rId2"/>
          <a:stretch>
            <a:fillRect/>
          </a:stretch>
        </p:blipFill>
        <p:spPr>
          <a:xfrm>
            <a:off x="380999" y="248203"/>
            <a:ext cx="10972801" cy="6472236"/>
          </a:xfrm>
          <a:prstGeom prst="rect">
            <a:avLst/>
          </a:prstGeom>
        </p:spPr>
      </p:pic>
    </p:spTree>
    <p:extLst>
      <p:ext uri="{BB962C8B-B14F-4D97-AF65-F5344CB8AC3E}">
        <p14:creationId xmlns:p14="http://schemas.microsoft.com/office/powerpoint/2010/main" val="3611417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04862"/>
            <a:ext cx="10515600" cy="1325563"/>
          </a:xfrm>
        </p:spPr>
        <p:txBody>
          <a:bodyPr>
            <a:normAutofit fontScale="90000"/>
          </a:bodyPr>
          <a:lstStyle/>
          <a:p>
            <a:r>
              <a:rPr lang="en-IN" b="1" dirty="0"/>
              <a:t>Factors Influencing Network Design Decisions in the Supply Chain</a:t>
            </a:r>
            <a:br>
              <a:rPr lang="en-IN" b="1" dirty="0"/>
            </a:br>
            <a:r>
              <a:rPr lang="en-IN" b="1" dirty="0"/>
              <a:t/>
            </a:r>
            <a:br>
              <a:rPr lang="en-IN" b="1" dirty="0"/>
            </a:br>
            <a:endParaRPr lang="en-IN" dirty="0"/>
          </a:p>
        </p:txBody>
      </p:sp>
      <p:sp>
        <p:nvSpPr>
          <p:cNvPr id="3" name="Content Placeholder 2"/>
          <p:cNvSpPr>
            <a:spLocks noGrp="1"/>
          </p:cNvSpPr>
          <p:nvPr>
            <p:ph idx="1"/>
          </p:nvPr>
        </p:nvSpPr>
        <p:spPr/>
        <p:txBody>
          <a:bodyPr>
            <a:noAutofit/>
          </a:bodyPr>
          <a:lstStyle/>
          <a:p>
            <a:pPr marL="0" indent="0">
              <a:buNone/>
            </a:pPr>
            <a:r>
              <a:rPr lang="en-IN" b="1" dirty="0"/>
              <a:t>Strategic </a:t>
            </a:r>
            <a:r>
              <a:rPr lang="en-IN" b="1" dirty="0" smtClean="0"/>
              <a:t>Factors- </a:t>
            </a:r>
            <a:r>
              <a:rPr lang="en-IN" dirty="0"/>
              <a:t>A firm’s competitive strategy has a significant impact on network design decisions within the supply chain. </a:t>
            </a:r>
            <a:endParaRPr lang="en-IN" dirty="0" smtClean="0"/>
          </a:p>
          <a:p>
            <a:r>
              <a:rPr lang="en-IN" dirty="0"/>
              <a:t> Electronic manufacturing service providers such as Foxconn and Flextronics have been successful in pro­viding low-cost electronics assembly by locating their factories in low-cost countries such as China</a:t>
            </a:r>
            <a:r>
              <a:rPr lang="en-IN" dirty="0" smtClean="0"/>
              <a:t>.</a:t>
            </a:r>
          </a:p>
          <a:p>
            <a:endParaRPr lang="en-IN" dirty="0" smtClean="0"/>
          </a:p>
          <a:p>
            <a:endParaRPr lang="en-IN" dirty="0"/>
          </a:p>
        </p:txBody>
      </p:sp>
    </p:spTree>
    <p:extLst>
      <p:ext uri="{BB962C8B-B14F-4D97-AF65-F5344CB8AC3E}">
        <p14:creationId xmlns:p14="http://schemas.microsoft.com/office/powerpoint/2010/main" val="352559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04862"/>
            <a:ext cx="10515600" cy="1325563"/>
          </a:xfrm>
        </p:spPr>
        <p:txBody>
          <a:bodyPr>
            <a:normAutofit fontScale="90000"/>
          </a:bodyPr>
          <a:lstStyle/>
          <a:p>
            <a:r>
              <a:rPr lang="en-IN" b="1" dirty="0"/>
              <a:t>Factors Influencing Network Design Decisions in the Supply Chain</a:t>
            </a:r>
            <a:br>
              <a:rPr lang="en-IN" b="1" dirty="0"/>
            </a:br>
            <a:r>
              <a:rPr lang="en-IN" b="1" dirty="0"/>
              <a:t/>
            </a:r>
            <a:br>
              <a:rPr lang="en-IN" b="1" dirty="0"/>
            </a:br>
            <a:endParaRPr lang="en-IN" dirty="0"/>
          </a:p>
        </p:txBody>
      </p:sp>
      <p:sp>
        <p:nvSpPr>
          <p:cNvPr id="3" name="Content Placeholder 2"/>
          <p:cNvSpPr>
            <a:spLocks noGrp="1"/>
          </p:cNvSpPr>
          <p:nvPr>
            <p:ph idx="1"/>
          </p:nvPr>
        </p:nvSpPr>
        <p:spPr/>
        <p:txBody>
          <a:bodyPr>
            <a:noAutofit/>
          </a:bodyPr>
          <a:lstStyle/>
          <a:p>
            <a:r>
              <a:rPr lang="en-IN" dirty="0" smtClean="0"/>
              <a:t>Convenience store chains aim to provide easy access to customers as part of their competi­tive strategy. Convenience store networks thus include many stores that cover an area, with each store being relatively small. </a:t>
            </a:r>
          </a:p>
          <a:p>
            <a:r>
              <a:rPr lang="en-IN" dirty="0" smtClean="0"/>
              <a:t>In contrast, discount stores such as Sam’s Club or Costco use a com­petitive strategy that focuses on providing low prices.</a:t>
            </a:r>
            <a:endParaRPr lang="en-IN" b="1" dirty="0" smtClean="0"/>
          </a:p>
          <a:p>
            <a:endParaRPr lang="en-IN" dirty="0" smtClean="0"/>
          </a:p>
          <a:p>
            <a:endParaRPr lang="en-IN" dirty="0"/>
          </a:p>
        </p:txBody>
      </p:sp>
    </p:spTree>
    <p:extLst>
      <p:ext uri="{BB962C8B-B14F-4D97-AF65-F5344CB8AC3E}">
        <p14:creationId xmlns:p14="http://schemas.microsoft.com/office/powerpoint/2010/main" val="681781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04862"/>
            <a:ext cx="10515600" cy="1325563"/>
          </a:xfrm>
        </p:spPr>
        <p:txBody>
          <a:bodyPr>
            <a:normAutofit fontScale="90000"/>
          </a:bodyPr>
          <a:lstStyle/>
          <a:p>
            <a:r>
              <a:rPr lang="en-IN" b="1" dirty="0"/>
              <a:t>Factors Influencing Network Design Decisions in the Supply Chain</a:t>
            </a:r>
            <a:br>
              <a:rPr lang="en-IN" b="1" dirty="0"/>
            </a:br>
            <a:r>
              <a:rPr lang="en-IN" b="1" dirty="0"/>
              <a:t/>
            </a:r>
            <a:br>
              <a:rPr lang="en-IN" b="1" dirty="0"/>
            </a:br>
            <a:endParaRPr lang="en-IN" dirty="0"/>
          </a:p>
        </p:txBody>
      </p:sp>
      <p:sp>
        <p:nvSpPr>
          <p:cNvPr id="3" name="Content Placeholder 2"/>
          <p:cNvSpPr>
            <a:spLocks noGrp="1"/>
          </p:cNvSpPr>
          <p:nvPr>
            <p:ph idx="1"/>
          </p:nvPr>
        </p:nvSpPr>
        <p:spPr/>
        <p:txBody>
          <a:bodyPr>
            <a:noAutofit/>
          </a:bodyPr>
          <a:lstStyle/>
          <a:p>
            <a:pPr marL="0" indent="0">
              <a:buNone/>
            </a:pPr>
            <a:r>
              <a:rPr lang="en-IN" b="1" dirty="0"/>
              <a:t>Technological Factors</a:t>
            </a:r>
          </a:p>
          <a:p>
            <a:r>
              <a:rPr lang="en-IN" dirty="0"/>
              <a:t>Characteristics of available production technologies have a significant impact on network design decisions. </a:t>
            </a:r>
          </a:p>
          <a:p>
            <a:endParaRPr lang="en-IN" dirty="0" smtClean="0"/>
          </a:p>
          <a:p>
            <a:r>
              <a:rPr lang="en-IN" dirty="0" smtClean="0"/>
              <a:t>For </a:t>
            </a:r>
            <a:r>
              <a:rPr lang="en-IN" dirty="0"/>
              <a:t>example, bottling plants for </a:t>
            </a:r>
            <a:r>
              <a:rPr lang="en-IN" dirty="0" smtClean="0"/>
              <a:t>Coca-Cola.</a:t>
            </a:r>
          </a:p>
          <a:p>
            <a:endParaRPr lang="en-IN" dirty="0"/>
          </a:p>
          <a:p>
            <a:r>
              <a:rPr lang="en-IN" dirty="0" smtClean="0"/>
              <a:t>To </a:t>
            </a:r>
            <a:r>
              <a:rPr lang="en-IN" dirty="0"/>
              <a:t>reduce transportation costs, Coca-Cola sets up many bottling plants all over the world, each serving its local market.</a:t>
            </a:r>
          </a:p>
          <a:p>
            <a:endParaRPr lang="en-IN" dirty="0"/>
          </a:p>
        </p:txBody>
      </p:sp>
    </p:spTree>
    <p:extLst>
      <p:ext uri="{BB962C8B-B14F-4D97-AF65-F5344CB8AC3E}">
        <p14:creationId xmlns:p14="http://schemas.microsoft.com/office/powerpoint/2010/main" val="1407884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666" y="1241591"/>
            <a:ext cx="10515600" cy="1325563"/>
          </a:xfrm>
        </p:spPr>
        <p:txBody>
          <a:bodyPr>
            <a:normAutofit fontScale="90000"/>
          </a:bodyPr>
          <a:lstStyle/>
          <a:p>
            <a:r>
              <a:rPr lang="en-IN" b="1" dirty="0"/>
              <a:t>Factors Influencing Network Design Decisions in the Supply Chain</a:t>
            </a:r>
            <a:br>
              <a:rPr lang="en-IN" b="1" dirty="0"/>
            </a:br>
            <a:r>
              <a:rPr lang="en-IN" b="1" dirty="0"/>
              <a:t/>
            </a:r>
            <a:br>
              <a:rPr lang="en-IN" b="1" dirty="0"/>
            </a:br>
            <a:endParaRPr lang="en-IN" dirty="0"/>
          </a:p>
        </p:txBody>
      </p:sp>
      <p:sp>
        <p:nvSpPr>
          <p:cNvPr id="3" name="Content Placeholder 2"/>
          <p:cNvSpPr>
            <a:spLocks noGrp="1"/>
          </p:cNvSpPr>
          <p:nvPr>
            <p:ph idx="1"/>
          </p:nvPr>
        </p:nvSpPr>
        <p:spPr/>
        <p:txBody>
          <a:bodyPr>
            <a:noAutofit/>
          </a:bodyPr>
          <a:lstStyle/>
          <a:p>
            <a:pPr marL="0" indent="0">
              <a:buNone/>
            </a:pPr>
            <a:r>
              <a:rPr lang="en-IN" b="1" dirty="0"/>
              <a:t>Macroeconomic Factors</a:t>
            </a:r>
          </a:p>
          <a:p>
            <a:r>
              <a:rPr lang="en-IN" dirty="0"/>
              <a:t>Macroeconomic factors include taxes, tariffs, exchange rates, and shipping costs that are not internal to an individual firm.</a:t>
            </a:r>
          </a:p>
        </p:txBody>
      </p:sp>
    </p:spTree>
    <p:extLst>
      <p:ext uri="{BB962C8B-B14F-4D97-AF65-F5344CB8AC3E}">
        <p14:creationId xmlns:p14="http://schemas.microsoft.com/office/powerpoint/2010/main" val="81024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074" y="1241591"/>
            <a:ext cx="10515600" cy="1325563"/>
          </a:xfrm>
        </p:spPr>
        <p:txBody>
          <a:bodyPr>
            <a:normAutofit fontScale="90000"/>
          </a:bodyPr>
          <a:lstStyle/>
          <a:p>
            <a:r>
              <a:rPr lang="en-IN" b="1" dirty="0"/>
              <a:t>Factors Influencing Network Design Decisions in the Supply Chain</a:t>
            </a:r>
            <a:br>
              <a:rPr lang="en-IN" b="1" dirty="0"/>
            </a:br>
            <a:r>
              <a:rPr lang="en-IN" b="1" dirty="0"/>
              <a:t/>
            </a:r>
            <a:br>
              <a:rPr lang="en-IN" b="1" dirty="0"/>
            </a:br>
            <a:endParaRPr lang="en-IN" dirty="0"/>
          </a:p>
        </p:txBody>
      </p:sp>
      <p:sp>
        <p:nvSpPr>
          <p:cNvPr id="3" name="Content Placeholder 2"/>
          <p:cNvSpPr>
            <a:spLocks noGrp="1"/>
          </p:cNvSpPr>
          <p:nvPr>
            <p:ph idx="1"/>
          </p:nvPr>
        </p:nvSpPr>
        <p:spPr/>
        <p:txBody>
          <a:bodyPr>
            <a:noAutofit/>
          </a:bodyPr>
          <a:lstStyle/>
          <a:p>
            <a:pPr marL="0" indent="0">
              <a:buNone/>
            </a:pPr>
            <a:r>
              <a:rPr lang="en-IN" b="1" dirty="0"/>
              <a:t>EXCHANGE-RATE AND DEMAND RISK</a:t>
            </a:r>
            <a:r>
              <a:rPr lang="en-IN" dirty="0"/>
              <a:t> Fluctuations in exchange rates are common and have a significant impact on the profits of any supply chain serving global markets. </a:t>
            </a:r>
            <a:endParaRPr lang="en-IN" dirty="0" smtClean="0"/>
          </a:p>
          <a:p>
            <a:endParaRPr lang="en-IN" dirty="0"/>
          </a:p>
          <a:p>
            <a:r>
              <a:rPr lang="en-IN" dirty="0"/>
              <a:t>A firm that sells its product in the United States with production in Japan is exposed to the risk of appreciation of the yen. The cost of production is incurred in yen, whereas revenues are obtained in dollars. Thus, an increase in the value of the yen increases the production cost in dollars, decreasing the firm’s profits. </a:t>
            </a:r>
          </a:p>
        </p:txBody>
      </p:sp>
    </p:spTree>
    <p:extLst>
      <p:ext uri="{BB962C8B-B14F-4D97-AF65-F5344CB8AC3E}">
        <p14:creationId xmlns:p14="http://schemas.microsoft.com/office/powerpoint/2010/main" val="2700794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075" y="1346285"/>
            <a:ext cx="10515600" cy="1325563"/>
          </a:xfrm>
        </p:spPr>
        <p:txBody>
          <a:bodyPr>
            <a:normAutofit fontScale="90000"/>
          </a:bodyPr>
          <a:lstStyle/>
          <a:p>
            <a:r>
              <a:rPr lang="en-IN" b="1" dirty="0"/>
              <a:t>Factors Influencing Network Design Decisions in the Supply Chain</a:t>
            </a:r>
            <a:br>
              <a:rPr lang="en-IN" b="1" dirty="0"/>
            </a:br>
            <a:r>
              <a:rPr lang="en-IN" b="1" dirty="0"/>
              <a:t/>
            </a:r>
            <a:br>
              <a:rPr lang="en-IN" b="1" dirty="0"/>
            </a:br>
            <a:endParaRPr lang="en-IN" dirty="0"/>
          </a:p>
        </p:txBody>
      </p:sp>
      <p:sp>
        <p:nvSpPr>
          <p:cNvPr id="3" name="Content Placeholder 2"/>
          <p:cNvSpPr>
            <a:spLocks noGrp="1"/>
          </p:cNvSpPr>
          <p:nvPr>
            <p:ph idx="1"/>
          </p:nvPr>
        </p:nvSpPr>
        <p:spPr/>
        <p:txBody>
          <a:bodyPr>
            <a:noAutofit/>
          </a:bodyPr>
          <a:lstStyle/>
          <a:p>
            <a:r>
              <a:rPr lang="en-IN" b="1" dirty="0"/>
              <a:t>FREIGHT AND FUEL COSTS</a:t>
            </a:r>
            <a:r>
              <a:rPr lang="en-IN" dirty="0"/>
              <a:t> Fluctuations in freight and fuel costs have a significant impact on the profits of any global supply chain</a:t>
            </a:r>
            <a:r>
              <a:rPr lang="en-IN" dirty="0" smtClean="0"/>
              <a:t>.</a:t>
            </a:r>
          </a:p>
          <a:p>
            <a:endParaRPr lang="en-IN" dirty="0"/>
          </a:p>
          <a:p>
            <a:r>
              <a:rPr lang="en-IN" b="1" dirty="0"/>
              <a:t>Political </a:t>
            </a:r>
            <a:r>
              <a:rPr lang="en-IN" b="1" dirty="0" smtClean="0"/>
              <a:t>Factors</a:t>
            </a:r>
          </a:p>
          <a:p>
            <a:endParaRPr lang="en-IN" b="1" dirty="0"/>
          </a:p>
          <a:p>
            <a:r>
              <a:rPr lang="en-IN" b="1" dirty="0"/>
              <a:t>Infrastructure Factors</a:t>
            </a:r>
          </a:p>
          <a:p>
            <a:r>
              <a:rPr lang="en-IN" dirty="0"/>
              <a:t>The availability of good infrastructure is an important prerequisite to locating a facility in a given area. Poor infrastructure adds to the cost of doing business from a given location.</a:t>
            </a:r>
          </a:p>
          <a:p>
            <a:endParaRPr lang="en-IN" b="1" dirty="0"/>
          </a:p>
        </p:txBody>
      </p:sp>
    </p:spTree>
    <p:extLst>
      <p:ext uri="{BB962C8B-B14F-4D97-AF65-F5344CB8AC3E}">
        <p14:creationId xmlns:p14="http://schemas.microsoft.com/office/powerpoint/2010/main" val="2490365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00647"/>
            <a:ext cx="10515600" cy="1325563"/>
          </a:xfrm>
        </p:spPr>
        <p:txBody>
          <a:bodyPr>
            <a:normAutofit fontScale="90000"/>
          </a:bodyPr>
          <a:lstStyle/>
          <a:p>
            <a:r>
              <a:rPr lang="en-IN" b="1" dirty="0"/>
              <a:t>Factors Influencing Network Design Decisions in the Supply Chain</a:t>
            </a:r>
            <a:br>
              <a:rPr lang="en-IN" b="1" dirty="0"/>
            </a:br>
            <a:r>
              <a:rPr lang="en-IN" b="1" dirty="0"/>
              <a:t/>
            </a:r>
            <a:br>
              <a:rPr lang="en-IN" b="1" dirty="0"/>
            </a:br>
            <a:endParaRPr lang="en-IN" dirty="0"/>
          </a:p>
        </p:txBody>
      </p:sp>
      <p:sp>
        <p:nvSpPr>
          <p:cNvPr id="3" name="Content Placeholder 2"/>
          <p:cNvSpPr>
            <a:spLocks noGrp="1"/>
          </p:cNvSpPr>
          <p:nvPr>
            <p:ph idx="1"/>
          </p:nvPr>
        </p:nvSpPr>
        <p:spPr/>
        <p:txBody>
          <a:bodyPr>
            <a:noAutofit/>
          </a:bodyPr>
          <a:lstStyle/>
          <a:p>
            <a:r>
              <a:rPr lang="en-IN" b="1" dirty="0"/>
              <a:t>Customer Response Time and Local Presence</a:t>
            </a:r>
          </a:p>
          <a:p>
            <a:r>
              <a:rPr lang="en-IN" dirty="0"/>
              <a:t>Firms that target customers who value a short response time must locate close to them. </a:t>
            </a:r>
            <a:endParaRPr lang="en-IN" dirty="0" smtClean="0"/>
          </a:p>
          <a:p>
            <a:endParaRPr lang="en-IN" dirty="0"/>
          </a:p>
          <a:p>
            <a:r>
              <a:rPr lang="en-IN" dirty="0" smtClean="0"/>
              <a:t>Customers </a:t>
            </a:r>
            <a:r>
              <a:rPr lang="en-IN" dirty="0"/>
              <a:t>are unlikely to come to a convenience store if they have to travel a long distance to get there</a:t>
            </a:r>
            <a:r>
              <a:rPr lang="en-IN" dirty="0" smtClean="0"/>
              <a:t>.</a:t>
            </a:r>
          </a:p>
          <a:p>
            <a:endParaRPr lang="en-IN" dirty="0"/>
          </a:p>
          <a:p>
            <a:r>
              <a:rPr lang="en-IN" dirty="0" smtClean="0"/>
              <a:t> </a:t>
            </a:r>
            <a:r>
              <a:rPr lang="en-IN" dirty="0"/>
              <a:t>It is thus best for a convenience store chain to have many stores distributed in an area so most people have a convenience store close to them.</a:t>
            </a:r>
          </a:p>
          <a:p>
            <a:endParaRPr lang="en-IN" b="1" dirty="0"/>
          </a:p>
        </p:txBody>
      </p:sp>
    </p:spTree>
    <p:extLst>
      <p:ext uri="{BB962C8B-B14F-4D97-AF65-F5344CB8AC3E}">
        <p14:creationId xmlns:p14="http://schemas.microsoft.com/office/powerpoint/2010/main" val="2037496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46285"/>
            <a:ext cx="10515600" cy="1325563"/>
          </a:xfrm>
        </p:spPr>
        <p:txBody>
          <a:bodyPr>
            <a:normAutofit fontScale="90000"/>
          </a:bodyPr>
          <a:lstStyle/>
          <a:p>
            <a:r>
              <a:rPr lang="en-IN" b="1" dirty="0"/>
              <a:t>Factors Influencing Network Design Decisions in the Supply Chain</a:t>
            </a:r>
            <a:br>
              <a:rPr lang="en-IN" b="1" dirty="0"/>
            </a:br>
            <a:r>
              <a:rPr lang="en-IN" b="1" dirty="0"/>
              <a:t/>
            </a:r>
            <a:br>
              <a:rPr lang="en-IN" b="1" dirty="0"/>
            </a:br>
            <a:endParaRPr lang="en-IN" dirty="0"/>
          </a:p>
        </p:txBody>
      </p:sp>
      <p:sp>
        <p:nvSpPr>
          <p:cNvPr id="3" name="Content Placeholder 2"/>
          <p:cNvSpPr>
            <a:spLocks noGrp="1"/>
          </p:cNvSpPr>
          <p:nvPr>
            <p:ph idx="1"/>
          </p:nvPr>
        </p:nvSpPr>
        <p:spPr/>
        <p:txBody>
          <a:bodyPr>
            <a:noAutofit/>
          </a:bodyPr>
          <a:lstStyle/>
          <a:p>
            <a:pPr marL="0" indent="0">
              <a:buNone/>
            </a:pPr>
            <a:r>
              <a:rPr lang="en-IN" b="1" dirty="0"/>
              <a:t>Logistics and Facility Costs</a:t>
            </a:r>
          </a:p>
          <a:p>
            <a:r>
              <a:rPr lang="en-IN" dirty="0"/>
              <a:t>Logistics and facility costs incurred within a supply chain change as the number of facilities, their location, and capacity allocation change. Companies must consider inventory, transporta­tion, and facility costs when designing their supply chain networks.</a:t>
            </a:r>
          </a:p>
          <a:p>
            <a:r>
              <a:rPr lang="en-IN" dirty="0"/>
              <a:t>For example, with few facilities, Amazon has lower inventory and facility costs than Barnes &amp; Noble, which has hundreds of stores. Barnes &amp; Noble, however, has lower transporta­tion costs.</a:t>
            </a:r>
            <a:endParaRPr lang="en-IN" b="1" dirty="0"/>
          </a:p>
        </p:txBody>
      </p:sp>
    </p:spTree>
    <p:extLst>
      <p:ext uri="{BB962C8B-B14F-4D97-AF65-F5344CB8AC3E}">
        <p14:creationId xmlns:p14="http://schemas.microsoft.com/office/powerpoint/2010/main" val="617491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Perspective</a:t>
            </a:r>
            <a:r>
              <a:rPr lang="en-US" dirty="0" smtClean="0"/>
              <a:t>”- GIRGIT</a:t>
            </a:r>
            <a:endParaRPr lang="en-IN" dirty="0"/>
          </a:p>
        </p:txBody>
      </p:sp>
      <p:sp>
        <p:nvSpPr>
          <p:cNvPr id="3" name="Content Placeholder 2"/>
          <p:cNvSpPr>
            <a:spLocks noGrp="1"/>
          </p:cNvSpPr>
          <p:nvPr>
            <p:ph idx="1"/>
          </p:nvPr>
        </p:nvSpPr>
        <p:spPr/>
        <p:txBody>
          <a:bodyPr/>
          <a:lstStyle/>
          <a:p>
            <a:r>
              <a:rPr lang="en-IN" dirty="0">
                <a:hlinkClick r:id="rId2"/>
              </a:rPr>
              <a:t>https://</a:t>
            </a:r>
            <a:r>
              <a:rPr lang="en-IN" dirty="0" smtClean="0">
                <a:hlinkClick r:id="rId2"/>
              </a:rPr>
              <a:t>www.youtube.com/watch?v=LDcgaGXdgPo</a:t>
            </a:r>
            <a:endParaRPr lang="en-IN" dirty="0" smtClean="0"/>
          </a:p>
          <a:p>
            <a:endParaRPr lang="en-IN" dirty="0"/>
          </a:p>
          <a:p>
            <a:pPr marL="114300" indent="0">
              <a:buNone/>
            </a:pPr>
            <a:r>
              <a:rPr lang="en-US" b="1" dirty="0" smtClean="0"/>
              <a:t>Case Content</a:t>
            </a:r>
            <a:r>
              <a:rPr lang="en-US" b="1" dirty="0"/>
              <a:t>:</a:t>
            </a:r>
            <a:endParaRPr lang="en-US" dirty="0"/>
          </a:p>
          <a:p>
            <a:r>
              <a:rPr lang="en-US" dirty="0"/>
              <a:t>Real-world entrepreneurial case</a:t>
            </a:r>
          </a:p>
          <a:p>
            <a:r>
              <a:rPr lang="en-US" dirty="0"/>
              <a:t>Focus on supply chain as a value creator- This case shows how supply chain is not a support function but a </a:t>
            </a:r>
            <a:r>
              <a:rPr lang="en-US" b="1" dirty="0"/>
              <a:t>core business driver</a:t>
            </a:r>
            <a:endParaRPr lang="en-US" dirty="0"/>
          </a:p>
          <a:p>
            <a:r>
              <a:rPr lang="en-US" dirty="0"/>
              <a:t>Decision-making under operational constraints</a:t>
            </a:r>
          </a:p>
          <a:p>
            <a:endParaRPr lang="en-IN" dirty="0"/>
          </a:p>
        </p:txBody>
      </p:sp>
    </p:spTree>
    <p:extLst>
      <p:ext uri="{BB962C8B-B14F-4D97-AF65-F5344CB8AC3E}">
        <p14:creationId xmlns:p14="http://schemas.microsoft.com/office/powerpoint/2010/main" val="1277727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Introduction to Network Flow models </a:t>
            </a:r>
            <a:endParaRPr lang="en-IN" dirty="0"/>
          </a:p>
        </p:txBody>
      </p:sp>
      <p:sp>
        <p:nvSpPr>
          <p:cNvPr id="3" name="Content Placeholder 2"/>
          <p:cNvSpPr>
            <a:spLocks noGrp="1"/>
          </p:cNvSpPr>
          <p:nvPr>
            <p:ph idx="1"/>
          </p:nvPr>
        </p:nvSpPr>
        <p:spPr/>
        <p:txBody>
          <a:bodyPr/>
          <a:lstStyle/>
          <a:p>
            <a:r>
              <a:rPr lang="en-US" dirty="0" smtClean="0"/>
              <a:t>The points are referred to as nodes and the lines are called arcs. A flow may occur between two nodes, via an arc. When the flow is restricted to one direction, then the arcs are pointed and the network is referred to as a directed network.</a:t>
            </a:r>
          </a:p>
          <a:p>
            <a:r>
              <a:rPr lang="en-US" dirty="0" smtClean="0"/>
              <a:t>They are linear programming models, and can be formulated and solved as such. </a:t>
            </a:r>
          </a:p>
          <a:p>
            <a:endParaRPr lang="en-US" dirty="0"/>
          </a:p>
          <a:p>
            <a:endParaRPr lang="en-IN" dirty="0"/>
          </a:p>
        </p:txBody>
      </p:sp>
    </p:spTree>
    <p:extLst>
      <p:ext uri="{BB962C8B-B14F-4D97-AF65-F5344CB8AC3E}">
        <p14:creationId xmlns:p14="http://schemas.microsoft.com/office/powerpoint/2010/main" val="21742144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algn="just"/>
            <a:r>
              <a:rPr lang="en-US" dirty="0"/>
              <a:t>This case is based on an episode from Shark Tank India, where an entrepreneur presents a business idea and strongly emphasizes that supply chain </a:t>
            </a:r>
            <a:r>
              <a:rPr lang="en-US" dirty="0" smtClean="0"/>
              <a:t>capability, not </a:t>
            </a:r>
            <a:r>
              <a:rPr lang="en-US" dirty="0"/>
              <a:t>just the product or </a:t>
            </a:r>
            <a:r>
              <a:rPr lang="en-US" dirty="0" err="1" smtClean="0"/>
              <a:t>marketin</a:t>
            </a:r>
            <a:r>
              <a:rPr lang="en-US" dirty="0" smtClean="0"/>
              <a:t>, is </a:t>
            </a:r>
            <a:r>
              <a:rPr lang="en-US" dirty="0"/>
              <a:t>the real driver of success</a:t>
            </a:r>
            <a:r>
              <a:rPr lang="en-US" dirty="0" smtClean="0"/>
              <a:t>.</a:t>
            </a:r>
          </a:p>
          <a:p>
            <a:pPr algn="just"/>
            <a:endParaRPr lang="en-US" dirty="0"/>
          </a:p>
          <a:p>
            <a:pPr algn="just"/>
            <a:r>
              <a:rPr lang="en-US" dirty="0"/>
              <a:t>Unlike many startup pitches that focus on branding or customer acquisition, this entrepreneur highlights operations, logistics, sourcing, and distribution efficiency as the backbone of the business model. The pitch triggers a discussion among investors on whether supply chain excellence can itself become a competitive advantage and valuation driver.</a:t>
            </a:r>
          </a:p>
          <a:p>
            <a:pPr algn="just"/>
            <a:endParaRPr lang="en-IN" dirty="0"/>
          </a:p>
        </p:txBody>
      </p:sp>
    </p:spTree>
    <p:extLst>
      <p:ext uri="{BB962C8B-B14F-4D97-AF65-F5344CB8AC3E}">
        <p14:creationId xmlns:p14="http://schemas.microsoft.com/office/powerpoint/2010/main" val="17917125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buNone/>
            </a:pPr>
            <a:r>
              <a:rPr lang="en-US" b="1" dirty="0"/>
              <a:t>The Business Idea</a:t>
            </a:r>
          </a:p>
          <a:p>
            <a:pPr marL="114300" indent="0">
              <a:buNone/>
            </a:pPr>
            <a:r>
              <a:rPr lang="en-US" dirty="0"/>
              <a:t>The startup operates in a </a:t>
            </a:r>
            <a:r>
              <a:rPr lang="en-US" b="1" dirty="0"/>
              <a:t>high-volume, operationally intensive market</a:t>
            </a:r>
            <a:r>
              <a:rPr lang="en-US" dirty="0"/>
              <a:t>, where</a:t>
            </a:r>
            <a:r>
              <a:rPr lang="en-US" dirty="0" smtClean="0"/>
              <a:t>:</a:t>
            </a:r>
          </a:p>
          <a:p>
            <a:pPr marL="114300" indent="0">
              <a:buNone/>
            </a:pPr>
            <a:endParaRPr lang="en-US" dirty="0"/>
          </a:p>
          <a:p>
            <a:pPr algn="just">
              <a:buFont typeface="Wingdings" panose="05000000000000000000" pitchFamily="2" charset="2"/>
              <a:buChar char="Ø"/>
            </a:pPr>
            <a:r>
              <a:rPr lang="en-US" dirty="0"/>
              <a:t>Margins are thin</a:t>
            </a:r>
          </a:p>
          <a:p>
            <a:pPr algn="just">
              <a:buFont typeface="Wingdings" panose="05000000000000000000" pitchFamily="2" charset="2"/>
              <a:buChar char="Ø"/>
            </a:pPr>
            <a:r>
              <a:rPr lang="en-US" dirty="0"/>
              <a:t>Customer expectations on </a:t>
            </a:r>
            <a:r>
              <a:rPr lang="en-US" b="1" dirty="0"/>
              <a:t>price, availability, and delivery speed</a:t>
            </a:r>
            <a:r>
              <a:rPr lang="en-US" dirty="0"/>
              <a:t> are high</a:t>
            </a:r>
          </a:p>
          <a:p>
            <a:pPr algn="just">
              <a:buFont typeface="Wingdings" panose="05000000000000000000" pitchFamily="2" charset="2"/>
              <a:buChar char="Ø"/>
            </a:pPr>
            <a:r>
              <a:rPr lang="en-US" dirty="0"/>
              <a:t>Inefficiencies in procurement, inventory, or logistics can quickly erode profits</a:t>
            </a:r>
          </a:p>
          <a:p>
            <a:pPr algn="just">
              <a:buFont typeface="Wingdings" panose="05000000000000000000" pitchFamily="2" charset="2"/>
              <a:buChar char="Ø"/>
            </a:pPr>
            <a:r>
              <a:rPr lang="en-US" dirty="0"/>
              <a:t>The entrepreneur argues that the business succeeds not because of a unique product, but because of:</a:t>
            </a:r>
          </a:p>
          <a:p>
            <a:pPr algn="just">
              <a:buFont typeface="Wingdings" panose="05000000000000000000" pitchFamily="2" charset="2"/>
              <a:buChar char="Ø"/>
            </a:pPr>
            <a:r>
              <a:rPr lang="en-US" dirty="0"/>
              <a:t>Optimized sourcing</a:t>
            </a:r>
          </a:p>
          <a:p>
            <a:pPr algn="just">
              <a:buFont typeface="Wingdings" panose="05000000000000000000" pitchFamily="2" charset="2"/>
              <a:buChar char="Ø"/>
            </a:pPr>
            <a:r>
              <a:rPr lang="en-US" dirty="0"/>
              <a:t>Cost-efficient logistics</a:t>
            </a:r>
          </a:p>
          <a:p>
            <a:pPr algn="just">
              <a:buFont typeface="Wingdings" panose="05000000000000000000" pitchFamily="2" charset="2"/>
              <a:buChar char="Ø"/>
            </a:pPr>
            <a:r>
              <a:rPr lang="en-US" dirty="0"/>
              <a:t>Faster turnaround times</a:t>
            </a:r>
          </a:p>
          <a:p>
            <a:pPr algn="just">
              <a:buFont typeface="Wingdings" panose="05000000000000000000" pitchFamily="2" charset="2"/>
              <a:buChar char="Ø"/>
            </a:pPr>
            <a:r>
              <a:rPr lang="en-US" dirty="0"/>
              <a:t>Better </a:t>
            </a:r>
            <a:r>
              <a:rPr lang="en-US" dirty="0" smtClean="0"/>
              <a:t>co-ordination </a:t>
            </a:r>
            <a:r>
              <a:rPr lang="en-US" dirty="0"/>
              <a:t>across supply chain partners</a:t>
            </a:r>
          </a:p>
          <a:p>
            <a:pPr algn="just"/>
            <a:endParaRPr lang="en-IN" dirty="0"/>
          </a:p>
        </p:txBody>
      </p:sp>
    </p:spTree>
    <p:extLst>
      <p:ext uri="{BB962C8B-B14F-4D97-AF65-F5344CB8AC3E}">
        <p14:creationId xmlns:p14="http://schemas.microsoft.com/office/powerpoint/2010/main" val="920571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lgn="just">
              <a:buNone/>
            </a:pPr>
            <a:r>
              <a:rPr lang="en-US" dirty="0">
                <a:solidFill>
                  <a:srgbClr val="FF0000"/>
                </a:solidFill>
              </a:rPr>
              <a:t>Supply Chain as the Core </a:t>
            </a:r>
            <a:r>
              <a:rPr lang="en-US" dirty="0" smtClean="0">
                <a:solidFill>
                  <a:srgbClr val="FF0000"/>
                </a:solidFill>
              </a:rPr>
              <a:t>Strategy</a:t>
            </a:r>
          </a:p>
          <a:p>
            <a:pPr marL="114300" indent="0" algn="just">
              <a:buNone/>
            </a:pPr>
            <a:endParaRPr lang="en-US" dirty="0"/>
          </a:p>
          <a:p>
            <a:pPr marL="114300" indent="0" algn="just">
              <a:buNone/>
            </a:pPr>
            <a:r>
              <a:rPr lang="en-US" dirty="0"/>
              <a:t>A key statement in the pitch is that </a:t>
            </a:r>
            <a:r>
              <a:rPr lang="en-US" b="1" dirty="0"/>
              <a:t>“people underestimate the power of supply chain.”</a:t>
            </a:r>
            <a:r>
              <a:rPr lang="en-US" dirty="0"/>
              <a:t/>
            </a:r>
            <a:br>
              <a:rPr lang="en-US" dirty="0"/>
            </a:br>
            <a:endParaRPr lang="en-US" dirty="0" smtClean="0"/>
          </a:p>
          <a:p>
            <a:pPr marL="114300" indent="0" algn="just">
              <a:buNone/>
            </a:pPr>
            <a:r>
              <a:rPr lang="en-US" dirty="0" smtClean="0"/>
              <a:t>This </a:t>
            </a:r>
            <a:r>
              <a:rPr lang="en-US" dirty="0"/>
              <a:t>reflects the belief that:</a:t>
            </a:r>
          </a:p>
          <a:p>
            <a:pPr algn="just"/>
            <a:r>
              <a:rPr lang="en-US" dirty="0"/>
              <a:t>Supply chain is not a support function</a:t>
            </a:r>
          </a:p>
          <a:p>
            <a:pPr algn="just"/>
            <a:r>
              <a:rPr lang="en-US" dirty="0"/>
              <a:t>It directly impacts cost leadership, scalability, and customer satisfaction</a:t>
            </a:r>
          </a:p>
          <a:p>
            <a:pPr algn="just"/>
            <a:r>
              <a:rPr lang="en-US" dirty="0"/>
              <a:t>A well-designed supply chain can be difficult for competitors to replicate</a:t>
            </a:r>
          </a:p>
          <a:p>
            <a:pPr marL="114300" indent="0" algn="just">
              <a:buNone/>
            </a:pPr>
            <a:endParaRPr lang="en-US" dirty="0" smtClean="0"/>
          </a:p>
          <a:p>
            <a:pPr marL="114300" indent="0" algn="just">
              <a:buNone/>
            </a:pPr>
            <a:r>
              <a:rPr lang="en-US" dirty="0" smtClean="0"/>
              <a:t>The </a:t>
            </a:r>
            <a:r>
              <a:rPr lang="en-US" dirty="0"/>
              <a:t>startup positions its supply chain as:</a:t>
            </a:r>
          </a:p>
          <a:p>
            <a:pPr algn="just"/>
            <a:r>
              <a:rPr lang="en-US" dirty="0"/>
              <a:t>Lean and cost-focused</a:t>
            </a:r>
          </a:p>
          <a:p>
            <a:pPr algn="just"/>
            <a:r>
              <a:rPr lang="en-US" dirty="0"/>
              <a:t>Designed for scalability</a:t>
            </a:r>
          </a:p>
          <a:p>
            <a:pPr algn="just"/>
            <a:r>
              <a:rPr lang="en-US" dirty="0"/>
              <a:t>Capable of handling demand fluctuations</a:t>
            </a:r>
          </a:p>
          <a:p>
            <a:pPr marL="114300" indent="0">
              <a:buNone/>
            </a:pPr>
            <a:endParaRPr lang="en-IN" dirty="0"/>
          </a:p>
        </p:txBody>
      </p:sp>
    </p:spTree>
    <p:extLst>
      <p:ext uri="{BB962C8B-B14F-4D97-AF65-F5344CB8AC3E}">
        <p14:creationId xmlns:p14="http://schemas.microsoft.com/office/powerpoint/2010/main" val="40811706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buNone/>
            </a:pPr>
            <a:r>
              <a:rPr lang="en-US" b="1" dirty="0">
                <a:solidFill>
                  <a:srgbClr val="FF0000"/>
                </a:solidFill>
              </a:rPr>
              <a:t>Key Supply Chain Elements Highlighted</a:t>
            </a:r>
          </a:p>
          <a:p>
            <a:r>
              <a:rPr lang="en-US" dirty="0"/>
              <a:t>The case implicitly or explicitly touches upon:</a:t>
            </a:r>
          </a:p>
          <a:p>
            <a:r>
              <a:rPr lang="en-US" b="1" dirty="0"/>
              <a:t>Supplier management:</a:t>
            </a:r>
            <a:r>
              <a:rPr lang="en-US" dirty="0"/>
              <a:t> Dependence on reliable suppliers for consistent quality and cost</a:t>
            </a:r>
          </a:p>
          <a:p>
            <a:r>
              <a:rPr lang="en-US" b="1" dirty="0"/>
              <a:t>Inventory decisions:</a:t>
            </a:r>
            <a:r>
              <a:rPr lang="en-US" dirty="0"/>
              <a:t> Balancing availability with low holding costs</a:t>
            </a:r>
          </a:p>
          <a:p>
            <a:r>
              <a:rPr lang="en-US" b="1" dirty="0"/>
              <a:t>Logistics and distribution:</a:t>
            </a:r>
            <a:r>
              <a:rPr lang="en-US" dirty="0"/>
              <a:t> Speed, reliability, and last-mile efficiency</a:t>
            </a:r>
          </a:p>
          <a:p>
            <a:r>
              <a:rPr lang="en-US" b="1" dirty="0"/>
              <a:t>Technology and coordination:</a:t>
            </a:r>
            <a:r>
              <a:rPr lang="en-US" dirty="0"/>
              <a:t> Information flow across the supply chain</a:t>
            </a:r>
          </a:p>
          <a:p>
            <a:pPr marL="114300" indent="0">
              <a:buNone/>
            </a:pPr>
            <a:endParaRPr lang="en-IN" dirty="0"/>
          </a:p>
        </p:txBody>
      </p:sp>
    </p:spTree>
    <p:extLst>
      <p:ext uri="{BB962C8B-B14F-4D97-AF65-F5344CB8AC3E}">
        <p14:creationId xmlns:p14="http://schemas.microsoft.com/office/powerpoint/2010/main" val="463173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buNone/>
            </a:pPr>
            <a:r>
              <a:rPr lang="en-US" b="1" dirty="0">
                <a:solidFill>
                  <a:srgbClr val="FF0000"/>
                </a:solidFill>
              </a:rPr>
              <a:t>Investor (Shark) Perspective</a:t>
            </a:r>
          </a:p>
          <a:p>
            <a:r>
              <a:rPr lang="en-US" dirty="0"/>
              <a:t>From the investors’ point of view, the discussion revolves around:</a:t>
            </a:r>
          </a:p>
          <a:p>
            <a:r>
              <a:rPr lang="en-US" dirty="0"/>
              <a:t>Whether the supply chain model is sustainable at scale</a:t>
            </a:r>
          </a:p>
          <a:p>
            <a:r>
              <a:rPr lang="en-US" dirty="0"/>
              <a:t>Risks arising from supplier concentration or logistics disruptions</a:t>
            </a:r>
          </a:p>
          <a:p>
            <a:r>
              <a:rPr lang="en-US" dirty="0"/>
              <a:t>The ability of the entrepreneur to manage operational complexity</a:t>
            </a:r>
          </a:p>
          <a:p>
            <a:r>
              <a:rPr lang="en-US" dirty="0"/>
              <a:t>Whether operational excellence alone can justify investment</a:t>
            </a:r>
          </a:p>
          <a:p>
            <a:pPr marL="114300" indent="0">
              <a:buNone/>
            </a:pPr>
            <a:endParaRPr lang="en-US" dirty="0" smtClean="0"/>
          </a:p>
          <a:p>
            <a:pPr marL="114300" indent="0">
              <a:buNone/>
            </a:pPr>
            <a:r>
              <a:rPr lang="en-US" b="1" dirty="0" smtClean="0">
                <a:solidFill>
                  <a:srgbClr val="FF0000"/>
                </a:solidFill>
              </a:rPr>
              <a:t>The </a:t>
            </a:r>
            <a:r>
              <a:rPr lang="en-US" b="1" dirty="0">
                <a:solidFill>
                  <a:srgbClr val="FF0000"/>
                </a:solidFill>
              </a:rPr>
              <a:t>Sharks probe deeper into:</a:t>
            </a:r>
          </a:p>
          <a:p>
            <a:r>
              <a:rPr lang="en-US" dirty="0"/>
              <a:t>Cost structure</a:t>
            </a:r>
          </a:p>
          <a:p>
            <a:r>
              <a:rPr lang="en-US" dirty="0"/>
              <a:t>Scalability of operations</a:t>
            </a:r>
          </a:p>
          <a:p>
            <a:r>
              <a:rPr lang="en-US" dirty="0"/>
              <a:t>Risk management mechanisms</a:t>
            </a:r>
          </a:p>
          <a:p>
            <a:r>
              <a:rPr lang="en-US" dirty="0"/>
              <a:t>Long-term defensibility of the supply chain model</a:t>
            </a:r>
          </a:p>
          <a:p>
            <a:pPr marL="114300" indent="0">
              <a:buNone/>
            </a:pPr>
            <a:endParaRPr lang="en-IN" dirty="0"/>
          </a:p>
        </p:txBody>
      </p:sp>
    </p:spTree>
    <p:extLst>
      <p:ext uri="{BB962C8B-B14F-4D97-AF65-F5344CB8AC3E}">
        <p14:creationId xmlns:p14="http://schemas.microsoft.com/office/powerpoint/2010/main" val="34364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buNone/>
            </a:pPr>
            <a:r>
              <a:rPr lang="en-US" b="1" dirty="0">
                <a:solidFill>
                  <a:srgbClr val="FF0000"/>
                </a:solidFill>
              </a:rPr>
              <a:t>Core </a:t>
            </a:r>
            <a:r>
              <a:rPr lang="en-US" b="1" dirty="0" smtClean="0">
                <a:solidFill>
                  <a:srgbClr val="FF0000"/>
                </a:solidFill>
              </a:rPr>
              <a:t>Dilemma</a:t>
            </a:r>
          </a:p>
          <a:p>
            <a:pPr marL="114300" indent="0">
              <a:buNone/>
            </a:pPr>
            <a:r>
              <a:rPr lang="en-US" dirty="0" smtClean="0"/>
              <a:t>The </a:t>
            </a:r>
            <a:r>
              <a:rPr lang="en-US" dirty="0"/>
              <a:t>central question of the case is</a:t>
            </a:r>
            <a:r>
              <a:rPr lang="en-US" dirty="0" smtClean="0"/>
              <a:t>:</a:t>
            </a:r>
          </a:p>
          <a:p>
            <a:pPr marL="114300" indent="0">
              <a:buNone/>
            </a:pPr>
            <a:endParaRPr lang="en-US" b="1" dirty="0" smtClean="0">
              <a:solidFill>
                <a:srgbClr val="FF0000"/>
              </a:solidFill>
            </a:endParaRPr>
          </a:p>
          <a:p>
            <a:pPr marL="114300" indent="0" algn="ctr">
              <a:buNone/>
            </a:pPr>
            <a:r>
              <a:rPr lang="en-US" b="1" dirty="0" smtClean="0">
                <a:solidFill>
                  <a:srgbClr val="FF0000"/>
                </a:solidFill>
              </a:rPr>
              <a:t>Can </a:t>
            </a:r>
            <a:r>
              <a:rPr lang="en-US" b="1" dirty="0">
                <a:solidFill>
                  <a:srgbClr val="FF0000"/>
                </a:solidFill>
              </a:rPr>
              <a:t>a strong supply chain design itself become a source of competitive advantage and justify investor confidence, even without a highly differentiated product?</a:t>
            </a:r>
            <a:endParaRPr lang="en-IN" b="1" dirty="0">
              <a:solidFill>
                <a:srgbClr val="FF0000"/>
              </a:solidFill>
            </a:endParaRPr>
          </a:p>
        </p:txBody>
      </p:sp>
    </p:spTree>
    <p:extLst>
      <p:ext uri="{BB962C8B-B14F-4D97-AF65-F5344CB8AC3E}">
        <p14:creationId xmlns:p14="http://schemas.microsoft.com/office/powerpoint/2010/main" val="4032256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buNone/>
            </a:pPr>
            <a:r>
              <a:rPr lang="en-US" b="1" dirty="0" smtClean="0">
                <a:solidFill>
                  <a:srgbClr val="FF0000"/>
                </a:solidFill>
              </a:rPr>
              <a:t>1. Can </a:t>
            </a:r>
            <a:r>
              <a:rPr lang="en-US" b="1" dirty="0">
                <a:solidFill>
                  <a:srgbClr val="FF0000"/>
                </a:solidFill>
              </a:rPr>
              <a:t>a startup succeed with a weak supply chain</a:t>
            </a:r>
            <a:r>
              <a:rPr lang="en-US" b="1" dirty="0" smtClean="0">
                <a:solidFill>
                  <a:srgbClr val="FF0000"/>
                </a:solidFill>
              </a:rPr>
              <a:t>?</a:t>
            </a:r>
          </a:p>
          <a:p>
            <a:pPr marL="114300" indent="0">
              <a:buNone/>
            </a:pPr>
            <a:endParaRPr lang="en-US" b="1" dirty="0">
              <a:solidFill>
                <a:srgbClr val="FF0000"/>
              </a:solidFill>
            </a:endParaRPr>
          </a:p>
          <a:p>
            <a:pPr marL="114300" indent="0">
              <a:buNone/>
            </a:pPr>
            <a:r>
              <a:rPr lang="en-US" b="1" dirty="0" smtClean="0">
                <a:solidFill>
                  <a:srgbClr val="FF0000"/>
                </a:solidFill>
              </a:rPr>
              <a:t>2. Is </a:t>
            </a:r>
            <a:r>
              <a:rPr lang="en-US" b="1" dirty="0">
                <a:solidFill>
                  <a:srgbClr val="FF0000"/>
                </a:solidFill>
              </a:rPr>
              <a:t>supply chain more important than marketing for startups</a:t>
            </a:r>
            <a:r>
              <a:rPr lang="en-US" b="1" dirty="0" smtClean="0">
                <a:solidFill>
                  <a:srgbClr val="FF0000"/>
                </a:solidFill>
              </a:rPr>
              <a:t>?</a:t>
            </a:r>
          </a:p>
          <a:p>
            <a:pPr marL="114300" indent="0">
              <a:buNone/>
            </a:pPr>
            <a:endParaRPr lang="en-US" b="1" dirty="0">
              <a:solidFill>
                <a:srgbClr val="FF0000"/>
              </a:solidFill>
            </a:endParaRPr>
          </a:p>
          <a:p>
            <a:pPr marL="114300" indent="0">
              <a:buNone/>
            </a:pPr>
            <a:r>
              <a:rPr lang="en-US" b="1" dirty="0" smtClean="0">
                <a:solidFill>
                  <a:srgbClr val="FF0000"/>
                </a:solidFill>
              </a:rPr>
              <a:t>3. How </a:t>
            </a:r>
            <a:r>
              <a:rPr lang="en-US" b="1" dirty="0">
                <a:solidFill>
                  <a:srgbClr val="FF0000"/>
                </a:solidFill>
              </a:rPr>
              <a:t>would this model change at a global scale?</a:t>
            </a:r>
            <a:endParaRPr lang="en-IN" b="1" dirty="0">
              <a:solidFill>
                <a:srgbClr val="FF0000"/>
              </a:solidFill>
            </a:endParaRPr>
          </a:p>
        </p:txBody>
      </p:sp>
    </p:spTree>
    <p:extLst>
      <p:ext uri="{BB962C8B-B14F-4D97-AF65-F5344CB8AC3E}">
        <p14:creationId xmlns:p14="http://schemas.microsoft.com/office/powerpoint/2010/main" val="3657478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buNone/>
            </a:pPr>
            <a:r>
              <a:rPr lang="en-US" b="1" dirty="0" smtClean="0">
                <a:solidFill>
                  <a:srgbClr val="FF0000"/>
                </a:solidFill>
              </a:rPr>
              <a:t>DISCUSSION QUESTIONS:</a:t>
            </a:r>
          </a:p>
          <a:p>
            <a:pPr marL="114300" indent="0">
              <a:buNone/>
            </a:pPr>
            <a:endParaRPr lang="en-US" b="1" dirty="0">
              <a:solidFill>
                <a:srgbClr val="FF0000"/>
              </a:solidFill>
            </a:endParaRPr>
          </a:p>
          <a:p>
            <a:pPr marL="114300" indent="0">
              <a:buNone/>
            </a:pPr>
            <a:r>
              <a:rPr lang="en-US" b="1" dirty="0" smtClean="0">
                <a:solidFill>
                  <a:srgbClr val="FF0000"/>
                </a:solidFill>
              </a:rPr>
              <a:t>1. Can </a:t>
            </a:r>
            <a:r>
              <a:rPr lang="en-US" b="1" dirty="0">
                <a:solidFill>
                  <a:srgbClr val="FF0000"/>
                </a:solidFill>
              </a:rPr>
              <a:t>a startup succeed with a weak supply chain</a:t>
            </a:r>
            <a:r>
              <a:rPr lang="en-US" b="1" dirty="0" smtClean="0">
                <a:solidFill>
                  <a:srgbClr val="FF0000"/>
                </a:solidFill>
              </a:rPr>
              <a:t>?</a:t>
            </a:r>
          </a:p>
          <a:p>
            <a:pPr marL="114300" indent="0">
              <a:buNone/>
            </a:pPr>
            <a:endParaRPr lang="en-US" b="1" dirty="0">
              <a:solidFill>
                <a:srgbClr val="FF0000"/>
              </a:solidFill>
            </a:endParaRPr>
          </a:p>
          <a:p>
            <a:pPr marL="114300" indent="0">
              <a:buNone/>
            </a:pPr>
            <a:r>
              <a:rPr lang="en-US" b="1" dirty="0" smtClean="0">
                <a:solidFill>
                  <a:srgbClr val="FF0000"/>
                </a:solidFill>
              </a:rPr>
              <a:t>2. Is </a:t>
            </a:r>
            <a:r>
              <a:rPr lang="en-US" b="1" dirty="0">
                <a:solidFill>
                  <a:srgbClr val="FF0000"/>
                </a:solidFill>
              </a:rPr>
              <a:t>supply chain more important than marketing for startups</a:t>
            </a:r>
            <a:r>
              <a:rPr lang="en-US" b="1" dirty="0" smtClean="0">
                <a:solidFill>
                  <a:srgbClr val="FF0000"/>
                </a:solidFill>
              </a:rPr>
              <a:t>?</a:t>
            </a:r>
          </a:p>
          <a:p>
            <a:pPr marL="114300" indent="0">
              <a:buNone/>
            </a:pPr>
            <a:endParaRPr lang="en-US" b="1" dirty="0">
              <a:solidFill>
                <a:srgbClr val="FF0000"/>
              </a:solidFill>
            </a:endParaRPr>
          </a:p>
          <a:p>
            <a:pPr marL="114300" indent="0">
              <a:buNone/>
            </a:pPr>
            <a:r>
              <a:rPr lang="en-US" b="1" dirty="0" smtClean="0">
                <a:solidFill>
                  <a:srgbClr val="FF0000"/>
                </a:solidFill>
              </a:rPr>
              <a:t>3. How </a:t>
            </a:r>
            <a:r>
              <a:rPr lang="en-US" b="1" dirty="0">
                <a:solidFill>
                  <a:srgbClr val="FF0000"/>
                </a:solidFill>
              </a:rPr>
              <a:t>would this model change at a global scale?</a:t>
            </a:r>
            <a:endParaRPr lang="en-IN" b="1" dirty="0">
              <a:solidFill>
                <a:srgbClr val="FF0000"/>
              </a:solidFill>
            </a:endParaRPr>
          </a:p>
        </p:txBody>
      </p:sp>
    </p:spTree>
    <p:extLst>
      <p:ext uri="{BB962C8B-B14F-4D97-AF65-F5344CB8AC3E}">
        <p14:creationId xmlns:p14="http://schemas.microsoft.com/office/powerpoint/2010/main" val="2171110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buNone/>
            </a:pPr>
            <a:r>
              <a:rPr lang="en-US" b="1" dirty="0" smtClean="0"/>
              <a:t>Role-Play </a:t>
            </a:r>
            <a:r>
              <a:rPr lang="en-US" b="1" dirty="0"/>
              <a:t>Activity – Become the </a:t>
            </a:r>
            <a:r>
              <a:rPr lang="en-US" b="1" dirty="0" smtClean="0"/>
              <a:t>Sharks</a:t>
            </a:r>
          </a:p>
          <a:p>
            <a:pPr marL="114300" indent="0">
              <a:buNone/>
            </a:pPr>
            <a:endParaRPr lang="en-US" b="1" dirty="0"/>
          </a:p>
          <a:p>
            <a:pPr marL="114300" indent="0">
              <a:buNone/>
            </a:pPr>
            <a:r>
              <a:rPr lang="en-US" b="1" dirty="0"/>
              <a:t>Title:</a:t>
            </a:r>
            <a:r>
              <a:rPr lang="en-US" dirty="0"/>
              <a:t> </a:t>
            </a:r>
            <a:r>
              <a:rPr lang="en-US" b="1" dirty="0"/>
              <a:t>Investor Evaluation through a Supply Chain Lens</a:t>
            </a:r>
          </a:p>
          <a:p>
            <a:pPr marL="114300" indent="0">
              <a:buNone/>
            </a:pPr>
            <a:endParaRPr lang="en-US" b="1" dirty="0" smtClean="0"/>
          </a:p>
          <a:p>
            <a:pPr marL="114300" indent="0">
              <a:buNone/>
            </a:pPr>
            <a:r>
              <a:rPr lang="en-US" b="1" dirty="0" smtClean="0"/>
              <a:t>Objective</a:t>
            </a:r>
            <a:r>
              <a:rPr lang="en-US" b="1" dirty="0"/>
              <a:t>:</a:t>
            </a:r>
            <a:endParaRPr lang="en-US" dirty="0"/>
          </a:p>
          <a:p>
            <a:r>
              <a:rPr lang="en-US" dirty="0"/>
              <a:t>Evaluate the startup </a:t>
            </a:r>
            <a:r>
              <a:rPr lang="en-US" b="1" dirty="0"/>
              <a:t>purely from a supply chain performance perspective</a:t>
            </a:r>
            <a:endParaRPr lang="en-US" dirty="0"/>
          </a:p>
          <a:p>
            <a:r>
              <a:rPr lang="en-US" dirty="0"/>
              <a:t>Decide whether to </a:t>
            </a:r>
            <a:r>
              <a:rPr lang="en-US" b="1" dirty="0"/>
              <a:t>invest, reject, or invest with conditions</a:t>
            </a:r>
            <a:endParaRPr lang="en-US" dirty="0"/>
          </a:p>
          <a:p>
            <a:pPr marL="114300" indent="0">
              <a:buNone/>
            </a:pPr>
            <a:endParaRPr lang="en-US" b="1" dirty="0" smtClean="0"/>
          </a:p>
          <a:p>
            <a:pPr marL="114300" indent="0">
              <a:buNone/>
            </a:pPr>
            <a:r>
              <a:rPr lang="en-US" b="1" dirty="0" smtClean="0"/>
              <a:t>Instruction</a:t>
            </a:r>
            <a:r>
              <a:rPr lang="en-US" b="1" dirty="0"/>
              <a:t>:</a:t>
            </a:r>
            <a:endParaRPr lang="en-US" dirty="0"/>
          </a:p>
          <a:p>
            <a:r>
              <a:rPr lang="en-US" dirty="0"/>
              <a:t>Students will role-play as </a:t>
            </a:r>
            <a:r>
              <a:rPr lang="en-US" b="1" dirty="0"/>
              <a:t>Shark Tank investors</a:t>
            </a:r>
            <a:endParaRPr lang="en-US" dirty="0"/>
          </a:p>
          <a:p>
            <a:r>
              <a:rPr lang="en-US" dirty="0"/>
              <a:t>Focus only on </a:t>
            </a:r>
            <a:r>
              <a:rPr lang="en-US" b="1" dirty="0"/>
              <a:t>operations &amp; supply chain capability</a:t>
            </a:r>
            <a:endParaRPr lang="en-US" dirty="0"/>
          </a:p>
        </p:txBody>
      </p:sp>
    </p:spTree>
    <p:extLst>
      <p:ext uri="{BB962C8B-B14F-4D97-AF65-F5344CB8AC3E}">
        <p14:creationId xmlns:p14="http://schemas.microsoft.com/office/powerpoint/2010/main" val="53002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Power of Supply Chain – A Startup </a:t>
            </a:r>
            <a:r>
              <a:rPr lang="en-US" dirty="0" smtClean="0"/>
              <a:t>Perspective</a:t>
            </a:r>
            <a:r>
              <a:rPr lang="en-US" dirty="0"/>
              <a:t>”- GIRGIT</a:t>
            </a:r>
            <a:endParaRPr lang="en-IN" dirty="0"/>
          </a:p>
        </p:txBody>
      </p:sp>
      <p:sp>
        <p:nvSpPr>
          <p:cNvPr id="3" name="Content Placeholder 2"/>
          <p:cNvSpPr>
            <a:spLocks noGrp="1"/>
          </p:cNvSpPr>
          <p:nvPr>
            <p:ph idx="1"/>
          </p:nvPr>
        </p:nvSpPr>
        <p:spPr/>
        <p:txBody>
          <a:bodyPr/>
          <a:lstStyle/>
          <a:p>
            <a:pPr marL="114300" indent="0">
              <a:buNone/>
            </a:pPr>
            <a:r>
              <a:rPr lang="en-US" b="1" dirty="0" smtClean="0"/>
              <a:t>Role-Play </a:t>
            </a:r>
            <a:r>
              <a:rPr lang="en-US" b="1" dirty="0"/>
              <a:t>Activity – Become the </a:t>
            </a:r>
            <a:r>
              <a:rPr lang="en-US" b="1" dirty="0" smtClean="0"/>
              <a:t>Sharks</a:t>
            </a:r>
          </a:p>
          <a:p>
            <a:pPr marL="114300" indent="0">
              <a:buNone/>
            </a:pPr>
            <a:endParaRPr lang="en-US" b="1" dirty="0"/>
          </a:p>
          <a:p>
            <a:pPr marL="114300" indent="0">
              <a:buNone/>
            </a:pPr>
            <a:r>
              <a:rPr lang="en-US" b="1" dirty="0"/>
              <a:t>Shark Roles</a:t>
            </a:r>
            <a:r>
              <a:rPr lang="en-US" b="1" dirty="0" smtClean="0"/>
              <a:t>: </a:t>
            </a:r>
            <a:r>
              <a:rPr lang="en-US" dirty="0"/>
              <a:t>Each Shark has a specific supply chain focus area</a:t>
            </a:r>
          </a:p>
          <a:p>
            <a:r>
              <a:rPr lang="en-US" dirty="0"/>
              <a:t>Shark 1: Cost &amp; Efficiency</a:t>
            </a:r>
          </a:p>
          <a:p>
            <a:r>
              <a:rPr lang="en-US" dirty="0"/>
              <a:t>Shark 2: Scalability &amp; Network Design</a:t>
            </a:r>
          </a:p>
          <a:p>
            <a:r>
              <a:rPr lang="en-US" dirty="0"/>
              <a:t>Shark 3: Risk &amp; Resilience</a:t>
            </a:r>
          </a:p>
          <a:p>
            <a:r>
              <a:rPr lang="en-US" dirty="0"/>
              <a:t>Shark 4: Technology &amp; Data</a:t>
            </a:r>
          </a:p>
          <a:p>
            <a:r>
              <a:rPr lang="en-US" dirty="0"/>
              <a:t>Shark 5 (optional): Customer Service &amp; Responsiveness</a:t>
            </a:r>
          </a:p>
        </p:txBody>
      </p:sp>
    </p:spTree>
    <p:extLst>
      <p:ext uri="{BB962C8B-B14F-4D97-AF65-F5344CB8AC3E}">
        <p14:creationId xmlns:p14="http://schemas.microsoft.com/office/powerpoint/2010/main" val="2837567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EXAMPLE: Network </a:t>
            </a:r>
            <a:r>
              <a:rPr lang="en-US" dirty="0"/>
              <a:t>Flow models </a:t>
            </a:r>
            <a:endParaRPr lang="en-IN" dirty="0"/>
          </a:p>
        </p:txBody>
      </p:sp>
      <p:sp>
        <p:nvSpPr>
          <p:cNvPr id="3" name="Content Placeholder 2"/>
          <p:cNvSpPr>
            <a:spLocks noGrp="1"/>
          </p:cNvSpPr>
          <p:nvPr>
            <p:ph idx="1"/>
          </p:nvPr>
        </p:nvSpPr>
        <p:spPr/>
        <p:txBody>
          <a:bodyPr/>
          <a:lstStyle/>
          <a:p>
            <a:r>
              <a:rPr lang="en-US" dirty="0" smtClean="0"/>
              <a:t>A Dutch company has two factories, one located at Arnhem and one located at Gouda. The company sells its products to six customers, located in London, Berlin, Maastricht, Amsterdam, Utrecht and The Hague.</a:t>
            </a:r>
          </a:p>
          <a:p>
            <a:endParaRPr lang="en-US" dirty="0"/>
          </a:p>
          <a:p>
            <a:r>
              <a:rPr lang="en-US" dirty="0" smtClean="0"/>
              <a:t> For reasons of efficiency, deliveries abroad are only made by one factory: Arnhem delivers to Berlin, while Gouda ships goods to London.</a:t>
            </a:r>
            <a:endParaRPr lang="en-IN" dirty="0"/>
          </a:p>
        </p:txBody>
      </p:sp>
    </p:spTree>
    <p:extLst>
      <p:ext uri="{BB962C8B-B14F-4D97-AF65-F5344CB8AC3E}">
        <p14:creationId xmlns:p14="http://schemas.microsoft.com/office/powerpoint/2010/main" val="20186014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Business Overview</a:t>
            </a:r>
          </a:p>
        </p:txBody>
      </p:sp>
      <p:sp>
        <p:nvSpPr>
          <p:cNvPr id="3" name="Content Placeholder 2"/>
          <p:cNvSpPr>
            <a:spLocks noGrp="1"/>
          </p:cNvSpPr>
          <p:nvPr>
            <p:ph idx="1"/>
          </p:nvPr>
        </p:nvSpPr>
        <p:spPr/>
        <p:txBody>
          <a:bodyPr/>
          <a:lstStyle/>
          <a:p>
            <a:pPr marL="114300" indent="0">
              <a:buNone/>
            </a:pPr>
            <a:r>
              <a:rPr lang="en-US" b="1" dirty="0"/>
              <a:t>Understanding the Business Model</a:t>
            </a:r>
            <a:endParaRPr lang="en-US" dirty="0"/>
          </a:p>
          <a:p>
            <a:r>
              <a:rPr lang="en-US" dirty="0" smtClean="0"/>
              <a:t>Product </a:t>
            </a:r>
            <a:r>
              <a:rPr lang="en-US" dirty="0"/>
              <a:t>/ service offered by the startup</a:t>
            </a:r>
          </a:p>
          <a:p>
            <a:r>
              <a:rPr lang="en-US" dirty="0"/>
              <a:t>Target customers</a:t>
            </a:r>
          </a:p>
          <a:p>
            <a:r>
              <a:rPr lang="en-US" dirty="0"/>
              <a:t>Value proposition</a:t>
            </a:r>
          </a:p>
          <a:p>
            <a:r>
              <a:rPr lang="en-US" dirty="0"/>
              <a:t>Revenue </a:t>
            </a:r>
            <a:r>
              <a:rPr lang="en-US" dirty="0" smtClean="0"/>
              <a:t>logic</a:t>
            </a:r>
          </a:p>
          <a:p>
            <a:endParaRPr lang="en-US" dirty="0"/>
          </a:p>
          <a:p>
            <a:pPr marL="114300" indent="0">
              <a:buNone/>
            </a:pPr>
            <a:r>
              <a:rPr lang="en-US" b="1" dirty="0"/>
              <a:t>Discussion </a:t>
            </a:r>
            <a:r>
              <a:rPr lang="en-US" b="1" dirty="0" smtClean="0"/>
              <a:t>:</a:t>
            </a:r>
            <a:endParaRPr lang="en-US" dirty="0"/>
          </a:p>
          <a:p>
            <a:r>
              <a:rPr lang="en-US" b="1" dirty="0">
                <a:solidFill>
                  <a:srgbClr val="FF0000"/>
                </a:solidFill>
              </a:rPr>
              <a:t>Why is supply chain critical for this business model?</a:t>
            </a:r>
          </a:p>
          <a:p>
            <a:pPr marL="114300" indent="0">
              <a:buNone/>
            </a:pPr>
            <a:endParaRPr lang="en-US" dirty="0"/>
          </a:p>
          <a:p>
            <a:endParaRPr lang="en-IN" dirty="0"/>
          </a:p>
        </p:txBody>
      </p:sp>
    </p:spTree>
    <p:extLst>
      <p:ext uri="{BB962C8B-B14F-4D97-AF65-F5344CB8AC3E}">
        <p14:creationId xmlns:p14="http://schemas.microsoft.com/office/powerpoint/2010/main" val="12618312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Supply Chain in the Pitch</a:t>
            </a:r>
            <a:endParaRPr lang="en-IN" dirty="0"/>
          </a:p>
        </p:txBody>
      </p:sp>
      <p:sp>
        <p:nvSpPr>
          <p:cNvPr id="3" name="Content Placeholder 2"/>
          <p:cNvSpPr>
            <a:spLocks noGrp="1"/>
          </p:cNvSpPr>
          <p:nvPr>
            <p:ph idx="1"/>
          </p:nvPr>
        </p:nvSpPr>
        <p:spPr/>
        <p:txBody>
          <a:bodyPr/>
          <a:lstStyle/>
          <a:p>
            <a:pPr marL="114300" indent="0">
              <a:buNone/>
            </a:pPr>
            <a:r>
              <a:rPr lang="en-US" b="1" dirty="0"/>
              <a:t>Why “Supply Chain Matters”</a:t>
            </a:r>
            <a:endParaRPr lang="en-US" dirty="0"/>
          </a:p>
          <a:p>
            <a:pPr marL="114300" indent="0">
              <a:buNone/>
            </a:pPr>
            <a:endParaRPr lang="en-US" dirty="0" smtClean="0"/>
          </a:p>
          <a:p>
            <a:pPr marL="114300" indent="0">
              <a:buNone/>
            </a:pPr>
            <a:r>
              <a:rPr lang="en-US" dirty="0" smtClean="0"/>
              <a:t>Supply </a:t>
            </a:r>
            <a:r>
              <a:rPr lang="en-US" dirty="0"/>
              <a:t>chain highlighted as:</a:t>
            </a:r>
          </a:p>
          <a:p>
            <a:pPr lvl="1"/>
            <a:r>
              <a:rPr lang="en-US" dirty="0"/>
              <a:t>Cost enabler</a:t>
            </a:r>
          </a:p>
          <a:p>
            <a:pPr lvl="1"/>
            <a:r>
              <a:rPr lang="en-US" dirty="0"/>
              <a:t>Speed and efficiency driver</a:t>
            </a:r>
          </a:p>
          <a:p>
            <a:pPr lvl="1"/>
            <a:r>
              <a:rPr lang="en-US" dirty="0"/>
              <a:t>Scalability </a:t>
            </a:r>
            <a:r>
              <a:rPr lang="en-US" dirty="0" smtClean="0"/>
              <a:t>factor</a:t>
            </a:r>
          </a:p>
          <a:p>
            <a:pPr lvl="1"/>
            <a:endParaRPr lang="en-US" dirty="0"/>
          </a:p>
          <a:p>
            <a:r>
              <a:rPr lang="en-US" dirty="0"/>
              <a:t>Entrepreneur’s key claim:</a:t>
            </a:r>
          </a:p>
          <a:p>
            <a:pPr lvl="1"/>
            <a:r>
              <a:rPr lang="en-US" i="1" dirty="0"/>
              <a:t>“People underestimate the power of supply chain”</a:t>
            </a:r>
            <a:endParaRPr lang="en-US" dirty="0"/>
          </a:p>
          <a:p>
            <a:endParaRPr lang="en-US" b="1" dirty="0" smtClean="0"/>
          </a:p>
          <a:p>
            <a:r>
              <a:rPr lang="en-US" b="1" dirty="0" smtClean="0"/>
              <a:t>Question:</a:t>
            </a:r>
          </a:p>
          <a:p>
            <a:pPr marL="114300" indent="0">
              <a:buNone/>
            </a:pPr>
            <a:r>
              <a:rPr lang="en-US" b="1" dirty="0" smtClean="0"/>
              <a:t>Where </a:t>
            </a:r>
            <a:r>
              <a:rPr lang="en-US" b="1" dirty="0"/>
              <a:t>exactly</a:t>
            </a:r>
            <a:r>
              <a:rPr lang="en-US" dirty="0"/>
              <a:t> supply chain creates </a:t>
            </a:r>
            <a:r>
              <a:rPr lang="en-US" dirty="0" smtClean="0"/>
              <a:t>value?</a:t>
            </a:r>
            <a:endParaRPr lang="en-US" dirty="0"/>
          </a:p>
          <a:p>
            <a:endParaRPr lang="en-IN" dirty="0"/>
          </a:p>
        </p:txBody>
      </p:sp>
    </p:spTree>
    <p:extLst>
      <p:ext uri="{BB962C8B-B14F-4D97-AF65-F5344CB8AC3E}">
        <p14:creationId xmlns:p14="http://schemas.microsoft.com/office/powerpoint/2010/main" val="2236081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Supply Chain in the Pitch</a:t>
            </a:r>
            <a:endParaRPr lang="en-IN" dirty="0"/>
          </a:p>
        </p:txBody>
      </p:sp>
      <p:sp>
        <p:nvSpPr>
          <p:cNvPr id="3" name="Content Placeholder 2"/>
          <p:cNvSpPr>
            <a:spLocks noGrp="1"/>
          </p:cNvSpPr>
          <p:nvPr>
            <p:ph idx="1"/>
          </p:nvPr>
        </p:nvSpPr>
        <p:spPr/>
        <p:txBody>
          <a:bodyPr/>
          <a:lstStyle/>
          <a:p>
            <a:pPr marL="114300" indent="0">
              <a:buNone/>
            </a:pPr>
            <a:r>
              <a:rPr lang="en-US" b="1" dirty="0"/>
              <a:t>Why “Supply Chain Matters”</a:t>
            </a:r>
            <a:endParaRPr lang="en-US" dirty="0"/>
          </a:p>
          <a:p>
            <a:pPr marL="114300" indent="0">
              <a:buNone/>
            </a:pPr>
            <a:endParaRPr lang="en-US" dirty="0" smtClean="0"/>
          </a:p>
          <a:p>
            <a:pPr marL="114300" indent="0">
              <a:buNone/>
            </a:pPr>
            <a:r>
              <a:rPr lang="en-US" dirty="0" smtClean="0"/>
              <a:t>Supply </a:t>
            </a:r>
            <a:r>
              <a:rPr lang="en-US" dirty="0"/>
              <a:t>chain highlighted as:</a:t>
            </a:r>
          </a:p>
          <a:p>
            <a:pPr lvl="1"/>
            <a:r>
              <a:rPr lang="en-US" dirty="0"/>
              <a:t>Cost enabler</a:t>
            </a:r>
          </a:p>
          <a:p>
            <a:pPr lvl="1"/>
            <a:r>
              <a:rPr lang="en-US" dirty="0"/>
              <a:t>Speed and efficiency driver</a:t>
            </a:r>
          </a:p>
          <a:p>
            <a:pPr lvl="1"/>
            <a:r>
              <a:rPr lang="en-US" dirty="0"/>
              <a:t>Scalability </a:t>
            </a:r>
            <a:r>
              <a:rPr lang="en-US" dirty="0" smtClean="0"/>
              <a:t>factor</a:t>
            </a:r>
          </a:p>
          <a:p>
            <a:pPr lvl="1"/>
            <a:endParaRPr lang="en-US" dirty="0"/>
          </a:p>
          <a:p>
            <a:r>
              <a:rPr lang="en-US" dirty="0"/>
              <a:t>Entrepreneur’s key claim:</a:t>
            </a:r>
          </a:p>
          <a:p>
            <a:pPr lvl="1"/>
            <a:r>
              <a:rPr lang="en-US" i="1" dirty="0"/>
              <a:t>“People underestimate the power of supply chain”</a:t>
            </a:r>
            <a:endParaRPr lang="en-US" dirty="0"/>
          </a:p>
          <a:p>
            <a:endParaRPr lang="en-US" b="1" dirty="0" smtClean="0"/>
          </a:p>
          <a:p>
            <a:r>
              <a:rPr lang="en-US" b="1" dirty="0" smtClean="0"/>
              <a:t>Question:</a:t>
            </a:r>
          </a:p>
          <a:p>
            <a:pPr marL="114300" indent="0">
              <a:buNone/>
            </a:pPr>
            <a:r>
              <a:rPr lang="en-US" b="1" dirty="0" smtClean="0"/>
              <a:t>Where </a:t>
            </a:r>
            <a:r>
              <a:rPr lang="en-US" b="1" dirty="0"/>
              <a:t>exactly</a:t>
            </a:r>
            <a:r>
              <a:rPr lang="en-US" dirty="0"/>
              <a:t> supply chain creates </a:t>
            </a:r>
            <a:r>
              <a:rPr lang="en-US" dirty="0" smtClean="0"/>
              <a:t>value?</a:t>
            </a:r>
            <a:endParaRPr lang="en-US" dirty="0"/>
          </a:p>
          <a:p>
            <a:endParaRPr lang="en-IN" dirty="0"/>
          </a:p>
        </p:txBody>
      </p:sp>
    </p:spTree>
    <p:extLst>
      <p:ext uri="{BB962C8B-B14F-4D97-AF65-F5344CB8AC3E}">
        <p14:creationId xmlns:p14="http://schemas.microsoft.com/office/powerpoint/2010/main" val="922626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Supply Chain in the Pitch</a:t>
            </a:r>
            <a:endParaRPr lang="en-IN" dirty="0"/>
          </a:p>
        </p:txBody>
      </p:sp>
      <p:sp>
        <p:nvSpPr>
          <p:cNvPr id="3" name="Content Placeholder 2"/>
          <p:cNvSpPr>
            <a:spLocks noGrp="1"/>
          </p:cNvSpPr>
          <p:nvPr>
            <p:ph idx="1"/>
          </p:nvPr>
        </p:nvSpPr>
        <p:spPr/>
        <p:txBody>
          <a:bodyPr/>
          <a:lstStyle/>
          <a:p>
            <a:pPr marL="114300" indent="0">
              <a:buNone/>
            </a:pPr>
            <a:r>
              <a:rPr lang="en-IN" b="1" dirty="0">
                <a:solidFill>
                  <a:srgbClr val="FF0000"/>
                </a:solidFill>
              </a:rPr>
              <a:t>Supply Chain </a:t>
            </a:r>
            <a:r>
              <a:rPr lang="en-IN" b="1" dirty="0" smtClean="0">
                <a:solidFill>
                  <a:srgbClr val="FF0000"/>
                </a:solidFill>
              </a:rPr>
              <a:t>Structure:</a:t>
            </a:r>
          </a:p>
          <a:p>
            <a:pPr marL="114300" indent="0">
              <a:buNone/>
            </a:pPr>
            <a:endParaRPr lang="en-IN" b="1" dirty="0">
              <a:solidFill>
                <a:srgbClr val="FF0000"/>
              </a:solidFill>
            </a:endParaRPr>
          </a:p>
          <a:p>
            <a:pPr marL="114300" indent="0">
              <a:buNone/>
            </a:pPr>
            <a:r>
              <a:rPr lang="en-US" b="1" dirty="0"/>
              <a:t>Key Supply Chain Stages</a:t>
            </a:r>
            <a:endParaRPr lang="en-US" dirty="0"/>
          </a:p>
          <a:p>
            <a:r>
              <a:rPr lang="en-US" dirty="0" smtClean="0"/>
              <a:t>Sourcing </a:t>
            </a:r>
            <a:r>
              <a:rPr lang="en-US" dirty="0"/>
              <a:t>/ Procurement</a:t>
            </a:r>
          </a:p>
          <a:p>
            <a:r>
              <a:rPr lang="en-US" dirty="0"/>
              <a:t>Production / Assembly</a:t>
            </a:r>
          </a:p>
          <a:p>
            <a:r>
              <a:rPr lang="en-US" dirty="0"/>
              <a:t>Warehousing &amp; Inventory</a:t>
            </a:r>
          </a:p>
          <a:p>
            <a:r>
              <a:rPr lang="en-US" dirty="0"/>
              <a:t>Distribution / Last-mile delivery</a:t>
            </a:r>
          </a:p>
          <a:p>
            <a:pPr marL="114300" indent="0">
              <a:buNone/>
            </a:pPr>
            <a:endParaRPr lang="en-US" b="1" dirty="0" smtClean="0"/>
          </a:p>
          <a:p>
            <a:pPr marL="114300" indent="0">
              <a:buNone/>
            </a:pPr>
            <a:r>
              <a:rPr lang="en-US" b="1" dirty="0" smtClean="0"/>
              <a:t>Class </a:t>
            </a:r>
            <a:r>
              <a:rPr lang="en-US" b="1" dirty="0"/>
              <a:t>Activity:</a:t>
            </a:r>
            <a:endParaRPr lang="en-US" dirty="0"/>
          </a:p>
          <a:p>
            <a:r>
              <a:rPr lang="en-US" dirty="0" smtClean="0">
                <a:solidFill>
                  <a:srgbClr val="FF0000"/>
                </a:solidFill>
              </a:rPr>
              <a:t>Map </a:t>
            </a:r>
            <a:r>
              <a:rPr lang="en-US" dirty="0">
                <a:solidFill>
                  <a:srgbClr val="FF0000"/>
                </a:solidFill>
              </a:rPr>
              <a:t>the supply chain from supplier → </a:t>
            </a:r>
            <a:r>
              <a:rPr lang="en-US" dirty="0" smtClean="0">
                <a:solidFill>
                  <a:srgbClr val="FF0000"/>
                </a:solidFill>
              </a:rPr>
              <a:t>customer.</a:t>
            </a:r>
            <a:endParaRPr lang="en-US" dirty="0">
              <a:solidFill>
                <a:srgbClr val="FF0000"/>
              </a:solidFill>
            </a:endParaRPr>
          </a:p>
          <a:p>
            <a:pPr marL="114300" indent="0">
              <a:buNone/>
            </a:pPr>
            <a:endParaRPr lang="en-IN" b="1" dirty="0">
              <a:solidFill>
                <a:srgbClr val="FF0000"/>
              </a:solidFill>
            </a:endParaRPr>
          </a:p>
        </p:txBody>
      </p:sp>
    </p:spTree>
    <p:extLst>
      <p:ext uri="{BB962C8B-B14F-4D97-AF65-F5344CB8AC3E}">
        <p14:creationId xmlns:p14="http://schemas.microsoft.com/office/powerpoint/2010/main" val="4238221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Supply Chain in the Pitch</a:t>
            </a:r>
            <a:endParaRPr lang="en-IN" dirty="0"/>
          </a:p>
        </p:txBody>
      </p:sp>
      <p:sp>
        <p:nvSpPr>
          <p:cNvPr id="3" name="Content Placeholder 2"/>
          <p:cNvSpPr>
            <a:spLocks noGrp="1"/>
          </p:cNvSpPr>
          <p:nvPr>
            <p:ph idx="1"/>
          </p:nvPr>
        </p:nvSpPr>
        <p:spPr/>
        <p:txBody>
          <a:bodyPr/>
          <a:lstStyle/>
          <a:p>
            <a:pPr marL="114300" indent="0">
              <a:buNone/>
            </a:pPr>
            <a:r>
              <a:rPr lang="en-IN" b="1" dirty="0">
                <a:solidFill>
                  <a:srgbClr val="FF0000"/>
                </a:solidFill>
              </a:rPr>
              <a:t>Strategic Supply Chain </a:t>
            </a:r>
            <a:r>
              <a:rPr lang="en-IN" b="1" dirty="0" smtClean="0">
                <a:solidFill>
                  <a:srgbClr val="FF0000"/>
                </a:solidFill>
              </a:rPr>
              <a:t>Decisions</a:t>
            </a:r>
          </a:p>
          <a:p>
            <a:pPr marL="114300" indent="0">
              <a:buNone/>
            </a:pPr>
            <a:endParaRPr lang="en-IN" b="1" dirty="0">
              <a:solidFill>
                <a:srgbClr val="FF0000"/>
              </a:solidFill>
            </a:endParaRPr>
          </a:p>
          <a:p>
            <a:pPr marL="114300" indent="0">
              <a:buNone/>
            </a:pPr>
            <a:r>
              <a:rPr lang="en-US" b="1" dirty="0"/>
              <a:t>Supply Chain as Competitive Advantage</a:t>
            </a:r>
            <a:endParaRPr lang="en-US" dirty="0"/>
          </a:p>
          <a:p>
            <a:endParaRPr lang="en-US" dirty="0" smtClean="0"/>
          </a:p>
          <a:p>
            <a:r>
              <a:rPr lang="en-US" dirty="0" smtClean="0"/>
              <a:t>Network </a:t>
            </a:r>
            <a:r>
              <a:rPr lang="en-US" dirty="0"/>
              <a:t>design decisions</a:t>
            </a:r>
          </a:p>
          <a:p>
            <a:r>
              <a:rPr lang="en-US" dirty="0"/>
              <a:t>Supplier selection and dependence</a:t>
            </a:r>
          </a:p>
          <a:p>
            <a:r>
              <a:rPr lang="en-US" dirty="0"/>
              <a:t>Centralized </a:t>
            </a:r>
            <a:r>
              <a:rPr lang="en-US" dirty="0" err="1"/>
              <a:t>vs</a:t>
            </a:r>
            <a:r>
              <a:rPr lang="en-US" dirty="0"/>
              <a:t> decentralized operations</a:t>
            </a:r>
          </a:p>
          <a:p>
            <a:r>
              <a:rPr lang="en-US" dirty="0"/>
              <a:t>Make </a:t>
            </a:r>
            <a:r>
              <a:rPr lang="en-US" dirty="0" err="1"/>
              <a:t>vs</a:t>
            </a:r>
            <a:r>
              <a:rPr lang="en-US" dirty="0"/>
              <a:t> buy </a:t>
            </a:r>
            <a:r>
              <a:rPr lang="en-US" dirty="0" smtClean="0"/>
              <a:t>choices</a:t>
            </a:r>
          </a:p>
          <a:p>
            <a:endParaRPr lang="en-US" dirty="0"/>
          </a:p>
          <a:p>
            <a:r>
              <a:rPr lang="en-IN" dirty="0">
                <a:solidFill>
                  <a:srgbClr val="FF0000"/>
                </a:solidFill>
              </a:rPr>
              <a:t>Question</a:t>
            </a:r>
            <a:r>
              <a:rPr lang="en-IN" dirty="0" smtClean="0">
                <a:solidFill>
                  <a:srgbClr val="FF0000"/>
                </a:solidFill>
              </a:rPr>
              <a:t>: </a:t>
            </a:r>
            <a:r>
              <a:rPr lang="en-US" dirty="0" smtClean="0">
                <a:solidFill>
                  <a:srgbClr val="FF0000"/>
                </a:solidFill>
              </a:rPr>
              <a:t>Which </a:t>
            </a:r>
            <a:r>
              <a:rPr lang="en-US" dirty="0">
                <a:solidFill>
                  <a:srgbClr val="FF0000"/>
                </a:solidFill>
              </a:rPr>
              <a:t>decision gives maximum competitive advantage in this case?</a:t>
            </a:r>
          </a:p>
          <a:p>
            <a:pPr marL="114300" indent="0">
              <a:buNone/>
            </a:pPr>
            <a:endParaRPr lang="en-IN" b="1" dirty="0">
              <a:solidFill>
                <a:srgbClr val="FF0000"/>
              </a:solidFill>
            </a:endParaRPr>
          </a:p>
        </p:txBody>
      </p:sp>
    </p:spTree>
    <p:extLst>
      <p:ext uri="{BB962C8B-B14F-4D97-AF65-F5344CB8AC3E}">
        <p14:creationId xmlns:p14="http://schemas.microsoft.com/office/powerpoint/2010/main" val="9314045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Supply Chain Network Design</a:t>
            </a:r>
            <a:endParaRPr lang="en-IN" dirty="0"/>
          </a:p>
        </p:txBody>
      </p:sp>
      <p:sp>
        <p:nvSpPr>
          <p:cNvPr id="3" name="Content Placeholder 2"/>
          <p:cNvSpPr>
            <a:spLocks noGrp="1"/>
          </p:cNvSpPr>
          <p:nvPr>
            <p:ph idx="1"/>
          </p:nvPr>
        </p:nvSpPr>
        <p:spPr/>
        <p:txBody>
          <a:bodyPr/>
          <a:lstStyle/>
          <a:p>
            <a:pPr algn="just"/>
            <a:r>
              <a:rPr lang="en-US" dirty="0"/>
              <a:t>Advanced supply chain network design extends basic facility location and network flow models by incorporating real-world complexities, such as multiple products, multiple layers in the supply chain, and planning across multiple time periods. </a:t>
            </a:r>
            <a:endParaRPr lang="en-US" dirty="0" smtClean="0"/>
          </a:p>
          <a:p>
            <a:pPr algn="just"/>
            <a:endParaRPr lang="en-US" dirty="0"/>
          </a:p>
          <a:p>
            <a:pPr algn="just"/>
            <a:r>
              <a:rPr lang="en-US" dirty="0" smtClean="0"/>
              <a:t>These </a:t>
            </a:r>
            <a:r>
              <a:rPr lang="en-US" dirty="0"/>
              <a:t>models help organizations make strategic, long-term decisions while balancing cost, service levels, and flexibility.</a:t>
            </a:r>
            <a:endParaRPr lang="en-IN" dirty="0"/>
          </a:p>
        </p:txBody>
      </p:sp>
    </p:spTree>
    <p:extLst>
      <p:ext uri="{BB962C8B-B14F-4D97-AF65-F5344CB8AC3E}">
        <p14:creationId xmlns:p14="http://schemas.microsoft.com/office/powerpoint/2010/main" val="2252740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1. </a:t>
            </a:r>
            <a:r>
              <a:rPr lang="en-IN" dirty="0" err="1"/>
              <a:t>Modeling</a:t>
            </a:r>
            <a:r>
              <a:rPr lang="en-IN" dirty="0"/>
              <a:t> Multiple Products</a:t>
            </a:r>
          </a:p>
        </p:txBody>
      </p:sp>
      <p:sp>
        <p:nvSpPr>
          <p:cNvPr id="3" name="Content Placeholder 2"/>
          <p:cNvSpPr>
            <a:spLocks noGrp="1"/>
          </p:cNvSpPr>
          <p:nvPr>
            <p:ph idx="1"/>
          </p:nvPr>
        </p:nvSpPr>
        <p:spPr>
          <a:xfrm>
            <a:off x="522300" y="1667873"/>
            <a:ext cx="11360800" cy="4555200"/>
          </a:xfrm>
        </p:spPr>
        <p:txBody>
          <a:bodyPr>
            <a:normAutofit lnSpcReduction="10000"/>
          </a:bodyPr>
          <a:lstStyle/>
          <a:p>
            <a:pPr marL="114300" indent="0">
              <a:buNone/>
            </a:pPr>
            <a:r>
              <a:rPr lang="en-US" dirty="0"/>
              <a:t>In real-world supply chains, firms rarely deal with a single product. Instead, they manage product portfolios with different characteristics.</a:t>
            </a:r>
          </a:p>
          <a:p>
            <a:pPr marL="114300" indent="0">
              <a:buNone/>
            </a:pPr>
            <a:endParaRPr lang="en-US" b="1" dirty="0" smtClean="0"/>
          </a:p>
          <a:p>
            <a:pPr marL="114300" indent="0">
              <a:buNone/>
            </a:pPr>
            <a:r>
              <a:rPr lang="en-US" b="1" dirty="0" smtClean="0"/>
              <a:t>Key </a:t>
            </a:r>
            <a:r>
              <a:rPr lang="en-US" b="1" dirty="0"/>
              <a:t>considerations:</a:t>
            </a:r>
            <a:endParaRPr lang="en-US" dirty="0"/>
          </a:p>
          <a:p>
            <a:r>
              <a:rPr lang="en-US" dirty="0"/>
              <a:t>Different products may have varying:</a:t>
            </a:r>
          </a:p>
          <a:p>
            <a:pPr lvl="1"/>
            <a:r>
              <a:rPr lang="en-US" dirty="0"/>
              <a:t>Demand patterns</a:t>
            </a:r>
          </a:p>
          <a:p>
            <a:pPr lvl="1"/>
            <a:r>
              <a:rPr lang="en-US" dirty="0"/>
              <a:t>Transportation costs</a:t>
            </a:r>
          </a:p>
          <a:p>
            <a:pPr lvl="1"/>
            <a:r>
              <a:rPr lang="en-US" dirty="0"/>
              <a:t>Storage requirements</a:t>
            </a:r>
          </a:p>
          <a:p>
            <a:pPr lvl="1"/>
            <a:r>
              <a:rPr lang="en-US" dirty="0"/>
              <a:t>Profit margins</a:t>
            </a:r>
          </a:p>
          <a:p>
            <a:r>
              <a:rPr lang="en-US" dirty="0"/>
              <a:t>Shared resources such as warehouses, transportation modes, and production facilities must be optimally allocated across products.</a:t>
            </a:r>
          </a:p>
          <a:p>
            <a:pPr marL="114300" indent="0">
              <a:buNone/>
            </a:pPr>
            <a:endParaRPr lang="en-US" b="1" dirty="0" smtClean="0"/>
          </a:p>
          <a:p>
            <a:pPr marL="114300" indent="0">
              <a:buNone/>
            </a:pPr>
            <a:r>
              <a:rPr lang="en-US" b="1" dirty="0" smtClean="0"/>
              <a:t>Objective</a:t>
            </a:r>
            <a:r>
              <a:rPr lang="en-US" b="1" dirty="0"/>
              <a:t>:</a:t>
            </a:r>
            <a:r>
              <a:rPr lang="en-US" dirty="0"/>
              <a:t/>
            </a:r>
            <a:br>
              <a:rPr lang="en-US" dirty="0"/>
            </a:br>
            <a:r>
              <a:rPr lang="en-US" dirty="0"/>
              <a:t>To determine optimal production, storage, and distribution quantities for each product while minimizing total cost or maximizing overall profitability.</a:t>
            </a:r>
          </a:p>
          <a:p>
            <a:pPr algn="just"/>
            <a:endParaRPr lang="en-IN" dirty="0"/>
          </a:p>
        </p:txBody>
      </p:sp>
    </p:spTree>
    <p:extLst>
      <p:ext uri="{BB962C8B-B14F-4D97-AF65-F5344CB8AC3E}">
        <p14:creationId xmlns:p14="http://schemas.microsoft.com/office/powerpoint/2010/main" val="38919265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on Modeling Multiple Products</a:t>
            </a:r>
            <a:endParaRPr lang="en-IN" dirty="0"/>
          </a:p>
        </p:txBody>
      </p:sp>
      <p:sp>
        <p:nvSpPr>
          <p:cNvPr id="3" name="Content Placeholder 2"/>
          <p:cNvSpPr>
            <a:spLocks noGrp="1"/>
          </p:cNvSpPr>
          <p:nvPr>
            <p:ph idx="1"/>
          </p:nvPr>
        </p:nvSpPr>
        <p:spPr>
          <a:xfrm>
            <a:off x="522300" y="1667873"/>
            <a:ext cx="11360800" cy="4555200"/>
          </a:xfrm>
        </p:spPr>
        <p:txBody>
          <a:bodyPr>
            <a:normAutofit lnSpcReduction="10000"/>
          </a:bodyPr>
          <a:lstStyle/>
          <a:p>
            <a:pPr marL="114300" indent="0">
              <a:buNone/>
            </a:pPr>
            <a:r>
              <a:rPr lang="en-IN" b="1" dirty="0">
                <a:solidFill>
                  <a:srgbClr val="FF0000"/>
                </a:solidFill>
              </a:rPr>
              <a:t>Hindustan Unilever Limited (HUL) – FMCG Product Portfolio Optimization</a:t>
            </a:r>
          </a:p>
          <a:p>
            <a:pPr>
              <a:buFont typeface="Wingdings" panose="05000000000000000000" pitchFamily="2" charset="2"/>
              <a:buChar char="Ø"/>
            </a:pPr>
            <a:r>
              <a:rPr lang="en-IN" b="1" dirty="0"/>
              <a:t>Context:</a:t>
            </a:r>
            <a:r>
              <a:rPr lang="en-IN" dirty="0"/>
              <a:t/>
            </a:r>
            <a:br>
              <a:rPr lang="en-IN" dirty="0"/>
            </a:br>
            <a:r>
              <a:rPr lang="en-IN" dirty="0"/>
              <a:t>HUL manages a vast product portfolio including soaps, detergents, packaged foods, and personal care products. Each product category has different demand patterns, shelf lives, and margins</a:t>
            </a:r>
            <a:r>
              <a:rPr lang="en-IN" dirty="0" smtClean="0"/>
              <a:t>.</a:t>
            </a:r>
          </a:p>
          <a:p>
            <a:endParaRPr lang="en-IN" dirty="0"/>
          </a:p>
          <a:p>
            <a:pPr>
              <a:buFont typeface="Wingdings" panose="05000000000000000000" pitchFamily="2" charset="2"/>
              <a:buChar char="Ø"/>
            </a:pPr>
            <a:r>
              <a:rPr lang="en-US" b="1" dirty="0"/>
              <a:t>Supply Chain Challenge:</a:t>
            </a:r>
            <a:endParaRPr lang="en-US" dirty="0"/>
          </a:p>
          <a:p>
            <a:r>
              <a:rPr lang="en-US" dirty="0"/>
              <a:t>Simultaneously plan production and distribution for hundreds of SKUs.</a:t>
            </a:r>
          </a:p>
          <a:p>
            <a:r>
              <a:rPr lang="en-US" dirty="0"/>
              <a:t>Shared manufacturing plants and warehouses across product lines.</a:t>
            </a:r>
          </a:p>
          <a:p>
            <a:r>
              <a:rPr lang="en-US" dirty="0"/>
              <a:t>Balancing high-volume, low-margin products (e.g., soaps) with low-volume, high-margin products (e.g., cosmetics</a:t>
            </a:r>
            <a:r>
              <a:rPr lang="en-US" dirty="0" smtClean="0"/>
              <a:t>).</a:t>
            </a:r>
          </a:p>
          <a:p>
            <a:endParaRPr lang="en-US" dirty="0"/>
          </a:p>
          <a:p>
            <a:pPr>
              <a:buFont typeface="Wingdings" panose="05000000000000000000" pitchFamily="2" charset="2"/>
              <a:buChar char="Ø"/>
            </a:pPr>
            <a:r>
              <a:rPr lang="en-US" b="1" dirty="0"/>
              <a:t>Network Design Approach:</a:t>
            </a:r>
            <a:endParaRPr lang="en-US" dirty="0"/>
          </a:p>
          <a:p>
            <a:r>
              <a:rPr lang="en-US" dirty="0"/>
              <a:t>Multi-product optimization models allocate capacity across product categories.</a:t>
            </a:r>
          </a:p>
          <a:p>
            <a:r>
              <a:rPr lang="en-US" dirty="0"/>
              <a:t>Common warehouses and transport fleets are shared across products.</a:t>
            </a:r>
          </a:p>
          <a:p>
            <a:r>
              <a:rPr lang="en-US" dirty="0"/>
              <a:t>Product-specific inventory policies are implemented based on demand volatility.</a:t>
            </a:r>
          </a:p>
          <a:p>
            <a:endParaRPr lang="en-IN" dirty="0"/>
          </a:p>
          <a:p>
            <a:pPr algn="just"/>
            <a:endParaRPr lang="en-IN" dirty="0"/>
          </a:p>
        </p:txBody>
      </p:sp>
    </p:spTree>
    <p:extLst>
      <p:ext uri="{BB962C8B-B14F-4D97-AF65-F5344CB8AC3E}">
        <p14:creationId xmlns:p14="http://schemas.microsoft.com/office/powerpoint/2010/main" val="2415372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on Modeling Multiple Products</a:t>
            </a:r>
            <a:endParaRPr lang="en-IN" dirty="0"/>
          </a:p>
        </p:txBody>
      </p:sp>
      <p:sp>
        <p:nvSpPr>
          <p:cNvPr id="3" name="Content Placeholder 2"/>
          <p:cNvSpPr>
            <a:spLocks noGrp="1"/>
          </p:cNvSpPr>
          <p:nvPr>
            <p:ph idx="1"/>
          </p:nvPr>
        </p:nvSpPr>
        <p:spPr>
          <a:xfrm>
            <a:off x="522300" y="1667873"/>
            <a:ext cx="11360800" cy="4555200"/>
          </a:xfrm>
        </p:spPr>
        <p:txBody>
          <a:bodyPr>
            <a:normAutofit/>
          </a:bodyPr>
          <a:lstStyle/>
          <a:p>
            <a:pPr marL="114300" indent="0">
              <a:buNone/>
            </a:pPr>
            <a:r>
              <a:rPr lang="en-IN" b="1" dirty="0">
                <a:solidFill>
                  <a:srgbClr val="FF0000"/>
                </a:solidFill>
              </a:rPr>
              <a:t>Hindustan Unilever Limited (HUL) – FMCG Product Portfolio </a:t>
            </a:r>
            <a:r>
              <a:rPr lang="en-IN" b="1" dirty="0" smtClean="0">
                <a:solidFill>
                  <a:srgbClr val="FF0000"/>
                </a:solidFill>
              </a:rPr>
              <a:t>Optimization</a:t>
            </a:r>
          </a:p>
          <a:p>
            <a:pPr marL="114300" indent="0">
              <a:buNone/>
            </a:pPr>
            <a:r>
              <a:rPr lang="en-US" b="1" dirty="0"/>
              <a:t>Outcome:</a:t>
            </a:r>
            <a:endParaRPr lang="en-US" dirty="0"/>
          </a:p>
          <a:p>
            <a:r>
              <a:rPr lang="en-US" dirty="0"/>
              <a:t>Improved capacity utilization.</a:t>
            </a:r>
          </a:p>
          <a:p>
            <a:r>
              <a:rPr lang="en-US" dirty="0"/>
              <a:t>Reduced stock-outs for high-demand SKUs.</a:t>
            </a:r>
          </a:p>
          <a:p>
            <a:r>
              <a:rPr lang="en-US" dirty="0"/>
              <a:t>Lower overall logistics cost through product-level optimization.</a:t>
            </a:r>
          </a:p>
          <a:p>
            <a:pPr marL="114300" indent="0">
              <a:buNone/>
            </a:pPr>
            <a:endParaRPr lang="en-US" b="1" dirty="0" smtClean="0"/>
          </a:p>
          <a:p>
            <a:pPr marL="114300" indent="0">
              <a:buNone/>
            </a:pPr>
            <a:r>
              <a:rPr lang="en-US" b="1" dirty="0" smtClean="0"/>
              <a:t>Key </a:t>
            </a:r>
            <a:r>
              <a:rPr lang="en-US" b="1" dirty="0"/>
              <a:t>Learning:</a:t>
            </a:r>
            <a:r>
              <a:rPr lang="en-US" dirty="0"/>
              <a:t/>
            </a:r>
            <a:br>
              <a:rPr lang="en-US" dirty="0"/>
            </a:br>
            <a:r>
              <a:rPr lang="en-US" dirty="0"/>
              <a:t>Multi-product modeling enables efficient resource allocation across diverse product portfolios.</a:t>
            </a:r>
          </a:p>
          <a:p>
            <a:pPr marL="114300" indent="0">
              <a:buNone/>
            </a:pPr>
            <a:endParaRPr lang="en-IN" b="1" dirty="0">
              <a:solidFill>
                <a:srgbClr val="FF0000"/>
              </a:solidFill>
            </a:endParaRPr>
          </a:p>
        </p:txBody>
      </p:sp>
    </p:spTree>
    <p:extLst>
      <p:ext uri="{BB962C8B-B14F-4D97-AF65-F5344CB8AC3E}">
        <p14:creationId xmlns:p14="http://schemas.microsoft.com/office/powerpoint/2010/main" val="31337508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1717" y="349998"/>
            <a:ext cx="10515600" cy="1325563"/>
          </a:xfrm>
        </p:spPr>
        <p:txBody>
          <a:bodyPr>
            <a:normAutofit/>
          </a:bodyPr>
          <a:lstStyle/>
          <a:p>
            <a:r>
              <a:rPr lang="en-IN" dirty="0"/>
              <a:t>Multi-Echelon Supply Chain – Meaning</a:t>
            </a:r>
          </a:p>
        </p:txBody>
      </p:sp>
      <p:sp>
        <p:nvSpPr>
          <p:cNvPr id="3" name="Content Placeholder 2"/>
          <p:cNvSpPr>
            <a:spLocks noGrp="1"/>
          </p:cNvSpPr>
          <p:nvPr>
            <p:ph idx="1"/>
          </p:nvPr>
        </p:nvSpPr>
        <p:spPr>
          <a:xfrm>
            <a:off x="442895" y="1531395"/>
            <a:ext cx="11360800" cy="4555200"/>
          </a:xfrm>
        </p:spPr>
        <p:txBody>
          <a:bodyPr>
            <a:noAutofit/>
          </a:bodyPr>
          <a:lstStyle/>
          <a:p>
            <a:pPr marL="285750" indent="-285750"/>
            <a:r>
              <a:rPr lang="en-US" dirty="0"/>
              <a:t>A multi-stage or multi-echelon SC consists of multiple tiers or levels which are generally used by some decentralized decision-making approaches, with these stages or entities often having equal power. </a:t>
            </a:r>
            <a:endParaRPr lang="en-US" dirty="0" smtClean="0"/>
          </a:p>
          <a:p>
            <a:pPr marL="0" indent="0">
              <a:buNone/>
            </a:pPr>
            <a:endParaRPr lang="en-US" b="1" dirty="0"/>
          </a:p>
          <a:p>
            <a:pPr marL="285750" indent="-285750"/>
            <a:r>
              <a:rPr lang="en-US" b="1" dirty="0" smtClean="0"/>
              <a:t>It consists </a:t>
            </a:r>
            <a:r>
              <a:rPr lang="en-US" b="1" dirty="0"/>
              <a:t>of multiple interconnected inventory and distribution stages (echelons</a:t>
            </a:r>
            <a:r>
              <a:rPr lang="en-US" b="1" dirty="0" smtClean="0"/>
              <a:t>).</a:t>
            </a:r>
          </a:p>
          <a:p>
            <a:pPr marL="285750" indent="-285750"/>
            <a:endParaRPr lang="en-US" b="1" dirty="0"/>
          </a:p>
          <a:p>
            <a:pPr marL="285750" indent="-285750"/>
            <a:r>
              <a:rPr lang="en-US" b="1" dirty="0" smtClean="0"/>
              <a:t>Each </a:t>
            </a:r>
            <a:r>
              <a:rPr lang="en-US" b="1" dirty="0"/>
              <a:t>echelon holds inventory and makes replenishment decisions</a:t>
            </a:r>
            <a:r>
              <a:rPr lang="en-US" b="1" dirty="0" smtClean="0"/>
              <a:t>.</a:t>
            </a:r>
          </a:p>
          <a:p>
            <a:pPr marL="285750" indent="-285750"/>
            <a:endParaRPr lang="en-US" b="1" dirty="0"/>
          </a:p>
          <a:p>
            <a:pPr marL="285750" indent="-285750"/>
            <a:r>
              <a:rPr lang="en-US" b="1" dirty="0" smtClean="0"/>
              <a:t>Decisions </a:t>
            </a:r>
            <a:r>
              <a:rPr lang="en-US" b="1" dirty="0"/>
              <a:t>at one level impact performance at other levels</a:t>
            </a:r>
            <a:r>
              <a:rPr lang="en-US" b="1" dirty="0" smtClean="0"/>
              <a:t>.</a:t>
            </a:r>
          </a:p>
          <a:p>
            <a:pPr marL="285750" indent="-285750"/>
            <a:endParaRPr lang="en-US" b="1" dirty="0"/>
          </a:p>
          <a:p>
            <a:pPr marL="114300" indent="0">
              <a:buNone/>
            </a:pPr>
            <a:r>
              <a:rPr lang="en-US" b="1" dirty="0"/>
              <a:t>Typical Echelons:</a:t>
            </a:r>
            <a:endParaRPr lang="en-US" dirty="0"/>
          </a:p>
          <a:p>
            <a:r>
              <a:rPr lang="en-US" dirty="0"/>
              <a:t>Suppliers</a:t>
            </a:r>
          </a:p>
          <a:p>
            <a:r>
              <a:rPr lang="en-US" dirty="0"/>
              <a:t>Manufacturing plants</a:t>
            </a:r>
          </a:p>
          <a:p>
            <a:r>
              <a:rPr lang="en-US" dirty="0"/>
              <a:t>Central warehouses</a:t>
            </a:r>
          </a:p>
          <a:p>
            <a:r>
              <a:rPr lang="en-US" dirty="0"/>
              <a:t>Regional distribution centers</a:t>
            </a:r>
          </a:p>
          <a:p>
            <a:r>
              <a:rPr lang="en-US" dirty="0"/>
              <a:t>Retailers / End customers</a:t>
            </a:r>
          </a:p>
          <a:p>
            <a:pPr marL="285750" indent="-285750"/>
            <a:endParaRPr lang="en-IN" b="1" dirty="0"/>
          </a:p>
        </p:txBody>
      </p:sp>
    </p:spTree>
    <p:extLst>
      <p:ext uri="{BB962C8B-B14F-4D97-AF65-F5344CB8AC3E}">
        <p14:creationId xmlns:p14="http://schemas.microsoft.com/office/powerpoint/2010/main" val="2305695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EXAMPLE: Network </a:t>
            </a:r>
            <a:r>
              <a:rPr lang="en-US" dirty="0"/>
              <a:t>Flow models </a:t>
            </a:r>
            <a:endParaRPr lang="en-IN" dirty="0"/>
          </a:p>
        </p:txBody>
      </p:sp>
      <p:pic>
        <p:nvPicPr>
          <p:cNvPr id="4" name="Content Placeholder 3"/>
          <p:cNvPicPr>
            <a:picLocks noGrp="1" noChangeAspect="1"/>
          </p:cNvPicPr>
          <p:nvPr>
            <p:ph idx="1"/>
          </p:nvPr>
        </p:nvPicPr>
        <p:blipFill>
          <a:blip r:embed="rId2"/>
          <a:stretch>
            <a:fillRect/>
          </a:stretch>
        </p:blipFill>
        <p:spPr>
          <a:xfrm>
            <a:off x="2685510" y="1457134"/>
            <a:ext cx="6253774" cy="5400865"/>
          </a:xfrm>
          <a:prstGeom prst="rect">
            <a:avLst/>
          </a:prstGeom>
        </p:spPr>
      </p:pic>
    </p:spTree>
    <p:extLst>
      <p:ext uri="{BB962C8B-B14F-4D97-AF65-F5344CB8AC3E}">
        <p14:creationId xmlns:p14="http://schemas.microsoft.com/office/powerpoint/2010/main" val="13717370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803" y="1182512"/>
            <a:ext cx="10515600" cy="1325563"/>
          </a:xfrm>
        </p:spPr>
        <p:txBody>
          <a:bodyPr>
            <a:normAutofit/>
          </a:bodyPr>
          <a:lstStyle/>
          <a:p>
            <a:r>
              <a:rPr lang="en-US" dirty="0"/>
              <a:t>Why Multi-Echelon Supply Chains Exist</a:t>
            </a:r>
            <a:endParaRPr lang="en-IN" dirty="0"/>
          </a:p>
        </p:txBody>
      </p:sp>
      <p:sp>
        <p:nvSpPr>
          <p:cNvPr id="4" name="Rectangle 1"/>
          <p:cNvSpPr>
            <a:spLocks noGrp="1" noChangeArrowheads="1"/>
          </p:cNvSpPr>
          <p:nvPr>
            <p:ph idx="1"/>
          </p:nvPr>
        </p:nvSpPr>
        <p:spPr bwMode="auto">
          <a:xfrm>
            <a:off x="524798" y="2131498"/>
            <a:ext cx="8291654"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defTabSz="914400" fontAlgn="base" latinLnBrk="0">
              <a:lnSpc>
                <a:spcPct val="200000"/>
              </a:lnSpc>
              <a:buFont typeface="Arial"/>
              <a:buChar char="•"/>
              <a:tabLst/>
            </a:pPr>
            <a:r>
              <a:rPr lang="en-US" dirty="0"/>
              <a:t>Geographic spread of markets</a:t>
            </a:r>
          </a:p>
          <a:p>
            <a:pPr marL="0" lvl="0" indent="0" defTabSz="914400" fontAlgn="base" latinLnBrk="0">
              <a:lnSpc>
                <a:spcPct val="200000"/>
              </a:lnSpc>
              <a:buFont typeface="Arial"/>
              <a:buChar char="•"/>
              <a:tabLst/>
            </a:pPr>
            <a:r>
              <a:rPr lang="en-US" dirty="0"/>
              <a:t>Need for faster customer response</a:t>
            </a:r>
          </a:p>
          <a:p>
            <a:pPr marL="0" lvl="0" indent="0" defTabSz="914400" fontAlgn="base" latinLnBrk="0">
              <a:lnSpc>
                <a:spcPct val="200000"/>
              </a:lnSpc>
              <a:buFont typeface="Arial"/>
              <a:buChar char="•"/>
              <a:tabLst/>
            </a:pPr>
            <a:r>
              <a:rPr lang="en-US" dirty="0"/>
              <a:t>Risk pooling and service level management</a:t>
            </a:r>
          </a:p>
          <a:p>
            <a:pPr marL="0" lvl="0" indent="0" defTabSz="914400" fontAlgn="base" latinLnBrk="0">
              <a:lnSpc>
                <a:spcPct val="200000"/>
              </a:lnSpc>
              <a:buFont typeface="Arial"/>
              <a:buChar char="•"/>
              <a:tabLst/>
            </a:pPr>
            <a:r>
              <a:rPr lang="en-US" dirty="0"/>
              <a:t>Cost optimization between transport &amp; inventory</a:t>
            </a:r>
          </a:p>
          <a:p>
            <a:pPr marL="0" lvl="0" indent="0" defTabSz="914400" fontAlgn="base" latinLnBrk="0">
              <a:lnSpc>
                <a:spcPct val="200000"/>
              </a:lnSpc>
              <a:buFont typeface="Arial"/>
              <a:buChar char="•"/>
              <a:tabLst/>
            </a:pPr>
            <a:r>
              <a:rPr lang="en-US" dirty="0"/>
              <a:t>Scalability and </a:t>
            </a:r>
            <a:r>
              <a:rPr lang="en-US" dirty="0" smtClean="0"/>
              <a:t>resilience</a:t>
            </a:r>
          </a:p>
          <a:p>
            <a:pPr marL="0" lvl="0" indent="0" defTabSz="914400" fontAlgn="base" latinLnBrk="0">
              <a:lnSpc>
                <a:spcPct val="200000"/>
              </a:lnSpc>
              <a:buFont typeface="Arial"/>
              <a:buChar char="•"/>
              <a:tabLst/>
            </a:pPr>
            <a:endParaRPr lang="en-US" dirty="0"/>
          </a:p>
          <a:p>
            <a:pPr marL="0" lvl="0" indent="0" fontAlgn="base">
              <a:lnSpc>
                <a:spcPct val="200000"/>
              </a:lnSpc>
              <a:buNone/>
            </a:pPr>
            <a:r>
              <a:rPr lang="en-US" b="1" dirty="0">
                <a:solidFill>
                  <a:srgbClr val="FF0000"/>
                </a:solidFill>
              </a:rPr>
              <a:t>Single-warehouse systems fail at scale.</a:t>
            </a:r>
          </a:p>
        </p:txBody>
      </p:sp>
    </p:spTree>
    <p:extLst>
      <p:ext uri="{BB962C8B-B14F-4D97-AF65-F5344CB8AC3E}">
        <p14:creationId xmlns:p14="http://schemas.microsoft.com/office/powerpoint/2010/main" val="20174894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803" y="1182512"/>
            <a:ext cx="10515600" cy="1325563"/>
          </a:xfrm>
        </p:spPr>
        <p:txBody>
          <a:bodyPr>
            <a:normAutofit/>
          </a:bodyPr>
          <a:lstStyle/>
          <a:p>
            <a:r>
              <a:rPr lang="en-IN" b="1" dirty="0"/>
              <a:t>Multi-Echelon </a:t>
            </a:r>
            <a:r>
              <a:rPr lang="en-IN" b="1" dirty="0" err="1"/>
              <a:t>vs</a:t>
            </a:r>
            <a:r>
              <a:rPr lang="en-IN" b="1" dirty="0"/>
              <a:t> Single-Echelon</a:t>
            </a:r>
            <a:br>
              <a:rPr lang="en-IN" b="1" dirty="0"/>
            </a:br>
            <a:r>
              <a:rPr lang="en-IN" b="1" dirty="0"/>
              <a:t>Comparison</a:t>
            </a:r>
            <a:endParaRPr lang="en-IN" dirty="0"/>
          </a:p>
        </p:txBody>
      </p:sp>
      <p:graphicFrame>
        <p:nvGraphicFramePr>
          <p:cNvPr id="3" name="Table 2"/>
          <p:cNvGraphicFramePr>
            <a:graphicFrameLocks noGrp="1"/>
          </p:cNvGraphicFramePr>
          <p:nvPr>
            <p:extLst>
              <p:ext uri="{D42A27DB-BD31-4B8C-83A1-F6EECF244321}">
                <p14:modId xmlns:p14="http://schemas.microsoft.com/office/powerpoint/2010/main" val="874939530"/>
              </p:ext>
            </p:extLst>
          </p:nvPr>
        </p:nvGraphicFramePr>
        <p:xfrm>
          <a:off x="525107" y="2338826"/>
          <a:ext cx="11360151" cy="2286000"/>
        </p:xfrm>
        <a:graphic>
          <a:graphicData uri="http://schemas.openxmlformats.org/drawingml/2006/table">
            <a:tbl>
              <a:tblPr>
                <a:tableStyleId>{3C2FFA5D-87B4-456A-9821-1D502468CF0F}</a:tableStyleId>
              </a:tblPr>
              <a:tblGrid>
                <a:gridCol w="3786717"/>
                <a:gridCol w="3786717"/>
                <a:gridCol w="3786717"/>
              </a:tblGrid>
              <a:tr h="375984">
                <a:tc>
                  <a:txBody>
                    <a:bodyPr/>
                    <a:lstStyle/>
                    <a:p>
                      <a:pPr algn="ctr"/>
                      <a:r>
                        <a:rPr lang="en-IN" sz="1900" b="1" dirty="0"/>
                        <a:t>Aspect</a:t>
                      </a:r>
                    </a:p>
                  </a:txBody>
                  <a:tcPr anchor="ctr"/>
                </a:tc>
                <a:tc>
                  <a:txBody>
                    <a:bodyPr/>
                    <a:lstStyle/>
                    <a:p>
                      <a:pPr algn="ctr"/>
                      <a:r>
                        <a:rPr lang="en-IN" sz="1900" b="1"/>
                        <a:t>Single-Echelon</a:t>
                      </a:r>
                    </a:p>
                  </a:txBody>
                  <a:tcPr anchor="ctr"/>
                </a:tc>
                <a:tc>
                  <a:txBody>
                    <a:bodyPr/>
                    <a:lstStyle/>
                    <a:p>
                      <a:pPr algn="ctr"/>
                      <a:r>
                        <a:rPr lang="en-IN" sz="1900" b="1"/>
                        <a:t>Multi-Echelon</a:t>
                      </a:r>
                    </a:p>
                  </a:txBody>
                  <a:tcPr anchor="ctr"/>
                </a:tc>
              </a:tr>
              <a:tr h="375984">
                <a:tc>
                  <a:txBody>
                    <a:bodyPr/>
                    <a:lstStyle/>
                    <a:p>
                      <a:r>
                        <a:rPr lang="en-IN" sz="1900"/>
                        <a:t>Inventory location</a:t>
                      </a:r>
                    </a:p>
                  </a:txBody>
                  <a:tcPr anchor="ctr"/>
                </a:tc>
                <a:tc>
                  <a:txBody>
                    <a:bodyPr/>
                    <a:lstStyle/>
                    <a:p>
                      <a:r>
                        <a:rPr lang="en-IN" sz="1900"/>
                        <a:t>One level</a:t>
                      </a:r>
                    </a:p>
                  </a:txBody>
                  <a:tcPr anchor="ctr"/>
                </a:tc>
                <a:tc>
                  <a:txBody>
                    <a:bodyPr/>
                    <a:lstStyle/>
                    <a:p>
                      <a:r>
                        <a:rPr lang="en-IN" sz="1900"/>
                        <a:t>Multiple levels</a:t>
                      </a:r>
                    </a:p>
                  </a:txBody>
                  <a:tcPr anchor="ctr"/>
                </a:tc>
              </a:tr>
              <a:tr h="375984">
                <a:tc>
                  <a:txBody>
                    <a:bodyPr/>
                    <a:lstStyle/>
                    <a:p>
                      <a:r>
                        <a:rPr lang="en-IN" sz="1900"/>
                        <a:t>Responsiveness</a:t>
                      </a:r>
                    </a:p>
                  </a:txBody>
                  <a:tcPr anchor="ctr"/>
                </a:tc>
                <a:tc>
                  <a:txBody>
                    <a:bodyPr/>
                    <a:lstStyle/>
                    <a:p>
                      <a:r>
                        <a:rPr lang="en-IN" sz="1900"/>
                        <a:t>Low</a:t>
                      </a:r>
                    </a:p>
                  </a:txBody>
                  <a:tcPr anchor="ctr"/>
                </a:tc>
                <a:tc>
                  <a:txBody>
                    <a:bodyPr/>
                    <a:lstStyle/>
                    <a:p>
                      <a:r>
                        <a:rPr lang="en-IN" sz="1900"/>
                        <a:t>High</a:t>
                      </a:r>
                    </a:p>
                  </a:txBody>
                  <a:tcPr anchor="ctr"/>
                </a:tc>
              </a:tr>
              <a:tr h="375984">
                <a:tc>
                  <a:txBody>
                    <a:bodyPr/>
                    <a:lstStyle/>
                    <a:p>
                      <a:r>
                        <a:rPr lang="en-IN" sz="1900"/>
                        <a:t>Risk pooling</a:t>
                      </a:r>
                    </a:p>
                  </a:txBody>
                  <a:tcPr anchor="ctr"/>
                </a:tc>
                <a:tc>
                  <a:txBody>
                    <a:bodyPr/>
                    <a:lstStyle/>
                    <a:p>
                      <a:r>
                        <a:rPr lang="en-IN" sz="1900"/>
                        <a:t>Limited</a:t>
                      </a:r>
                    </a:p>
                  </a:txBody>
                  <a:tcPr anchor="ctr"/>
                </a:tc>
                <a:tc>
                  <a:txBody>
                    <a:bodyPr/>
                    <a:lstStyle/>
                    <a:p>
                      <a:r>
                        <a:rPr lang="en-IN" sz="1900"/>
                        <a:t>High</a:t>
                      </a:r>
                    </a:p>
                  </a:txBody>
                  <a:tcPr anchor="ctr"/>
                </a:tc>
              </a:tr>
              <a:tr h="375984">
                <a:tc>
                  <a:txBody>
                    <a:bodyPr/>
                    <a:lstStyle/>
                    <a:p>
                      <a:r>
                        <a:rPr lang="en-IN" sz="1900"/>
                        <a:t>Coordination complexity</a:t>
                      </a:r>
                    </a:p>
                  </a:txBody>
                  <a:tcPr anchor="ctr"/>
                </a:tc>
                <a:tc>
                  <a:txBody>
                    <a:bodyPr/>
                    <a:lstStyle/>
                    <a:p>
                      <a:r>
                        <a:rPr lang="en-IN" sz="1900"/>
                        <a:t>Low</a:t>
                      </a:r>
                    </a:p>
                  </a:txBody>
                  <a:tcPr anchor="ctr"/>
                </a:tc>
                <a:tc>
                  <a:txBody>
                    <a:bodyPr/>
                    <a:lstStyle/>
                    <a:p>
                      <a:r>
                        <a:rPr lang="en-IN" sz="1900"/>
                        <a:t>High</a:t>
                      </a:r>
                    </a:p>
                  </a:txBody>
                  <a:tcPr anchor="ctr"/>
                </a:tc>
              </a:tr>
              <a:tr h="375984">
                <a:tc>
                  <a:txBody>
                    <a:bodyPr/>
                    <a:lstStyle/>
                    <a:p>
                      <a:r>
                        <a:rPr lang="en-IN" sz="1900"/>
                        <a:t>Cost optimization</a:t>
                      </a:r>
                    </a:p>
                  </a:txBody>
                  <a:tcPr anchor="ctr"/>
                </a:tc>
                <a:tc>
                  <a:txBody>
                    <a:bodyPr/>
                    <a:lstStyle/>
                    <a:p>
                      <a:r>
                        <a:rPr lang="en-IN" sz="1900"/>
                        <a:t>Weak</a:t>
                      </a:r>
                    </a:p>
                  </a:txBody>
                  <a:tcPr anchor="ctr"/>
                </a:tc>
                <a:tc>
                  <a:txBody>
                    <a:bodyPr/>
                    <a:lstStyle/>
                    <a:p>
                      <a:r>
                        <a:rPr lang="en-IN" sz="1900" dirty="0"/>
                        <a:t>Strong</a:t>
                      </a:r>
                    </a:p>
                  </a:txBody>
                  <a:tcPr anchor="ctr"/>
                </a:tc>
              </a:tr>
            </a:tbl>
          </a:graphicData>
        </a:graphic>
      </p:graphicFrame>
    </p:spTree>
    <p:extLst>
      <p:ext uri="{BB962C8B-B14F-4D97-AF65-F5344CB8AC3E}">
        <p14:creationId xmlns:p14="http://schemas.microsoft.com/office/powerpoint/2010/main" val="5743905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227" y="1496410"/>
            <a:ext cx="10515600" cy="1325563"/>
          </a:xfrm>
        </p:spPr>
        <p:txBody>
          <a:bodyPr>
            <a:normAutofit/>
          </a:bodyPr>
          <a:lstStyle/>
          <a:p>
            <a:r>
              <a:rPr lang="en-US" dirty="0"/>
              <a:t>Key Challenges in Multi-Echelon Systems</a:t>
            </a:r>
            <a:endParaRPr lang="en-IN" dirty="0"/>
          </a:p>
        </p:txBody>
      </p:sp>
      <p:sp>
        <p:nvSpPr>
          <p:cNvPr id="6" name="Rectangle 5"/>
          <p:cNvSpPr/>
          <p:nvPr/>
        </p:nvSpPr>
        <p:spPr>
          <a:xfrm>
            <a:off x="598227" y="2351164"/>
            <a:ext cx="6096000" cy="3671005"/>
          </a:xfrm>
          <a:prstGeom prst="rect">
            <a:avLst/>
          </a:prstGeom>
        </p:spPr>
        <p:txBody>
          <a:bodyPr>
            <a:spAutoFit/>
          </a:bodyPr>
          <a:lstStyle/>
          <a:p>
            <a:pPr marL="285750" indent="-285750">
              <a:lnSpc>
                <a:spcPct val="200000"/>
              </a:lnSpc>
              <a:buFont typeface="Arial" panose="020B0604020202020204" pitchFamily="34" charset="0"/>
              <a:buChar char="•"/>
            </a:pPr>
            <a:r>
              <a:rPr lang="en-US" sz="2400" dirty="0"/>
              <a:t>Demand amplification (Bullwhip Effect</a:t>
            </a:r>
            <a:r>
              <a:rPr lang="en-US" sz="2400" dirty="0" smtClean="0"/>
              <a:t>)</a:t>
            </a:r>
          </a:p>
          <a:p>
            <a:pPr marL="285750" indent="-285750">
              <a:lnSpc>
                <a:spcPct val="200000"/>
              </a:lnSpc>
              <a:buFont typeface="Arial" panose="020B0604020202020204" pitchFamily="34" charset="0"/>
              <a:buChar char="•"/>
            </a:pPr>
            <a:r>
              <a:rPr lang="en-US" sz="2400" dirty="0" smtClean="0"/>
              <a:t>Inventory </a:t>
            </a:r>
            <a:r>
              <a:rPr lang="en-US" sz="2400" dirty="0"/>
              <a:t>imbalance across </a:t>
            </a:r>
            <a:r>
              <a:rPr lang="en-US" sz="2400" dirty="0" smtClean="0"/>
              <a:t>levels</a:t>
            </a:r>
          </a:p>
          <a:p>
            <a:pPr marL="285750" indent="-285750">
              <a:lnSpc>
                <a:spcPct val="200000"/>
              </a:lnSpc>
              <a:buFont typeface="Arial" panose="020B0604020202020204" pitchFamily="34" charset="0"/>
              <a:buChar char="•"/>
            </a:pPr>
            <a:r>
              <a:rPr lang="en-US" sz="2400" dirty="0" smtClean="0"/>
              <a:t>Forecasting </a:t>
            </a:r>
            <a:r>
              <a:rPr lang="en-US" sz="2400" dirty="0"/>
              <a:t>errors at each </a:t>
            </a:r>
            <a:r>
              <a:rPr lang="en-US" sz="2400" dirty="0" smtClean="0"/>
              <a:t>echelon</a:t>
            </a:r>
          </a:p>
          <a:p>
            <a:pPr marL="285750" indent="-285750">
              <a:lnSpc>
                <a:spcPct val="200000"/>
              </a:lnSpc>
              <a:buFont typeface="Arial" panose="020B0604020202020204" pitchFamily="34" charset="0"/>
              <a:buChar char="•"/>
            </a:pPr>
            <a:r>
              <a:rPr lang="en-US" sz="2400" dirty="0" smtClean="0"/>
              <a:t>Coordination </a:t>
            </a:r>
            <a:r>
              <a:rPr lang="en-US" sz="2400" dirty="0"/>
              <a:t>&amp; information </a:t>
            </a:r>
            <a:r>
              <a:rPr lang="en-US" sz="2400" dirty="0" smtClean="0"/>
              <a:t>delays</a:t>
            </a:r>
          </a:p>
          <a:p>
            <a:pPr marL="285750" indent="-285750">
              <a:lnSpc>
                <a:spcPct val="200000"/>
              </a:lnSpc>
              <a:buFont typeface="Arial" panose="020B0604020202020204" pitchFamily="34" charset="0"/>
              <a:buChar char="•"/>
            </a:pPr>
            <a:r>
              <a:rPr lang="en-US" sz="2400" dirty="0" smtClean="0"/>
              <a:t>High </a:t>
            </a:r>
            <a:r>
              <a:rPr lang="en-US" sz="2400" dirty="0"/>
              <a:t>working capital if poorly designed</a:t>
            </a:r>
            <a:endParaRPr lang="en-IN" sz="2400" dirty="0"/>
          </a:p>
        </p:txBody>
      </p:sp>
    </p:spTree>
    <p:extLst>
      <p:ext uri="{BB962C8B-B14F-4D97-AF65-F5344CB8AC3E}">
        <p14:creationId xmlns:p14="http://schemas.microsoft.com/office/powerpoint/2010/main" val="33930304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227" y="1496410"/>
            <a:ext cx="10515600" cy="1325563"/>
          </a:xfrm>
        </p:spPr>
        <p:txBody>
          <a:bodyPr>
            <a:normAutofit/>
          </a:bodyPr>
          <a:lstStyle/>
          <a:p>
            <a:r>
              <a:rPr lang="en-US" dirty="0"/>
              <a:t>Role of Multi-Echelon Inventory Optimization (MEIO)</a:t>
            </a:r>
            <a:endParaRPr lang="en-IN" dirty="0"/>
          </a:p>
        </p:txBody>
      </p:sp>
      <p:sp>
        <p:nvSpPr>
          <p:cNvPr id="5" name="Rectangle 4"/>
          <p:cNvSpPr/>
          <p:nvPr/>
        </p:nvSpPr>
        <p:spPr>
          <a:xfrm>
            <a:off x="777922" y="2429301"/>
            <a:ext cx="8366078" cy="3139321"/>
          </a:xfrm>
          <a:prstGeom prst="rect">
            <a:avLst/>
          </a:prstGeom>
        </p:spPr>
        <p:txBody>
          <a:bodyPr wrap="square">
            <a:spAutoFit/>
          </a:bodyPr>
          <a:lstStyle/>
          <a:p>
            <a:pPr marL="285750" indent="-285750">
              <a:buFont typeface="Wingdings" panose="05000000000000000000" pitchFamily="2" charset="2"/>
              <a:buChar char="Ø"/>
            </a:pPr>
            <a:r>
              <a:rPr lang="en-US" dirty="0"/>
              <a:t>Determines</a:t>
            </a:r>
            <a:r>
              <a:rPr lang="en-US" dirty="0" smtClean="0"/>
              <a:t>: </a:t>
            </a:r>
          </a:p>
          <a:p>
            <a:endParaRPr lang="en-US" dirty="0"/>
          </a:p>
          <a:p>
            <a:pPr marL="285750" indent="-285750">
              <a:buFont typeface="Arial" panose="020B0604020202020204" pitchFamily="34" charset="0"/>
              <a:buChar char="•"/>
            </a:pPr>
            <a:r>
              <a:rPr lang="en-US" dirty="0" smtClean="0"/>
              <a:t>Where </a:t>
            </a:r>
            <a:r>
              <a:rPr lang="en-US" dirty="0"/>
              <a:t>to hold </a:t>
            </a:r>
            <a:r>
              <a:rPr lang="en-US" dirty="0" smtClean="0"/>
              <a:t>inventory</a:t>
            </a:r>
            <a:endParaRPr lang="en-US" dirty="0"/>
          </a:p>
          <a:p>
            <a:pPr marL="285750" indent="-285750">
              <a:buFont typeface="Arial" panose="020B0604020202020204" pitchFamily="34" charset="0"/>
              <a:buChar char="•"/>
            </a:pPr>
            <a:r>
              <a:rPr lang="en-US" dirty="0" smtClean="0"/>
              <a:t>How </a:t>
            </a:r>
            <a:r>
              <a:rPr lang="en-US" dirty="0"/>
              <a:t>much to </a:t>
            </a:r>
            <a:r>
              <a:rPr lang="en-US" dirty="0" smtClean="0"/>
              <a:t>hold</a:t>
            </a:r>
            <a:endParaRPr lang="en-US" dirty="0"/>
          </a:p>
          <a:p>
            <a:pPr marL="285750" indent="-285750">
              <a:buFont typeface="Arial" panose="020B0604020202020204" pitchFamily="34" charset="0"/>
              <a:buChar char="•"/>
            </a:pPr>
            <a:r>
              <a:rPr lang="en-US" dirty="0" smtClean="0"/>
              <a:t>At </a:t>
            </a:r>
            <a:r>
              <a:rPr lang="en-US" dirty="0"/>
              <a:t>which </a:t>
            </a:r>
            <a:r>
              <a:rPr lang="en-US" dirty="0" smtClean="0"/>
              <a:t>echelon</a:t>
            </a:r>
          </a:p>
          <a:p>
            <a:endParaRPr lang="en-US" dirty="0" smtClean="0"/>
          </a:p>
          <a:p>
            <a:endParaRPr lang="en-US" dirty="0"/>
          </a:p>
          <a:p>
            <a:pPr marL="285750" indent="-285750">
              <a:buFont typeface="Wingdings" panose="05000000000000000000" pitchFamily="2" charset="2"/>
              <a:buChar char="Ø"/>
            </a:pPr>
            <a:r>
              <a:rPr lang="en-US" dirty="0" smtClean="0"/>
              <a:t>Balances:</a:t>
            </a:r>
          </a:p>
          <a:p>
            <a:pPr marL="285750" indent="-285750">
              <a:buFont typeface="Arial" panose="020B0604020202020204" pitchFamily="34" charset="0"/>
              <a:buChar char="•"/>
            </a:pPr>
            <a:r>
              <a:rPr lang="en-US" dirty="0" smtClean="0"/>
              <a:t>Service </a:t>
            </a:r>
            <a:r>
              <a:rPr lang="en-US" dirty="0"/>
              <a:t>level </a:t>
            </a:r>
            <a:r>
              <a:rPr lang="en-US" dirty="0" smtClean="0"/>
              <a:t>targets</a:t>
            </a:r>
          </a:p>
          <a:p>
            <a:pPr marL="285750" indent="-285750">
              <a:buFont typeface="Arial" panose="020B0604020202020204" pitchFamily="34" charset="0"/>
              <a:buChar char="•"/>
            </a:pPr>
            <a:r>
              <a:rPr lang="en-US" dirty="0" smtClean="0"/>
              <a:t>Inventory </a:t>
            </a:r>
            <a:r>
              <a:rPr lang="en-US" dirty="0"/>
              <a:t>holding </a:t>
            </a:r>
            <a:r>
              <a:rPr lang="en-US" dirty="0" smtClean="0"/>
              <a:t>cost</a:t>
            </a:r>
          </a:p>
          <a:p>
            <a:pPr marL="285750" indent="-285750">
              <a:buFont typeface="Arial" panose="020B0604020202020204" pitchFamily="34" charset="0"/>
              <a:buChar char="•"/>
            </a:pPr>
            <a:r>
              <a:rPr lang="en-US" dirty="0" smtClean="0"/>
              <a:t>Transportation </a:t>
            </a:r>
            <a:r>
              <a:rPr lang="en-US" dirty="0"/>
              <a:t>cost</a:t>
            </a:r>
            <a:endParaRPr lang="en-IN" dirty="0"/>
          </a:p>
        </p:txBody>
      </p:sp>
      <p:sp>
        <p:nvSpPr>
          <p:cNvPr id="7" name="Rectangle 6"/>
          <p:cNvSpPr/>
          <p:nvPr/>
        </p:nvSpPr>
        <p:spPr>
          <a:xfrm>
            <a:off x="925848" y="5837409"/>
            <a:ext cx="5429692" cy="369332"/>
          </a:xfrm>
          <a:prstGeom prst="rect">
            <a:avLst/>
          </a:prstGeom>
        </p:spPr>
        <p:txBody>
          <a:bodyPr wrap="none">
            <a:spAutoFit/>
          </a:bodyPr>
          <a:lstStyle/>
          <a:p>
            <a:r>
              <a:rPr lang="en-IN" dirty="0"/>
              <a:t>Used by</a:t>
            </a:r>
            <a:r>
              <a:rPr lang="en-IN" dirty="0" smtClean="0"/>
              <a:t>: FMCG, E-commerce, </a:t>
            </a:r>
            <a:r>
              <a:rPr lang="en-IN" dirty="0" err="1" smtClean="0"/>
              <a:t>Pharma</a:t>
            </a:r>
            <a:r>
              <a:rPr lang="en-IN" dirty="0" smtClean="0"/>
              <a:t>, Automotive</a:t>
            </a:r>
            <a:endParaRPr lang="en-IN" dirty="0"/>
          </a:p>
        </p:txBody>
      </p:sp>
    </p:spTree>
    <p:extLst>
      <p:ext uri="{BB962C8B-B14F-4D97-AF65-F5344CB8AC3E}">
        <p14:creationId xmlns:p14="http://schemas.microsoft.com/office/powerpoint/2010/main" val="41233614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on Modeling Multiple Echelons</a:t>
            </a:r>
            <a:endParaRPr lang="en-IN" dirty="0"/>
          </a:p>
        </p:txBody>
      </p:sp>
      <p:sp>
        <p:nvSpPr>
          <p:cNvPr id="3" name="Text Placeholder 2"/>
          <p:cNvSpPr>
            <a:spLocks noGrp="1"/>
          </p:cNvSpPr>
          <p:nvPr>
            <p:ph type="body" idx="1"/>
          </p:nvPr>
        </p:nvSpPr>
        <p:spPr>
          <a:xfrm>
            <a:off x="269429" y="1835222"/>
            <a:ext cx="11360800" cy="4555200"/>
          </a:xfrm>
        </p:spPr>
        <p:txBody>
          <a:bodyPr/>
          <a:lstStyle/>
          <a:p>
            <a:pPr marL="152396" indent="0">
              <a:buNone/>
            </a:pPr>
            <a:r>
              <a:rPr lang="en-US" b="1" dirty="0"/>
              <a:t>ITC Limited – </a:t>
            </a:r>
            <a:r>
              <a:rPr lang="en-US" b="1" dirty="0" err="1"/>
              <a:t>Agri</a:t>
            </a:r>
            <a:r>
              <a:rPr lang="en-US" b="1" dirty="0"/>
              <a:t>-to-FMCG Multi-Echelon Supply Chain</a:t>
            </a:r>
          </a:p>
          <a:p>
            <a:endParaRPr lang="en-US" b="1" dirty="0" smtClean="0"/>
          </a:p>
          <a:p>
            <a:pPr marL="152396" indent="0">
              <a:buNone/>
            </a:pPr>
            <a:r>
              <a:rPr lang="en-US" b="1" dirty="0" smtClean="0"/>
              <a:t>Context</a:t>
            </a:r>
            <a:r>
              <a:rPr lang="en-US" b="1" dirty="0"/>
              <a:t>:</a:t>
            </a:r>
            <a:r>
              <a:rPr lang="en-US" dirty="0"/>
              <a:t/>
            </a:r>
            <a:br>
              <a:rPr lang="en-US" dirty="0"/>
            </a:br>
            <a:r>
              <a:rPr lang="en-US" dirty="0"/>
              <a:t>ITC sources agricultural produce directly from farmers and distributes finished goods through a layered distribution network.</a:t>
            </a:r>
          </a:p>
          <a:p>
            <a:pPr marL="152396" indent="0">
              <a:buNone/>
            </a:pPr>
            <a:endParaRPr lang="en-US" b="1" dirty="0" smtClean="0"/>
          </a:p>
          <a:p>
            <a:pPr marL="152396" indent="0">
              <a:buNone/>
            </a:pPr>
            <a:r>
              <a:rPr lang="en-US" b="1" dirty="0" smtClean="0"/>
              <a:t>Supply </a:t>
            </a:r>
            <a:r>
              <a:rPr lang="en-US" b="1" dirty="0"/>
              <a:t>Chain Structure (Multiple Echelons):</a:t>
            </a:r>
            <a:endParaRPr lang="en-US" dirty="0"/>
          </a:p>
          <a:p>
            <a:r>
              <a:rPr lang="en-US" dirty="0"/>
              <a:t>Farmers (Suppliers)</a:t>
            </a:r>
          </a:p>
          <a:p>
            <a:r>
              <a:rPr lang="en-US" dirty="0"/>
              <a:t>Procurement hubs</a:t>
            </a:r>
          </a:p>
          <a:p>
            <a:r>
              <a:rPr lang="en-US" dirty="0"/>
              <a:t>Manufacturing units</a:t>
            </a:r>
          </a:p>
          <a:p>
            <a:r>
              <a:rPr lang="en-US" dirty="0"/>
              <a:t>Regional distribution centers</a:t>
            </a:r>
          </a:p>
          <a:p>
            <a:r>
              <a:rPr lang="en-US" dirty="0"/>
              <a:t>Wholesalers &amp; retailers</a:t>
            </a:r>
          </a:p>
          <a:p>
            <a:endParaRPr lang="en-IN" dirty="0"/>
          </a:p>
        </p:txBody>
      </p:sp>
      <p:sp>
        <p:nvSpPr>
          <p:cNvPr id="5" name="Rectangle 4"/>
          <p:cNvSpPr/>
          <p:nvPr/>
        </p:nvSpPr>
        <p:spPr>
          <a:xfrm>
            <a:off x="777922" y="2429301"/>
            <a:ext cx="8366078" cy="369332"/>
          </a:xfrm>
          <a:prstGeom prst="rect">
            <a:avLst/>
          </a:prstGeom>
        </p:spPr>
        <p:txBody>
          <a:bodyPr wrap="square">
            <a:spAutoFit/>
          </a:bodyPr>
          <a:lstStyle/>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1163016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on Modeling Multiple Echelons</a:t>
            </a:r>
            <a:endParaRPr lang="en-IN" dirty="0"/>
          </a:p>
        </p:txBody>
      </p:sp>
      <p:sp>
        <p:nvSpPr>
          <p:cNvPr id="3" name="Text Placeholder 2"/>
          <p:cNvSpPr>
            <a:spLocks noGrp="1"/>
          </p:cNvSpPr>
          <p:nvPr>
            <p:ph type="body" idx="1"/>
          </p:nvPr>
        </p:nvSpPr>
        <p:spPr>
          <a:xfrm>
            <a:off x="269429" y="1835222"/>
            <a:ext cx="11360800" cy="4555200"/>
          </a:xfrm>
        </p:spPr>
        <p:txBody>
          <a:bodyPr>
            <a:noAutofit/>
          </a:bodyPr>
          <a:lstStyle/>
          <a:p>
            <a:pPr marL="152396" indent="0">
              <a:buNone/>
            </a:pPr>
            <a:r>
              <a:rPr lang="en-US" sz="1600" b="1" dirty="0"/>
              <a:t>Supply Chain Challenge:</a:t>
            </a:r>
            <a:endParaRPr lang="en-US" sz="1600" dirty="0"/>
          </a:p>
          <a:p>
            <a:r>
              <a:rPr lang="en-US" sz="1600" dirty="0"/>
              <a:t>High variability in agricultural supply.</a:t>
            </a:r>
          </a:p>
          <a:p>
            <a:r>
              <a:rPr lang="en-US" sz="1600" dirty="0"/>
              <a:t>Multiple handoffs increasing lead times and costs.</a:t>
            </a:r>
          </a:p>
          <a:p>
            <a:r>
              <a:rPr lang="en-US" sz="1600" dirty="0"/>
              <a:t>Need to maintain product quality across echelons.</a:t>
            </a:r>
          </a:p>
          <a:p>
            <a:pPr marL="152396" indent="0">
              <a:buNone/>
            </a:pPr>
            <a:endParaRPr lang="en-US" sz="1600" b="1" dirty="0" smtClean="0"/>
          </a:p>
          <a:p>
            <a:pPr marL="152396" indent="0">
              <a:buNone/>
            </a:pPr>
            <a:r>
              <a:rPr lang="en-US" sz="1600" b="1" dirty="0" smtClean="0"/>
              <a:t>Network </a:t>
            </a:r>
            <a:r>
              <a:rPr lang="en-US" sz="1600" b="1" dirty="0"/>
              <a:t>Design Approach:</a:t>
            </a:r>
            <a:endParaRPr lang="en-US" sz="1600" dirty="0"/>
          </a:p>
          <a:p>
            <a:r>
              <a:rPr lang="en-US" sz="1600" dirty="0"/>
              <a:t>Integrated planning across procurement, processing, and distribution.</a:t>
            </a:r>
          </a:p>
          <a:p>
            <a:r>
              <a:rPr lang="en-US" sz="1600" dirty="0"/>
              <a:t>Strategic placement of procurement hubs and warehouses.</a:t>
            </a:r>
          </a:p>
          <a:p>
            <a:r>
              <a:rPr lang="en-US" sz="1600" dirty="0"/>
              <a:t>Inventory buffering at critical echelons to reduce disruption impact.</a:t>
            </a:r>
          </a:p>
          <a:p>
            <a:pPr marL="152396" indent="0">
              <a:buNone/>
            </a:pPr>
            <a:endParaRPr lang="en-US" sz="1600" b="1" dirty="0" smtClean="0"/>
          </a:p>
          <a:p>
            <a:pPr marL="152396" indent="0">
              <a:buNone/>
            </a:pPr>
            <a:r>
              <a:rPr lang="en-US" sz="1600" b="1" dirty="0" smtClean="0"/>
              <a:t>Outcome</a:t>
            </a:r>
            <a:r>
              <a:rPr lang="en-US" sz="1600" b="1" dirty="0"/>
              <a:t>:</a:t>
            </a:r>
            <a:endParaRPr lang="en-US" sz="1600" dirty="0"/>
          </a:p>
          <a:p>
            <a:r>
              <a:rPr lang="en-US" sz="1600" dirty="0"/>
              <a:t>Reduced procurement and transportation costs.</a:t>
            </a:r>
          </a:p>
          <a:p>
            <a:r>
              <a:rPr lang="en-US" sz="1600" dirty="0"/>
              <a:t>Improved traceability and supply reliability.</a:t>
            </a:r>
          </a:p>
          <a:p>
            <a:r>
              <a:rPr lang="en-US" sz="1600" dirty="0"/>
              <a:t>Faster replenishment cycles.</a:t>
            </a:r>
          </a:p>
          <a:p>
            <a:pPr marL="152396" indent="0">
              <a:buNone/>
            </a:pPr>
            <a:endParaRPr lang="en-US" sz="1600" b="1" dirty="0" smtClean="0"/>
          </a:p>
          <a:p>
            <a:pPr marL="152396" indent="0">
              <a:buNone/>
            </a:pPr>
            <a:r>
              <a:rPr lang="en-US" sz="1600" b="1" dirty="0" smtClean="0"/>
              <a:t>Key </a:t>
            </a:r>
            <a:r>
              <a:rPr lang="en-US" sz="1600" b="1" dirty="0"/>
              <a:t>Learning:</a:t>
            </a:r>
            <a:r>
              <a:rPr lang="en-US" sz="1600" dirty="0"/>
              <a:t/>
            </a:r>
            <a:br>
              <a:rPr lang="en-US" sz="1600" dirty="0"/>
            </a:br>
            <a:r>
              <a:rPr lang="en-US" sz="1600" dirty="0"/>
              <a:t>Multi-echelon modeling highlights interdependencies across supply chain layers and supports integrated decision-making.</a:t>
            </a:r>
          </a:p>
          <a:p>
            <a:endParaRPr lang="en-IN" sz="1600" dirty="0"/>
          </a:p>
        </p:txBody>
      </p:sp>
      <p:sp>
        <p:nvSpPr>
          <p:cNvPr id="5" name="Rectangle 4"/>
          <p:cNvSpPr/>
          <p:nvPr/>
        </p:nvSpPr>
        <p:spPr>
          <a:xfrm>
            <a:off x="777922" y="2429301"/>
            <a:ext cx="8366078" cy="369332"/>
          </a:xfrm>
          <a:prstGeom prst="rect">
            <a:avLst/>
          </a:prstGeom>
        </p:spPr>
        <p:txBody>
          <a:bodyPr wrap="square">
            <a:spAutoFit/>
          </a:bodyPr>
          <a:lstStyle/>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23068638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552" y="1761678"/>
            <a:ext cx="10515600" cy="1325563"/>
          </a:xfrm>
        </p:spPr>
        <p:txBody>
          <a:bodyPr>
            <a:normAutofit/>
          </a:bodyPr>
          <a:lstStyle/>
          <a:p>
            <a:r>
              <a:rPr lang="en-IN" sz="2000" b="1" dirty="0" smtClean="0"/>
              <a:t>MULTI ECHELON SUPPLY CHAIN- CASE STUDY- </a:t>
            </a:r>
            <a:r>
              <a:rPr lang="en-IN" sz="2000" dirty="0"/>
              <a:t>ZARA (</a:t>
            </a:r>
            <a:r>
              <a:rPr lang="en-IN" sz="2000" dirty="0" err="1"/>
              <a:t>Inditex</a:t>
            </a:r>
            <a:r>
              <a:rPr lang="en-IN" sz="2000" dirty="0"/>
              <a:t> Group)</a:t>
            </a:r>
          </a:p>
        </p:txBody>
      </p:sp>
      <p:sp>
        <p:nvSpPr>
          <p:cNvPr id="4" name="Content Placeholder 3"/>
          <p:cNvSpPr>
            <a:spLocks noGrp="1"/>
          </p:cNvSpPr>
          <p:nvPr>
            <p:ph idx="1"/>
          </p:nvPr>
        </p:nvSpPr>
        <p:spPr>
          <a:xfrm>
            <a:off x="401952" y="2302800"/>
            <a:ext cx="11360800" cy="4555200"/>
          </a:xfrm>
        </p:spPr>
        <p:txBody>
          <a:bodyPr/>
          <a:lstStyle/>
          <a:p>
            <a:pPr algn="just"/>
            <a:r>
              <a:rPr lang="en-US" dirty="0"/>
              <a:t>Global fast-fashion brand</a:t>
            </a:r>
          </a:p>
          <a:p>
            <a:pPr algn="just"/>
            <a:r>
              <a:rPr lang="en-US" dirty="0"/>
              <a:t>Known for speed, responsiveness, and low inventory risk</a:t>
            </a:r>
          </a:p>
          <a:p>
            <a:pPr algn="just"/>
            <a:r>
              <a:rPr lang="en-US" dirty="0"/>
              <a:t>Supply chain is ZARA’s core competitive advantage</a:t>
            </a:r>
          </a:p>
          <a:p>
            <a:pPr algn="just"/>
            <a:r>
              <a:rPr lang="en-US" dirty="0"/>
              <a:t>Operates a highly synchronized multi-echelon supply chain</a:t>
            </a:r>
          </a:p>
          <a:p>
            <a:pPr algn="just"/>
            <a:r>
              <a:rPr lang="en-US" dirty="0" smtClean="0"/>
              <a:t>ZARA </a:t>
            </a:r>
            <a:r>
              <a:rPr lang="en-US" dirty="0"/>
              <a:t>competes on speed, not discounts</a:t>
            </a:r>
          </a:p>
          <a:p>
            <a:endParaRPr lang="en-IN" dirty="0"/>
          </a:p>
        </p:txBody>
      </p:sp>
      <p:pic>
        <p:nvPicPr>
          <p:cNvPr id="5" name="Picture 4"/>
          <p:cNvPicPr>
            <a:picLocks noChangeAspect="1"/>
          </p:cNvPicPr>
          <p:nvPr/>
        </p:nvPicPr>
        <p:blipFill>
          <a:blip r:embed="rId2"/>
          <a:stretch>
            <a:fillRect/>
          </a:stretch>
        </p:blipFill>
        <p:spPr>
          <a:xfrm>
            <a:off x="7225484" y="3087241"/>
            <a:ext cx="3952032" cy="2606050"/>
          </a:xfrm>
          <a:prstGeom prst="rect">
            <a:avLst/>
          </a:prstGeom>
        </p:spPr>
      </p:pic>
    </p:spTree>
    <p:extLst>
      <p:ext uri="{BB962C8B-B14F-4D97-AF65-F5344CB8AC3E}">
        <p14:creationId xmlns:p14="http://schemas.microsoft.com/office/powerpoint/2010/main" val="31919223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552" y="1761678"/>
            <a:ext cx="10515600" cy="1325563"/>
          </a:xfrm>
        </p:spPr>
        <p:txBody>
          <a:bodyPr>
            <a:normAutofit/>
          </a:bodyPr>
          <a:lstStyle/>
          <a:p>
            <a:r>
              <a:rPr lang="en-IN" sz="2000" dirty="0"/>
              <a:t>ZARA’s Multi-Echelon Supply Chain Structure</a:t>
            </a:r>
          </a:p>
        </p:txBody>
      </p:sp>
      <p:sp>
        <p:nvSpPr>
          <p:cNvPr id="4" name="Content Placeholder 3"/>
          <p:cNvSpPr>
            <a:spLocks noGrp="1"/>
          </p:cNvSpPr>
          <p:nvPr>
            <p:ph idx="1"/>
          </p:nvPr>
        </p:nvSpPr>
        <p:spPr>
          <a:xfrm>
            <a:off x="593021" y="2302800"/>
            <a:ext cx="11360800" cy="4555200"/>
          </a:xfrm>
        </p:spPr>
        <p:txBody>
          <a:bodyPr/>
          <a:lstStyle/>
          <a:p>
            <a:pPr marL="114300" indent="0">
              <a:buNone/>
            </a:pPr>
            <a:r>
              <a:rPr lang="en-IN" dirty="0"/>
              <a:t>Echelons </a:t>
            </a:r>
            <a:r>
              <a:rPr lang="en-IN" dirty="0" smtClean="0"/>
              <a:t>Involved:</a:t>
            </a:r>
          </a:p>
          <a:p>
            <a:pPr marL="114300" indent="0">
              <a:buNone/>
            </a:pPr>
            <a:endParaRPr lang="en-IN" dirty="0" smtClean="0"/>
          </a:p>
          <a:p>
            <a:pPr>
              <a:buFont typeface="+mj-lt"/>
              <a:buAutoNum type="arabicPeriod"/>
            </a:pPr>
            <a:r>
              <a:rPr lang="en-IN" dirty="0"/>
              <a:t>Fabric &amp; raw material </a:t>
            </a:r>
            <a:r>
              <a:rPr lang="en-IN" dirty="0" smtClean="0"/>
              <a:t>suppliers</a:t>
            </a:r>
          </a:p>
          <a:p>
            <a:pPr>
              <a:buFont typeface="+mj-lt"/>
              <a:buAutoNum type="arabicPeriod"/>
            </a:pPr>
            <a:r>
              <a:rPr lang="en-IN" dirty="0" smtClean="0"/>
              <a:t>Centralized </a:t>
            </a:r>
            <a:r>
              <a:rPr lang="en-IN" dirty="0"/>
              <a:t>manufacturing (Spain, Portugal, Morocco</a:t>
            </a:r>
            <a:r>
              <a:rPr lang="en-IN" dirty="0" smtClean="0"/>
              <a:t>)</a:t>
            </a:r>
          </a:p>
          <a:p>
            <a:pPr>
              <a:buFont typeface="+mj-lt"/>
              <a:buAutoNum type="arabicPeriod"/>
            </a:pPr>
            <a:r>
              <a:rPr lang="en-IN" dirty="0" smtClean="0"/>
              <a:t>Central </a:t>
            </a:r>
            <a:r>
              <a:rPr lang="en-IN" dirty="0"/>
              <a:t>distribution </a:t>
            </a:r>
            <a:r>
              <a:rPr lang="en-IN" dirty="0" err="1"/>
              <a:t>centers</a:t>
            </a:r>
            <a:r>
              <a:rPr lang="en-IN" dirty="0"/>
              <a:t> (Spain</a:t>
            </a:r>
            <a:r>
              <a:rPr lang="en-IN" dirty="0" smtClean="0"/>
              <a:t>)</a:t>
            </a:r>
          </a:p>
          <a:p>
            <a:pPr>
              <a:buFont typeface="+mj-lt"/>
              <a:buAutoNum type="arabicPeriod"/>
            </a:pPr>
            <a:r>
              <a:rPr lang="en-IN" dirty="0" smtClean="0"/>
              <a:t>Regional </a:t>
            </a:r>
            <a:r>
              <a:rPr lang="en-IN" dirty="0"/>
              <a:t>distribution </a:t>
            </a:r>
            <a:r>
              <a:rPr lang="en-IN" dirty="0" smtClean="0"/>
              <a:t>hubs</a:t>
            </a:r>
          </a:p>
          <a:p>
            <a:pPr>
              <a:buFont typeface="+mj-lt"/>
              <a:buAutoNum type="arabicPeriod"/>
            </a:pPr>
            <a:r>
              <a:rPr lang="en-IN" dirty="0" smtClean="0"/>
              <a:t>Retail </a:t>
            </a:r>
            <a:r>
              <a:rPr lang="en-IN" dirty="0"/>
              <a:t>stores (global</a:t>
            </a:r>
            <a:r>
              <a:rPr lang="en-IN" dirty="0" smtClean="0"/>
              <a:t>)</a:t>
            </a:r>
          </a:p>
          <a:p>
            <a:pPr>
              <a:buFont typeface="+mj-lt"/>
              <a:buAutoNum type="arabicPeriod"/>
            </a:pPr>
            <a:r>
              <a:rPr lang="en-IN" dirty="0" smtClean="0"/>
              <a:t>End </a:t>
            </a:r>
            <a:r>
              <a:rPr lang="en-IN" dirty="0"/>
              <a:t>customers</a:t>
            </a:r>
          </a:p>
        </p:txBody>
      </p:sp>
      <p:pic>
        <p:nvPicPr>
          <p:cNvPr id="5" name="Picture 4"/>
          <p:cNvPicPr>
            <a:picLocks noChangeAspect="1"/>
          </p:cNvPicPr>
          <p:nvPr/>
        </p:nvPicPr>
        <p:blipFill>
          <a:blip r:embed="rId2"/>
          <a:stretch>
            <a:fillRect/>
          </a:stretch>
        </p:blipFill>
        <p:spPr>
          <a:xfrm>
            <a:off x="7225484" y="3087241"/>
            <a:ext cx="3952032" cy="2606050"/>
          </a:xfrm>
          <a:prstGeom prst="rect">
            <a:avLst/>
          </a:prstGeom>
        </p:spPr>
      </p:pic>
    </p:spTree>
    <p:extLst>
      <p:ext uri="{BB962C8B-B14F-4D97-AF65-F5344CB8AC3E}">
        <p14:creationId xmlns:p14="http://schemas.microsoft.com/office/powerpoint/2010/main" val="42627741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400" y="1584257"/>
            <a:ext cx="10515600" cy="1325563"/>
          </a:xfrm>
        </p:spPr>
        <p:txBody>
          <a:bodyPr>
            <a:normAutofit/>
          </a:bodyPr>
          <a:lstStyle/>
          <a:p>
            <a:r>
              <a:rPr lang="en-US" sz="2000" dirty="0"/>
              <a:t>How the Multi-Echelon Model Works</a:t>
            </a:r>
            <a:endParaRPr lang="en-IN" sz="2000" dirty="0"/>
          </a:p>
        </p:txBody>
      </p:sp>
      <p:sp>
        <p:nvSpPr>
          <p:cNvPr id="4" name="Content Placeholder 3"/>
          <p:cNvSpPr>
            <a:spLocks noGrp="1"/>
          </p:cNvSpPr>
          <p:nvPr>
            <p:ph idx="1"/>
          </p:nvPr>
        </p:nvSpPr>
        <p:spPr>
          <a:xfrm>
            <a:off x="339400" y="2568626"/>
            <a:ext cx="11360800" cy="4555200"/>
          </a:xfrm>
        </p:spPr>
        <p:txBody>
          <a:bodyPr/>
          <a:lstStyle/>
          <a:p>
            <a:pPr marL="114300" indent="0">
              <a:buNone/>
            </a:pPr>
            <a:r>
              <a:rPr lang="en-IN" dirty="0"/>
              <a:t>Operational </a:t>
            </a:r>
            <a:r>
              <a:rPr lang="en-IN" dirty="0" smtClean="0"/>
              <a:t>Flow:</a:t>
            </a:r>
          </a:p>
          <a:p>
            <a:pPr marL="114300" indent="0">
              <a:buNone/>
            </a:pPr>
            <a:endParaRPr lang="en-IN" dirty="0"/>
          </a:p>
          <a:p>
            <a:r>
              <a:rPr lang="en-US" dirty="0"/>
              <a:t>Fabric inventory held centrally (risk pooling</a:t>
            </a:r>
            <a:r>
              <a:rPr lang="en-US" dirty="0" smtClean="0"/>
              <a:t>)</a:t>
            </a:r>
            <a:endParaRPr lang="en-US" dirty="0"/>
          </a:p>
          <a:p>
            <a:r>
              <a:rPr lang="en-US" dirty="0" smtClean="0"/>
              <a:t>Dyeing </a:t>
            </a:r>
            <a:r>
              <a:rPr lang="en-US" dirty="0"/>
              <a:t>&amp; final design decisions </a:t>
            </a:r>
            <a:r>
              <a:rPr lang="en-US" dirty="0" smtClean="0"/>
              <a:t>postponed</a:t>
            </a:r>
          </a:p>
          <a:p>
            <a:r>
              <a:rPr lang="en-US" dirty="0" smtClean="0"/>
              <a:t>Finished </a:t>
            </a:r>
            <a:r>
              <a:rPr lang="en-US" dirty="0"/>
              <a:t>goods shipped twice a week to </a:t>
            </a:r>
            <a:r>
              <a:rPr lang="en-US" dirty="0" smtClean="0"/>
              <a:t>stores</a:t>
            </a:r>
          </a:p>
          <a:p>
            <a:r>
              <a:rPr lang="en-US" dirty="0" smtClean="0"/>
              <a:t>Stores </a:t>
            </a:r>
            <a:r>
              <a:rPr lang="en-US" dirty="0"/>
              <a:t>act as demand sensing points</a:t>
            </a:r>
            <a:endParaRPr lang="en-IN" dirty="0" smtClean="0"/>
          </a:p>
        </p:txBody>
      </p:sp>
      <p:pic>
        <p:nvPicPr>
          <p:cNvPr id="5" name="Picture 4"/>
          <p:cNvPicPr>
            <a:picLocks noChangeAspect="1"/>
          </p:cNvPicPr>
          <p:nvPr/>
        </p:nvPicPr>
        <p:blipFill>
          <a:blip r:embed="rId2"/>
          <a:stretch>
            <a:fillRect/>
          </a:stretch>
        </p:blipFill>
        <p:spPr>
          <a:xfrm>
            <a:off x="7225484" y="3087241"/>
            <a:ext cx="3952032" cy="2606050"/>
          </a:xfrm>
          <a:prstGeom prst="rect">
            <a:avLst/>
          </a:prstGeom>
        </p:spPr>
      </p:pic>
    </p:spTree>
    <p:extLst>
      <p:ext uri="{BB962C8B-B14F-4D97-AF65-F5344CB8AC3E}">
        <p14:creationId xmlns:p14="http://schemas.microsoft.com/office/powerpoint/2010/main" val="636722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588" y="475309"/>
            <a:ext cx="10515600" cy="1325563"/>
          </a:xfrm>
        </p:spPr>
        <p:txBody>
          <a:bodyPr>
            <a:normAutofit/>
          </a:bodyPr>
          <a:lstStyle/>
          <a:p>
            <a:r>
              <a:rPr lang="en-IN" sz="2000" dirty="0"/>
              <a:t>Inventory Decisions Across Echelons</a:t>
            </a:r>
          </a:p>
        </p:txBody>
      </p:sp>
      <p:sp>
        <p:nvSpPr>
          <p:cNvPr id="4" name="Content Placeholder 3"/>
          <p:cNvSpPr>
            <a:spLocks noGrp="1"/>
          </p:cNvSpPr>
          <p:nvPr>
            <p:ph idx="1"/>
          </p:nvPr>
        </p:nvSpPr>
        <p:spPr>
          <a:xfrm>
            <a:off x="306418" y="1517748"/>
            <a:ext cx="11360800" cy="4555200"/>
          </a:xfrm>
        </p:spPr>
        <p:txBody>
          <a:bodyPr/>
          <a:lstStyle/>
          <a:p>
            <a:pPr marL="114300" indent="0">
              <a:buNone/>
            </a:pPr>
            <a:r>
              <a:rPr lang="en-US" dirty="0"/>
              <a:t>For ZARA, </a:t>
            </a:r>
            <a:endParaRPr lang="en-US" dirty="0" smtClean="0"/>
          </a:p>
          <a:p>
            <a:r>
              <a:rPr lang="en-US" dirty="0" smtClean="0"/>
              <a:t>Upstream </a:t>
            </a:r>
            <a:r>
              <a:rPr lang="en-US" dirty="0"/>
              <a:t>→ Fabric &amp; raw material stage</a:t>
            </a:r>
          </a:p>
          <a:p>
            <a:r>
              <a:rPr lang="en-US" dirty="0"/>
              <a:t>Midstream → Manufacturing &amp; distribution centers</a:t>
            </a:r>
          </a:p>
          <a:p>
            <a:r>
              <a:rPr lang="en-US" dirty="0"/>
              <a:t>Downstream → Retail </a:t>
            </a:r>
            <a:r>
              <a:rPr lang="en-US" dirty="0" smtClean="0"/>
              <a:t>stores.</a:t>
            </a:r>
          </a:p>
          <a:p>
            <a:endParaRPr lang="en-US" dirty="0"/>
          </a:p>
          <a:p>
            <a:pPr marL="114300" indent="0">
              <a:buNone/>
            </a:pPr>
            <a:r>
              <a:rPr lang="en-US" b="1" dirty="0">
                <a:solidFill>
                  <a:srgbClr val="FF0000"/>
                </a:solidFill>
              </a:rPr>
              <a:t>Upstream → Fabric &amp; raw material stage</a:t>
            </a:r>
          </a:p>
          <a:p>
            <a:r>
              <a:rPr lang="en-US" dirty="0" smtClean="0"/>
              <a:t>ZARA </a:t>
            </a:r>
            <a:r>
              <a:rPr lang="en-US" dirty="0"/>
              <a:t>keeps raw, undyed fabric at the supplier / central warehouse level.</a:t>
            </a:r>
          </a:p>
          <a:p>
            <a:r>
              <a:rPr lang="en-US" dirty="0"/>
              <a:t>This fabric can be converted into any design, color, or style.</a:t>
            </a:r>
          </a:p>
          <a:p>
            <a:pPr marL="114300" indent="0">
              <a:buNone/>
            </a:pPr>
            <a:endParaRPr lang="en-US" b="1" dirty="0" smtClean="0"/>
          </a:p>
          <a:p>
            <a:pPr marL="114300" indent="0">
              <a:buNone/>
            </a:pPr>
            <a:r>
              <a:rPr lang="en-US" dirty="0" smtClean="0"/>
              <a:t>Why </a:t>
            </a:r>
            <a:r>
              <a:rPr lang="en-US" dirty="0"/>
              <a:t>is this called “flexibility inventory”?</a:t>
            </a:r>
          </a:p>
          <a:p>
            <a:pPr marL="114300" indent="0">
              <a:buNone/>
            </a:pPr>
            <a:r>
              <a:rPr lang="en-US" dirty="0"/>
              <a:t>Because:</a:t>
            </a:r>
          </a:p>
          <a:p>
            <a:r>
              <a:rPr lang="en-US" dirty="0"/>
              <a:t>It gives ZARA the flexibility to react later</a:t>
            </a:r>
          </a:p>
          <a:p>
            <a:r>
              <a:rPr lang="en-US" dirty="0"/>
              <a:t>The inventory is not yet committed to a specific product</a:t>
            </a:r>
          </a:p>
          <a:p>
            <a:endParaRPr lang="en-US" dirty="0"/>
          </a:p>
          <a:p>
            <a:pPr marL="114300" indent="0">
              <a:buNone/>
            </a:pPr>
            <a:endParaRPr lang="en-IN" dirty="0" smtClean="0"/>
          </a:p>
        </p:txBody>
      </p:sp>
      <p:pic>
        <p:nvPicPr>
          <p:cNvPr id="5" name="Picture 4"/>
          <p:cNvPicPr>
            <a:picLocks noChangeAspect="1"/>
          </p:cNvPicPr>
          <p:nvPr/>
        </p:nvPicPr>
        <p:blipFill>
          <a:blip r:embed="rId2"/>
          <a:stretch>
            <a:fillRect/>
          </a:stretch>
        </p:blipFill>
        <p:spPr>
          <a:xfrm>
            <a:off x="7715186" y="497847"/>
            <a:ext cx="3952032" cy="2606050"/>
          </a:xfrm>
          <a:prstGeom prst="rect">
            <a:avLst/>
          </a:prstGeom>
        </p:spPr>
      </p:pic>
    </p:spTree>
    <p:extLst>
      <p:ext uri="{BB962C8B-B14F-4D97-AF65-F5344CB8AC3E}">
        <p14:creationId xmlns:p14="http://schemas.microsoft.com/office/powerpoint/2010/main" val="4003376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EXAMPLE: Network </a:t>
            </a:r>
            <a:r>
              <a:rPr lang="en-US" dirty="0"/>
              <a:t>Flow models </a:t>
            </a:r>
            <a:endParaRPr lang="en-IN" dirty="0"/>
          </a:p>
        </p:txBody>
      </p:sp>
      <p:sp>
        <p:nvSpPr>
          <p:cNvPr id="3" name="Content Placeholder 2"/>
          <p:cNvSpPr>
            <a:spLocks noGrp="1"/>
          </p:cNvSpPr>
          <p:nvPr>
            <p:ph idx="1"/>
          </p:nvPr>
        </p:nvSpPr>
        <p:spPr/>
        <p:txBody>
          <a:bodyPr/>
          <a:lstStyle/>
          <a:p>
            <a:r>
              <a:rPr lang="en-US" dirty="0" smtClean="0"/>
              <a:t>Each factory has a limited supply of goods: Arnhem has 550 tons, and Gouda Model data has 650 tons available. Customer demands and transportation costs from factory to customer are specified in Table 5.1. </a:t>
            </a:r>
          </a:p>
          <a:p>
            <a:endParaRPr lang="en-US" dirty="0"/>
          </a:p>
          <a:p>
            <a:r>
              <a:rPr lang="en-US" dirty="0" smtClean="0"/>
              <a:t>The goal is to satisfy the customers’ demand while minimizing transportation costs.</a:t>
            </a:r>
            <a:endParaRPr lang="en-IN" dirty="0"/>
          </a:p>
        </p:txBody>
      </p:sp>
    </p:spTree>
    <p:extLst>
      <p:ext uri="{BB962C8B-B14F-4D97-AF65-F5344CB8AC3E}">
        <p14:creationId xmlns:p14="http://schemas.microsoft.com/office/powerpoint/2010/main" val="40344140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588" y="475309"/>
            <a:ext cx="10515600" cy="1325563"/>
          </a:xfrm>
        </p:spPr>
        <p:txBody>
          <a:bodyPr>
            <a:normAutofit/>
          </a:bodyPr>
          <a:lstStyle/>
          <a:p>
            <a:r>
              <a:rPr lang="en-IN" sz="2000" dirty="0"/>
              <a:t>Inventory Decisions Across Echelons</a:t>
            </a:r>
          </a:p>
        </p:txBody>
      </p:sp>
      <p:sp>
        <p:nvSpPr>
          <p:cNvPr id="4" name="Content Placeholder 3"/>
          <p:cNvSpPr>
            <a:spLocks noGrp="1"/>
          </p:cNvSpPr>
          <p:nvPr>
            <p:ph idx="1"/>
          </p:nvPr>
        </p:nvSpPr>
        <p:spPr>
          <a:xfrm>
            <a:off x="306418" y="1517748"/>
            <a:ext cx="11360800" cy="4555200"/>
          </a:xfrm>
        </p:spPr>
        <p:txBody>
          <a:bodyPr/>
          <a:lstStyle/>
          <a:p>
            <a:endParaRPr lang="en-US" dirty="0"/>
          </a:p>
          <a:p>
            <a:pPr marL="114300" indent="0">
              <a:buNone/>
            </a:pPr>
            <a:endParaRPr lang="en-IN" dirty="0" smtClean="0"/>
          </a:p>
        </p:txBody>
      </p:sp>
      <p:pic>
        <p:nvPicPr>
          <p:cNvPr id="5" name="Picture 4"/>
          <p:cNvPicPr>
            <a:picLocks noChangeAspect="1"/>
          </p:cNvPicPr>
          <p:nvPr/>
        </p:nvPicPr>
        <p:blipFill>
          <a:blip r:embed="rId2"/>
          <a:stretch>
            <a:fillRect/>
          </a:stretch>
        </p:blipFill>
        <p:spPr>
          <a:xfrm>
            <a:off x="7715186" y="497847"/>
            <a:ext cx="3952032" cy="2606050"/>
          </a:xfrm>
          <a:prstGeom prst="rect">
            <a:avLst/>
          </a:prstGeom>
        </p:spPr>
      </p:pic>
      <p:sp>
        <p:nvSpPr>
          <p:cNvPr id="3" name="Rectangle 2"/>
          <p:cNvSpPr/>
          <p:nvPr/>
        </p:nvSpPr>
        <p:spPr>
          <a:xfrm>
            <a:off x="552523" y="1616206"/>
            <a:ext cx="4968027" cy="369332"/>
          </a:xfrm>
          <a:prstGeom prst="rect">
            <a:avLst/>
          </a:prstGeom>
        </p:spPr>
        <p:txBody>
          <a:bodyPr wrap="none">
            <a:spAutoFit/>
          </a:bodyPr>
          <a:lstStyle/>
          <a:p>
            <a:r>
              <a:rPr lang="en-IN" b="1" dirty="0">
                <a:solidFill>
                  <a:srgbClr val="FF0000"/>
                </a:solidFill>
              </a:rPr>
              <a:t>Midstream Echelons → “Rapid Processing”</a:t>
            </a:r>
          </a:p>
        </p:txBody>
      </p:sp>
      <p:sp>
        <p:nvSpPr>
          <p:cNvPr id="6" name="Rectangle 5"/>
          <p:cNvSpPr/>
          <p:nvPr/>
        </p:nvSpPr>
        <p:spPr>
          <a:xfrm>
            <a:off x="552522" y="2379629"/>
            <a:ext cx="9287513" cy="3693319"/>
          </a:xfrm>
          <a:prstGeom prst="rect">
            <a:avLst/>
          </a:prstGeom>
        </p:spPr>
        <p:txBody>
          <a:bodyPr wrap="square">
            <a:spAutoFit/>
          </a:bodyPr>
          <a:lstStyle/>
          <a:p>
            <a:r>
              <a:rPr lang="en-US" b="1" dirty="0"/>
              <a:t>What happens here?</a:t>
            </a:r>
          </a:p>
          <a:p>
            <a:pPr>
              <a:buFont typeface="Arial" panose="020B0604020202020204" pitchFamily="34" charset="0"/>
              <a:buChar char="•"/>
            </a:pPr>
            <a:r>
              <a:rPr lang="en-US" dirty="0"/>
              <a:t>Once demand is visible:</a:t>
            </a:r>
          </a:p>
          <a:p>
            <a:pPr marL="742950" lvl="1" indent="-285750">
              <a:buFont typeface="Arial" panose="020B0604020202020204" pitchFamily="34" charset="0"/>
              <a:buChar char="•"/>
            </a:pPr>
            <a:r>
              <a:rPr lang="en-US" dirty="0"/>
              <a:t>Fabric is dyed</a:t>
            </a:r>
          </a:p>
          <a:p>
            <a:pPr marL="742950" lvl="1" indent="-285750">
              <a:buFont typeface="Arial" panose="020B0604020202020204" pitchFamily="34" charset="0"/>
              <a:buChar char="•"/>
            </a:pPr>
            <a:r>
              <a:rPr lang="en-US" dirty="0"/>
              <a:t>Cut</a:t>
            </a:r>
          </a:p>
          <a:p>
            <a:pPr marL="742950" lvl="1" indent="-285750">
              <a:buFont typeface="Arial" panose="020B0604020202020204" pitchFamily="34" charset="0"/>
              <a:buChar char="•"/>
            </a:pPr>
            <a:r>
              <a:rPr lang="en-US" dirty="0"/>
              <a:t>Stitched</a:t>
            </a:r>
          </a:p>
          <a:p>
            <a:pPr marL="742950" lvl="1" indent="-285750">
              <a:buFont typeface="Arial" panose="020B0604020202020204" pitchFamily="34" charset="0"/>
              <a:buChar char="•"/>
            </a:pPr>
            <a:r>
              <a:rPr lang="en-US" dirty="0"/>
              <a:t>Packed</a:t>
            </a:r>
          </a:p>
          <a:p>
            <a:pPr>
              <a:buFont typeface="Arial" panose="020B0604020202020204" pitchFamily="34" charset="0"/>
              <a:buChar char="•"/>
            </a:pPr>
            <a:r>
              <a:rPr lang="en-US" dirty="0"/>
              <a:t>All this happens </a:t>
            </a:r>
            <a:r>
              <a:rPr lang="en-US" b="1" dirty="0"/>
              <a:t>very </a:t>
            </a:r>
            <a:r>
              <a:rPr lang="en-US" b="1" dirty="0" smtClean="0"/>
              <a:t>fast.</a:t>
            </a:r>
          </a:p>
          <a:p>
            <a:pPr>
              <a:buFont typeface="Arial" panose="020B0604020202020204" pitchFamily="34" charset="0"/>
              <a:buChar char="•"/>
            </a:pPr>
            <a:endParaRPr lang="en-US" dirty="0"/>
          </a:p>
          <a:p>
            <a:r>
              <a:rPr lang="en-US" b="1" dirty="0"/>
              <a:t>Why “rapid processing”?</a:t>
            </a:r>
          </a:p>
          <a:p>
            <a:r>
              <a:rPr lang="en-US" dirty="0"/>
              <a:t>Because:</a:t>
            </a:r>
          </a:p>
          <a:p>
            <a:pPr>
              <a:buFont typeface="Arial" panose="020B0604020202020204" pitchFamily="34" charset="0"/>
              <a:buChar char="•"/>
            </a:pPr>
            <a:r>
              <a:rPr lang="en-US" dirty="0"/>
              <a:t>ZARA’s factories are located close (Spain, Portugal, Morocco)</a:t>
            </a:r>
          </a:p>
          <a:p>
            <a:pPr>
              <a:buFont typeface="Arial" panose="020B0604020202020204" pitchFamily="34" charset="0"/>
              <a:buChar char="•"/>
            </a:pPr>
            <a:r>
              <a:rPr lang="en-US" dirty="0"/>
              <a:t>Processes are streamlined</a:t>
            </a:r>
          </a:p>
          <a:p>
            <a:pPr>
              <a:buFont typeface="Arial" panose="020B0604020202020204" pitchFamily="34" charset="0"/>
              <a:buChar char="•"/>
            </a:pPr>
            <a:r>
              <a:rPr lang="en-US" dirty="0"/>
              <a:t>Small batch production is possible</a:t>
            </a:r>
          </a:p>
        </p:txBody>
      </p:sp>
    </p:spTree>
    <p:extLst>
      <p:ext uri="{BB962C8B-B14F-4D97-AF65-F5344CB8AC3E}">
        <p14:creationId xmlns:p14="http://schemas.microsoft.com/office/powerpoint/2010/main" val="19231016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588" y="475309"/>
            <a:ext cx="10515600" cy="1325563"/>
          </a:xfrm>
        </p:spPr>
        <p:txBody>
          <a:bodyPr>
            <a:normAutofit/>
          </a:bodyPr>
          <a:lstStyle/>
          <a:p>
            <a:r>
              <a:rPr lang="en-IN" sz="2000" dirty="0"/>
              <a:t>Inventory Decisions Across Echelons</a:t>
            </a:r>
          </a:p>
        </p:txBody>
      </p:sp>
      <p:sp>
        <p:nvSpPr>
          <p:cNvPr id="4" name="Content Placeholder 3"/>
          <p:cNvSpPr>
            <a:spLocks noGrp="1"/>
          </p:cNvSpPr>
          <p:nvPr>
            <p:ph idx="1"/>
          </p:nvPr>
        </p:nvSpPr>
        <p:spPr>
          <a:xfrm>
            <a:off x="306418" y="1517748"/>
            <a:ext cx="11360800" cy="4555200"/>
          </a:xfrm>
        </p:spPr>
        <p:txBody>
          <a:bodyPr/>
          <a:lstStyle/>
          <a:p>
            <a:endParaRPr lang="en-US" dirty="0"/>
          </a:p>
          <a:p>
            <a:pPr marL="114300" indent="0">
              <a:buNone/>
            </a:pPr>
            <a:endParaRPr lang="en-IN" dirty="0" smtClean="0"/>
          </a:p>
          <a:p>
            <a:pPr marL="114300" indent="0">
              <a:buNone/>
            </a:pPr>
            <a:endParaRPr lang="en-IN" dirty="0" smtClean="0"/>
          </a:p>
        </p:txBody>
      </p:sp>
      <p:pic>
        <p:nvPicPr>
          <p:cNvPr id="5" name="Picture 4"/>
          <p:cNvPicPr>
            <a:picLocks noChangeAspect="1"/>
          </p:cNvPicPr>
          <p:nvPr/>
        </p:nvPicPr>
        <p:blipFill>
          <a:blip r:embed="rId2"/>
          <a:stretch>
            <a:fillRect/>
          </a:stretch>
        </p:blipFill>
        <p:spPr>
          <a:xfrm>
            <a:off x="7715186" y="497847"/>
            <a:ext cx="3952032" cy="2606050"/>
          </a:xfrm>
          <a:prstGeom prst="rect">
            <a:avLst/>
          </a:prstGeom>
        </p:spPr>
      </p:pic>
      <p:sp>
        <p:nvSpPr>
          <p:cNvPr id="3" name="Rectangle 2"/>
          <p:cNvSpPr/>
          <p:nvPr/>
        </p:nvSpPr>
        <p:spPr>
          <a:xfrm>
            <a:off x="552523" y="1616206"/>
            <a:ext cx="6331605" cy="369332"/>
          </a:xfrm>
          <a:prstGeom prst="rect">
            <a:avLst/>
          </a:prstGeom>
        </p:spPr>
        <p:txBody>
          <a:bodyPr wrap="none">
            <a:spAutoFit/>
          </a:bodyPr>
          <a:lstStyle/>
          <a:p>
            <a:r>
              <a:rPr lang="en-US" b="1" dirty="0">
                <a:solidFill>
                  <a:srgbClr val="FF0000"/>
                </a:solidFill>
              </a:rPr>
              <a:t>Downstream (Stores) → “Low Inventory, High Turnover”</a:t>
            </a:r>
          </a:p>
        </p:txBody>
      </p:sp>
      <p:sp>
        <p:nvSpPr>
          <p:cNvPr id="6" name="Rectangle 5"/>
          <p:cNvSpPr/>
          <p:nvPr/>
        </p:nvSpPr>
        <p:spPr>
          <a:xfrm>
            <a:off x="552522" y="2379629"/>
            <a:ext cx="9287513" cy="3970318"/>
          </a:xfrm>
          <a:prstGeom prst="rect">
            <a:avLst/>
          </a:prstGeom>
        </p:spPr>
        <p:txBody>
          <a:bodyPr wrap="square">
            <a:spAutoFit/>
          </a:bodyPr>
          <a:lstStyle/>
          <a:p>
            <a:r>
              <a:rPr lang="en-US" b="1" dirty="0" smtClean="0"/>
              <a:t>What </a:t>
            </a:r>
            <a:r>
              <a:rPr lang="en-US" b="1" dirty="0"/>
              <a:t>does this mean</a:t>
            </a:r>
            <a:r>
              <a:rPr lang="en-US" b="1" dirty="0" smtClean="0"/>
              <a:t>?</a:t>
            </a:r>
          </a:p>
          <a:p>
            <a:endParaRPr lang="en-US" b="1" dirty="0"/>
          </a:p>
          <a:p>
            <a:pPr marL="285750" indent="-285750">
              <a:buFont typeface="Arial" panose="020B0604020202020204" pitchFamily="34" charset="0"/>
              <a:buChar char="•"/>
            </a:pPr>
            <a:r>
              <a:rPr lang="en-US" dirty="0"/>
              <a:t>Stores hold limited quantities</a:t>
            </a:r>
          </a:p>
          <a:p>
            <a:pPr marL="285750" indent="-285750">
              <a:buFont typeface="Arial" panose="020B0604020202020204" pitchFamily="34" charset="0"/>
              <a:buChar char="•"/>
            </a:pPr>
            <a:r>
              <a:rPr lang="en-US" dirty="0"/>
              <a:t>Styles are refreshed frequently</a:t>
            </a:r>
          </a:p>
          <a:p>
            <a:pPr marL="285750" indent="-285750">
              <a:buFont typeface="Arial" panose="020B0604020202020204" pitchFamily="34" charset="0"/>
              <a:buChar char="•"/>
            </a:pPr>
            <a:r>
              <a:rPr lang="en-US" dirty="0"/>
              <a:t>Unsold inventory risk is </a:t>
            </a:r>
            <a:r>
              <a:rPr lang="en-US" dirty="0" smtClean="0"/>
              <a:t>low.</a:t>
            </a:r>
          </a:p>
          <a:p>
            <a:endParaRPr lang="en-US" dirty="0"/>
          </a:p>
          <a:p>
            <a:endParaRPr lang="en-US" dirty="0"/>
          </a:p>
          <a:p>
            <a:r>
              <a:rPr lang="en-US" b="1" dirty="0"/>
              <a:t>Why keep low inventory at stores</a:t>
            </a:r>
            <a:r>
              <a:rPr lang="en-US" b="1" dirty="0" smtClean="0"/>
              <a:t>?</a:t>
            </a:r>
          </a:p>
          <a:p>
            <a:endParaRPr lang="en-US" b="1" dirty="0"/>
          </a:p>
          <a:p>
            <a:r>
              <a:rPr lang="en-US" dirty="0"/>
              <a:t>Because:</a:t>
            </a:r>
          </a:p>
          <a:p>
            <a:pPr marL="285750" indent="-285750">
              <a:buFont typeface="Arial" panose="020B0604020202020204" pitchFamily="34" charset="0"/>
              <a:buChar char="•"/>
            </a:pPr>
            <a:r>
              <a:rPr lang="en-US" dirty="0"/>
              <a:t>Fashion demand is unpredictable</a:t>
            </a:r>
          </a:p>
          <a:p>
            <a:pPr marL="285750" indent="-285750">
              <a:buFont typeface="Arial" panose="020B0604020202020204" pitchFamily="34" charset="0"/>
              <a:buChar char="•"/>
            </a:pPr>
            <a:r>
              <a:rPr lang="en-US" dirty="0"/>
              <a:t>Excess stock leads to heavy discounts</a:t>
            </a:r>
          </a:p>
          <a:p>
            <a:pPr marL="285750" indent="-285750">
              <a:buFont typeface="Arial" panose="020B0604020202020204" pitchFamily="34" charset="0"/>
              <a:buChar char="•"/>
            </a:pPr>
            <a:r>
              <a:rPr lang="en-US" dirty="0"/>
              <a:t>Scarcity creates urgency for customers</a:t>
            </a:r>
          </a:p>
          <a:p>
            <a:endParaRPr lang="en-US" dirty="0"/>
          </a:p>
        </p:txBody>
      </p:sp>
    </p:spTree>
    <p:extLst>
      <p:ext uri="{BB962C8B-B14F-4D97-AF65-F5344CB8AC3E}">
        <p14:creationId xmlns:p14="http://schemas.microsoft.com/office/powerpoint/2010/main" val="15054031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588" y="475309"/>
            <a:ext cx="10515600" cy="1325563"/>
          </a:xfrm>
        </p:spPr>
        <p:txBody>
          <a:bodyPr>
            <a:normAutofit/>
          </a:bodyPr>
          <a:lstStyle/>
          <a:p>
            <a:r>
              <a:rPr lang="en-IN" sz="2000" dirty="0"/>
              <a:t>Inventory Decisions Across Echelons</a:t>
            </a:r>
          </a:p>
        </p:txBody>
      </p:sp>
      <p:sp>
        <p:nvSpPr>
          <p:cNvPr id="4" name="Content Placeholder 3"/>
          <p:cNvSpPr>
            <a:spLocks noGrp="1"/>
          </p:cNvSpPr>
          <p:nvPr>
            <p:ph idx="1"/>
          </p:nvPr>
        </p:nvSpPr>
        <p:spPr>
          <a:xfrm>
            <a:off x="306418" y="1517748"/>
            <a:ext cx="11360800" cy="4555200"/>
          </a:xfrm>
        </p:spPr>
        <p:txBody>
          <a:bodyPr/>
          <a:lstStyle/>
          <a:p>
            <a:endParaRPr lang="en-US" dirty="0"/>
          </a:p>
          <a:p>
            <a:pPr marL="114300" indent="0">
              <a:buNone/>
            </a:pPr>
            <a:r>
              <a:rPr lang="en-US" b="1" dirty="0"/>
              <a:t>What does this mean?</a:t>
            </a:r>
          </a:p>
          <a:p>
            <a:r>
              <a:rPr lang="en-US" dirty="0"/>
              <a:t>ZARA keeps raw, undyed fabric at the supplier / central warehouse level.</a:t>
            </a:r>
          </a:p>
          <a:p>
            <a:r>
              <a:rPr lang="en-US" dirty="0"/>
              <a:t>This fabric can be converted into any design, color, or style.</a:t>
            </a:r>
          </a:p>
          <a:p>
            <a:pPr marL="114300" indent="0">
              <a:buNone/>
            </a:pPr>
            <a:endParaRPr lang="en-US" b="1" dirty="0" smtClean="0"/>
          </a:p>
          <a:p>
            <a:pPr marL="114300" indent="0">
              <a:buNone/>
            </a:pPr>
            <a:r>
              <a:rPr lang="en-US" b="1" dirty="0" smtClean="0">
                <a:solidFill>
                  <a:schemeClr val="tx1"/>
                </a:solidFill>
              </a:rPr>
              <a:t>Why </a:t>
            </a:r>
            <a:r>
              <a:rPr lang="en-US" b="1" dirty="0">
                <a:solidFill>
                  <a:schemeClr val="tx1"/>
                </a:solidFill>
              </a:rPr>
              <a:t>is this called “flexibility inventory”?</a:t>
            </a:r>
          </a:p>
          <a:p>
            <a:pPr marL="114300" indent="0">
              <a:buNone/>
            </a:pPr>
            <a:r>
              <a:rPr lang="en-US" dirty="0"/>
              <a:t>Because:</a:t>
            </a:r>
          </a:p>
          <a:p>
            <a:r>
              <a:rPr lang="en-US" dirty="0"/>
              <a:t>It gives ZARA the flexibility to react later</a:t>
            </a:r>
          </a:p>
          <a:p>
            <a:r>
              <a:rPr lang="en-US" dirty="0"/>
              <a:t>The inventory is not yet committed to a specific product</a:t>
            </a:r>
          </a:p>
          <a:p>
            <a:endParaRPr lang="en-US" dirty="0"/>
          </a:p>
          <a:p>
            <a:pPr marL="114300" indent="0">
              <a:buNone/>
            </a:pPr>
            <a:r>
              <a:rPr lang="en-US" b="1" dirty="0">
                <a:solidFill>
                  <a:srgbClr val="FF0000"/>
                </a:solidFill>
              </a:rPr>
              <a:t>Result:</a:t>
            </a:r>
          </a:p>
          <a:p>
            <a:r>
              <a:rPr lang="en-US" b="1" dirty="0">
                <a:solidFill>
                  <a:srgbClr val="FF0000"/>
                </a:solidFill>
              </a:rPr>
              <a:t>Reduced markdowns</a:t>
            </a:r>
          </a:p>
          <a:p>
            <a:r>
              <a:rPr lang="en-US" b="1" dirty="0">
                <a:solidFill>
                  <a:srgbClr val="FF0000"/>
                </a:solidFill>
              </a:rPr>
              <a:t>Minimal obsolete stock</a:t>
            </a:r>
          </a:p>
          <a:p>
            <a:pPr marL="114300" indent="0">
              <a:buNone/>
            </a:pPr>
            <a:endParaRPr lang="en-IN" dirty="0" smtClean="0"/>
          </a:p>
        </p:txBody>
      </p:sp>
      <p:pic>
        <p:nvPicPr>
          <p:cNvPr id="5" name="Picture 4"/>
          <p:cNvPicPr>
            <a:picLocks noChangeAspect="1"/>
          </p:cNvPicPr>
          <p:nvPr/>
        </p:nvPicPr>
        <p:blipFill>
          <a:blip r:embed="rId2"/>
          <a:stretch>
            <a:fillRect/>
          </a:stretch>
        </p:blipFill>
        <p:spPr>
          <a:xfrm>
            <a:off x="7715186" y="497847"/>
            <a:ext cx="3952032" cy="2606050"/>
          </a:xfrm>
          <a:prstGeom prst="rect">
            <a:avLst/>
          </a:prstGeom>
        </p:spPr>
      </p:pic>
    </p:spTree>
    <p:extLst>
      <p:ext uri="{BB962C8B-B14F-4D97-AF65-F5344CB8AC3E}">
        <p14:creationId xmlns:p14="http://schemas.microsoft.com/office/powerpoint/2010/main" val="16037368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18" y="1335118"/>
            <a:ext cx="10515600" cy="1325563"/>
          </a:xfrm>
        </p:spPr>
        <p:txBody>
          <a:bodyPr>
            <a:normAutofit/>
          </a:bodyPr>
          <a:lstStyle/>
          <a:p>
            <a:r>
              <a:rPr lang="en-US" sz="2000" dirty="0"/>
              <a:t>Why ZARA Needs Multi-Echelon Design</a:t>
            </a:r>
            <a:endParaRPr lang="en-IN" sz="2000" dirty="0"/>
          </a:p>
        </p:txBody>
      </p:sp>
      <p:sp>
        <p:nvSpPr>
          <p:cNvPr id="4" name="Content Placeholder 3"/>
          <p:cNvSpPr>
            <a:spLocks noGrp="1"/>
          </p:cNvSpPr>
          <p:nvPr>
            <p:ph idx="1"/>
          </p:nvPr>
        </p:nvSpPr>
        <p:spPr>
          <a:xfrm>
            <a:off x="306418" y="1517748"/>
            <a:ext cx="11360800" cy="4555200"/>
          </a:xfrm>
        </p:spPr>
        <p:txBody>
          <a:bodyPr/>
          <a:lstStyle/>
          <a:p>
            <a:endParaRPr lang="en-US" dirty="0"/>
          </a:p>
          <a:p>
            <a:pPr marL="114300" indent="0">
              <a:buNone/>
            </a:pPr>
            <a:endParaRPr lang="en-IN" dirty="0" smtClean="0"/>
          </a:p>
        </p:txBody>
      </p:sp>
      <p:pic>
        <p:nvPicPr>
          <p:cNvPr id="5" name="Picture 4"/>
          <p:cNvPicPr>
            <a:picLocks noChangeAspect="1"/>
          </p:cNvPicPr>
          <p:nvPr/>
        </p:nvPicPr>
        <p:blipFill>
          <a:blip r:embed="rId2"/>
          <a:stretch>
            <a:fillRect/>
          </a:stretch>
        </p:blipFill>
        <p:spPr>
          <a:xfrm>
            <a:off x="5681670" y="2436837"/>
            <a:ext cx="5386664" cy="3552075"/>
          </a:xfrm>
          <a:prstGeom prst="rect">
            <a:avLst/>
          </a:prstGeom>
        </p:spPr>
      </p:pic>
      <p:sp>
        <p:nvSpPr>
          <p:cNvPr id="3" name="Rectangle 2"/>
          <p:cNvSpPr/>
          <p:nvPr/>
        </p:nvSpPr>
        <p:spPr>
          <a:xfrm>
            <a:off x="729018" y="2180566"/>
            <a:ext cx="8305800" cy="2862322"/>
          </a:xfrm>
          <a:prstGeom prst="rect">
            <a:avLst/>
          </a:prstGeom>
        </p:spPr>
        <p:txBody>
          <a:bodyPr wrap="square">
            <a:spAutoFit/>
          </a:bodyPr>
          <a:lstStyle/>
          <a:p>
            <a:pPr marL="285750" indent="-285750">
              <a:buFont typeface="Arial" panose="020B0604020202020204" pitchFamily="34" charset="0"/>
              <a:buChar char="•"/>
            </a:pPr>
            <a:r>
              <a:rPr lang="en-US" dirty="0"/>
              <a:t>Fashion demand is </a:t>
            </a:r>
            <a:r>
              <a:rPr lang="en-US" dirty="0" smtClean="0"/>
              <a:t>unpredictable</a:t>
            </a:r>
          </a:p>
          <a:p>
            <a:pPr marL="285750" indent="-285750">
              <a:buFont typeface="Arial" panose="020B0604020202020204" pitchFamily="34" charset="0"/>
              <a:buChar char="•"/>
            </a:pPr>
            <a:r>
              <a:rPr lang="en-US" dirty="0" smtClean="0"/>
              <a:t>Trends </a:t>
            </a:r>
            <a:r>
              <a:rPr lang="en-US" dirty="0"/>
              <a:t>change </a:t>
            </a:r>
            <a:r>
              <a:rPr lang="en-US" dirty="0" smtClean="0"/>
              <a:t>rapidly</a:t>
            </a:r>
          </a:p>
          <a:p>
            <a:pPr marL="285750" indent="-285750">
              <a:buFont typeface="Arial" panose="020B0604020202020204" pitchFamily="34" charset="0"/>
              <a:buChar char="•"/>
            </a:pPr>
            <a:r>
              <a:rPr lang="en-US" dirty="0" smtClean="0"/>
              <a:t>Long </a:t>
            </a:r>
            <a:r>
              <a:rPr lang="en-US" dirty="0"/>
              <a:t>lead times = high </a:t>
            </a:r>
            <a:r>
              <a:rPr lang="en-US" dirty="0" smtClean="0"/>
              <a:t>risk</a:t>
            </a:r>
          </a:p>
          <a:p>
            <a:endParaRPr lang="en-US" dirty="0" smtClean="0"/>
          </a:p>
          <a:p>
            <a:endParaRPr lang="en-US" dirty="0" smtClean="0"/>
          </a:p>
          <a:p>
            <a:endParaRPr lang="en-US" dirty="0"/>
          </a:p>
          <a:p>
            <a:r>
              <a:rPr lang="en-US" dirty="0" smtClean="0"/>
              <a:t>Multi-echelon </a:t>
            </a:r>
            <a:r>
              <a:rPr lang="en-US" dirty="0"/>
              <a:t>structure enables</a:t>
            </a:r>
            <a:r>
              <a:rPr lang="en-US" dirty="0" smtClean="0"/>
              <a:t>:</a:t>
            </a:r>
          </a:p>
          <a:p>
            <a:pPr marL="285750" indent="-285750">
              <a:buFont typeface="Arial" panose="020B0604020202020204" pitchFamily="34" charset="0"/>
              <a:buChar char="•"/>
            </a:pPr>
            <a:r>
              <a:rPr lang="en-US" dirty="0" smtClean="0"/>
              <a:t>Speed</a:t>
            </a:r>
          </a:p>
          <a:p>
            <a:pPr marL="285750" indent="-285750">
              <a:buFont typeface="Arial" panose="020B0604020202020204" pitchFamily="34" charset="0"/>
              <a:buChar char="•"/>
            </a:pPr>
            <a:r>
              <a:rPr lang="en-US" dirty="0" smtClean="0"/>
              <a:t>Control</a:t>
            </a:r>
          </a:p>
          <a:p>
            <a:pPr marL="285750" indent="-285750">
              <a:buFont typeface="Arial" panose="020B0604020202020204" pitchFamily="34" charset="0"/>
              <a:buChar char="•"/>
            </a:pPr>
            <a:r>
              <a:rPr lang="en-US" dirty="0" smtClean="0"/>
              <a:t>Demand </a:t>
            </a:r>
            <a:r>
              <a:rPr lang="en-US" dirty="0"/>
              <a:t>responsiveness</a:t>
            </a:r>
            <a:endParaRPr lang="en-IN" dirty="0"/>
          </a:p>
        </p:txBody>
      </p:sp>
    </p:spTree>
    <p:extLst>
      <p:ext uri="{BB962C8B-B14F-4D97-AF65-F5344CB8AC3E}">
        <p14:creationId xmlns:p14="http://schemas.microsoft.com/office/powerpoint/2010/main" val="103126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18" y="1335118"/>
            <a:ext cx="10515600" cy="1325563"/>
          </a:xfrm>
        </p:spPr>
        <p:txBody>
          <a:bodyPr>
            <a:normAutofit/>
          </a:bodyPr>
          <a:lstStyle/>
          <a:p>
            <a:r>
              <a:rPr lang="en-IN" sz="2000" dirty="0"/>
              <a:t>Role of Information Flow</a:t>
            </a:r>
          </a:p>
        </p:txBody>
      </p:sp>
      <p:sp>
        <p:nvSpPr>
          <p:cNvPr id="4" name="Content Placeholder 3"/>
          <p:cNvSpPr>
            <a:spLocks noGrp="1"/>
          </p:cNvSpPr>
          <p:nvPr>
            <p:ph idx="1"/>
          </p:nvPr>
        </p:nvSpPr>
        <p:spPr>
          <a:xfrm>
            <a:off x="306418" y="1517748"/>
            <a:ext cx="11360800" cy="4555200"/>
          </a:xfrm>
        </p:spPr>
        <p:txBody>
          <a:bodyPr/>
          <a:lstStyle/>
          <a:p>
            <a:endParaRPr lang="en-US" dirty="0"/>
          </a:p>
          <a:p>
            <a:r>
              <a:rPr lang="en-US" dirty="0"/>
              <a:t>Store managers send daily sales </a:t>
            </a:r>
            <a:r>
              <a:rPr lang="en-US" dirty="0" smtClean="0"/>
              <a:t>data</a:t>
            </a:r>
          </a:p>
          <a:p>
            <a:r>
              <a:rPr lang="en-US" dirty="0" smtClean="0"/>
              <a:t>Designers </a:t>
            </a:r>
            <a:r>
              <a:rPr lang="en-US" dirty="0"/>
              <a:t>respond in real </a:t>
            </a:r>
            <a:r>
              <a:rPr lang="en-US" dirty="0" smtClean="0"/>
              <a:t>time</a:t>
            </a:r>
          </a:p>
          <a:p>
            <a:r>
              <a:rPr lang="en-US" dirty="0" smtClean="0"/>
              <a:t>Production </a:t>
            </a:r>
            <a:r>
              <a:rPr lang="en-US" dirty="0"/>
              <a:t>plans updated </a:t>
            </a:r>
            <a:r>
              <a:rPr lang="en-US" dirty="0" smtClean="0"/>
              <a:t>weekly</a:t>
            </a:r>
          </a:p>
          <a:p>
            <a:r>
              <a:rPr lang="en-US" dirty="0" smtClean="0"/>
              <a:t>Logistics </a:t>
            </a:r>
            <a:r>
              <a:rPr lang="en-US" dirty="0"/>
              <a:t>synchronized with design decisions</a:t>
            </a:r>
            <a:endParaRPr lang="en-IN" dirty="0" smtClean="0"/>
          </a:p>
        </p:txBody>
      </p:sp>
      <p:pic>
        <p:nvPicPr>
          <p:cNvPr id="5" name="Picture 4"/>
          <p:cNvPicPr>
            <a:picLocks noChangeAspect="1"/>
          </p:cNvPicPr>
          <p:nvPr/>
        </p:nvPicPr>
        <p:blipFill>
          <a:blip r:embed="rId2"/>
          <a:stretch>
            <a:fillRect/>
          </a:stretch>
        </p:blipFill>
        <p:spPr>
          <a:xfrm>
            <a:off x="5681670" y="2436837"/>
            <a:ext cx="5386664" cy="3552075"/>
          </a:xfrm>
          <a:prstGeom prst="rect">
            <a:avLst/>
          </a:prstGeom>
        </p:spPr>
      </p:pic>
    </p:spTree>
    <p:extLst>
      <p:ext uri="{BB962C8B-B14F-4D97-AF65-F5344CB8AC3E}">
        <p14:creationId xmlns:p14="http://schemas.microsoft.com/office/powerpoint/2010/main" val="8141740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18" y="1335118"/>
            <a:ext cx="10515600" cy="1325563"/>
          </a:xfrm>
        </p:spPr>
        <p:txBody>
          <a:bodyPr>
            <a:normAutofit/>
          </a:bodyPr>
          <a:lstStyle/>
          <a:p>
            <a:r>
              <a:rPr lang="en-IN" sz="2000" dirty="0"/>
              <a:t>Performance Outcomes</a:t>
            </a:r>
          </a:p>
        </p:txBody>
      </p:sp>
      <p:sp>
        <p:nvSpPr>
          <p:cNvPr id="4" name="Content Placeholder 3"/>
          <p:cNvSpPr>
            <a:spLocks noGrp="1"/>
          </p:cNvSpPr>
          <p:nvPr>
            <p:ph idx="1"/>
          </p:nvPr>
        </p:nvSpPr>
        <p:spPr>
          <a:xfrm>
            <a:off x="306418" y="1517748"/>
            <a:ext cx="11360800" cy="4555200"/>
          </a:xfrm>
        </p:spPr>
        <p:txBody>
          <a:bodyPr/>
          <a:lstStyle/>
          <a:p>
            <a:endParaRPr lang="en-US" dirty="0" smtClean="0"/>
          </a:p>
          <a:p>
            <a:endParaRPr lang="en-US" dirty="0"/>
          </a:p>
          <a:p>
            <a:endParaRPr lang="en-US" dirty="0" smtClean="0"/>
          </a:p>
          <a:p>
            <a:pPr marL="114300" indent="0">
              <a:buNone/>
            </a:pPr>
            <a:r>
              <a:rPr lang="en-US" b="1" dirty="0"/>
              <a:t>Impact of Multi-Echelon Supply Chain</a:t>
            </a:r>
            <a:endParaRPr lang="en-US" dirty="0"/>
          </a:p>
          <a:p>
            <a:endParaRPr lang="en-US" dirty="0" smtClean="0"/>
          </a:p>
          <a:p>
            <a:r>
              <a:rPr lang="en-US" dirty="0" smtClean="0"/>
              <a:t>Design-to-store </a:t>
            </a:r>
            <a:r>
              <a:rPr lang="en-US" dirty="0"/>
              <a:t>cycle: 2–3 weeks</a:t>
            </a:r>
          </a:p>
          <a:p>
            <a:r>
              <a:rPr lang="en-US" dirty="0"/>
              <a:t>Inventory turnover higher than industry average</a:t>
            </a:r>
          </a:p>
          <a:p>
            <a:r>
              <a:rPr lang="en-US" dirty="0"/>
              <a:t>Lower discounting compared to competitors</a:t>
            </a:r>
          </a:p>
          <a:p>
            <a:r>
              <a:rPr lang="en-US" dirty="0"/>
              <a:t>Strong alignment between demand and supply</a:t>
            </a:r>
          </a:p>
          <a:p>
            <a:endParaRPr lang="en-US" dirty="0"/>
          </a:p>
        </p:txBody>
      </p:sp>
      <p:pic>
        <p:nvPicPr>
          <p:cNvPr id="5" name="Picture 4"/>
          <p:cNvPicPr>
            <a:picLocks noChangeAspect="1"/>
          </p:cNvPicPr>
          <p:nvPr/>
        </p:nvPicPr>
        <p:blipFill>
          <a:blip r:embed="rId2"/>
          <a:stretch>
            <a:fillRect/>
          </a:stretch>
        </p:blipFill>
        <p:spPr>
          <a:xfrm>
            <a:off x="7648655" y="3217346"/>
            <a:ext cx="3486299" cy="2298936"/>
          </a:xfrm>
          <a:prstGeom prst="rect">
            <a:avLst/>
          </a:prstGeom>
        </p:spPr>
      </p:pic>
    </p:spTree>
    <p:extLst>
      <p:ext uri="{BB962C8B-B14F-4D97-AF65-F5344CB8AC3E}">
        <p14:creationId xmlns:p14="http://schemas.microsoft.com/office/powerpoint/2010/main" val="4975054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18" y="1335118"/>
            <a:ext cx="10515600" cy="1325563"/>
          </a:xfrm>
        </p:spPr>
        <p:txBody>
          <a:bodyPr>
            <a:normAutofit/>
          </a:bodyPr>
          <a:lstStyle/>
          <a:p>
            <a:r>
              <a:rPr lang="en-IN" sz="2000" dirty="0"/>
              <a:t>Risks in ZARA’s Multi-Echelon System</a:t>
            </a:r>
          </a:p>
        </p:txBody>
      </p:sp>
      <p:sp>
        <p:nvSpPr>
          <p:cNvPr id="4" name="Content Placeholder 3"/>
          <p:cNvSpPr>
            <a:spLocks noGrp="1"/>
          </p:cNvSpPr>
          <p:nvPr>
            <p:ph idx="1"/>
          </p:nvPr>
        </p:nvSpPr>
        <p:spPr>
          <a:xfrm>
            <a:off x="306418" y="1517748"/>
            <a:ext cx="11360800" cy="4555200"/>
          </a:xfrm>
        </p:spPr>
        <p:txBody>
          <a:bodyPr/>
          <a:lstStyle/>
          <a:p>
            <a:endParaRPr lang="en-US" dirty="0" smtClean="0"/>
          </a:p>
          <a:p>
            <a:endParaRPr lang="en-US" dirty="0"/>
          </a:p>
          <a:p>
            <a:endParaRPr lang="en-US" dirty="0" smtClean="0"/>
          </a:p>
          <a:p>
            <a:pPr marL="114300" indent="0">
              <a:buNone/>
            </a:pPr>
            <a:r>
              <a:rPr lang="en-IN" b="1" dirty="0"/>
              <a:t>Critical Vulnerabilities</a:t>
            </a:r>
          </a:p>
          <a:p>
            <a:pPr marL="114300" indent="0">
              <a:buNone/>
            </a:pPr>
            <a:endParaRPr lang="en-US" dirty="0" smtClean="0"/>
          </a:p>
          <a:p>
            <a:r>
              <a:rPr lang="en-US" dirty="0"/>
              <a:t>Heavy dependence on centralized </a:t>
            </a:r>
            <a:r>
              <a:rPr lang="en-US" dirty="0" smtClean="0"/>
              <a:t>DCs</a:t>
            </a:r>
          </a:p>
          <a:p>
            <a:r>
              <a:rPr lang="en-US" dirty="0" smtClean="0"/>
              <a:t>High </a:t>
            </a:r>
            <a:r>
              <a:rPr lang="en-US" dirty="0"/>
              <a:t>operating </a:t>
            </a:r>
            <a:r>
              <a:rPr lang="en-US" dirty="0" smtClean="0"/>
              <a:t>cost</a:t>
            </a:r>
          </a:p>
          <a:p>
            <a:r>
              <a:rPr lang="en-US" dirty="0" smtClean="0"/>
              <a:t>Limited </a:t>
            </a:r>
            <a:r>
              <a:rPr lang="en-US" dirty="0"/>
              <a:t>outsourcing </a:t>
            </a:r>
            <a:r>
              <a:rPr lang="en-US" dirty="0" smtClean="0"/>
              <a:t>flexibility</a:t>
            </a:r>
          </a:p>
          <a:p>
            <a:r>
              <a:rPr lang="en-US" dirty="0" smtClean="0"/>
              <a:t>Sensitive </a:t>
            </a:r>
            <a:r>
              <a:rPr lang="en-US" dirty="0"/>
              <a:t>to logistics disruptions</a:t>
            </a:r>
          </a:p>
        </p:txBody>
      </p:sp>
      <p:pic>
        <p:nvPicPr>
          <p:cNvPr id="5" name="Picture 4"/>
          <p:cNvPicPr>
            <a:picLocks noChangeAspect="1"/>
          </p:cNvPicPr>
          <p:nvPr/>
        </p:nvPicPr>
        <p:blipFill>
          <a:blip r:embed="rId2"/>
          <a:stretch>
            <a:fillRect/>
          </a:stretch>
        </p:blipFill>
        <p:spPr>
          <a:xfrm>
            <a:off x="7648655" y="3217346"/>
            <a:ext cx="3486299" cy="2298936"/>
          </a:xfrm>
          <a:prstGeom prst="rect">
            <a:avLst/>
          </a:prstGeom>
        </p:spPr>
      </p:pic>
    </p:spTree>
    <p:extLst>
      <p:ext uri="{BB962C8B-B14F-4D97-AF65-F5344CB8AC3E}">
        <p14:creationId xmlns:p14="http://schemas.microsoft.com/office/powerpoint/2010/main" val="5255541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18" y="1335118"/>
            <a:ext cx="10515600" cy="1325563"/>
          </a:xfrm>
        </p:spPr>
        <p:txBody>
          <a:bodyPr>
            <a:normAutofit/>
          </a:bodyPr>
          <a:lstStyle/>
          <a:p>
            <a:r>
              <a:rPr lang="en-US" sz="2000" dirty="0"/>
              <a:t>Comparison with Traditional Apparel Brands</a:t>
            </a:r>
            <a:endParaRPr lang="en-IN" sz="2000" dirty="0"/>
          </a:p>
        </p:txBody>
      </p:sp>
      <p:sp>
        <p:nvSpPr>
          <p:cNvPr id="4" name="Content Placeholder 3"/>
          <p:cNvSpPr>
            <a:spLocks noGrp="1"/>
          </p:cNvSpPr>
          <p:nvPr>
            <p:ph idx="1"/>
          </p:nvPr>
        </p:nvSpPr>
        <p:spPr>
          <a:xfrm>
            <a:off x="306418" y="1517748"/>
            <a:ext cx="11360800" cy="4555200"/>
          </a:xfrm>
        </p:spPr>
        <p:txBody>
          <a:bodyPr/>
          <a:lstStyle/>
          <a:p>
            <a:endParaRPr lang="en-US" dirty="0" smtClean="0"/>
          </a:p>
          <a:p>
            <a:endParaRPr lang="en-US" dirty="0"/>
          </a:p>
          <a:p>
            <a:endParaRPr lang="en-US" dirty="0" smtClean="0"/>
          </a:p>
        </p:txBody>
      </p:sp>
      <p:pic>
        <p:nvPicPr>
          <p:cNvPr id="5" name="Picture 4"/>
          <p:cNvPicPr>
            <a:picLocks noChangeAspect="1"/>
          </p:cNvPicPr>
          <p:nvPr/>
        </p:nvPicPr>
        <p:blipFill>
          <a:blip r:embed="rId2"/>
          <a:stretch>
            <a:fillRect/>
          </a:stretch>
        </p:blipFill>
        <p:spPr>
          <a:xfrm>
            <a:off x="8344036" y="4342876"/>
            <a:ext cx="2900582" cy="1912702"/>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366479061"/>
              </p:ext>
            </p:extLst>
          </p:nvPr>
        </p:nvGraphicFramePr>
        <p:xfrm>
          <a:off x="306418" y="1997899"/>
          <a:ext cx="11360151" cy="1905000"/>
        </p:xfrm>
        <a:graphic>
          <a:graphicData uri="http://schemas.openxmlformats.org/drawingml/2006/table">
            <a:tbl>
              <a:tblPr>
                <a:tableStyleId>{3C2FFA5D-87B4-456A-9821-1D502468CF0F}</a:tableStyleId>
              </a:tblPr>
              <a:tblGrid>
                <a:gridCol w="3786717"/>
                <a:gridCol w="3786717"/>
                <a:gridCol w="3786717"/>
              </a:tblGrid>
              <a:tr h="375984">
                <a:tc>
                  <a:txBody>
                    <a:bodyPr/>
                    <a:lstStyle/>
                    <a:p>
                      <a:r>
                        <a:rPr lang="en-IN" sz="1900" b="1" dirty="0"/>
                        <a:t>Aspect</a:t>
                      </a:r>
                    </a:p>
                  </a:txBody>
                  <a:tcPr anchor="ctr"/>
                </a:tc>
                <a:tc>
                  <a:txBody>
                    <a:bodyPr/>
                    <a:lstStyle/>
                    <a:p>
                      <a:r>
                        <a:rPr lang="en-IN" sz="1900" b="1"/>
                        <a:t>Traditional Brands</a:t>
                      </a:r>
                    </a:p>
                  </a:txBody>
                  <a:tcPr anchor="ctr"/>
                </a:tc>
                <a:tc>
                  <a:txBody>
                    <a:bodyPr/>
                    <a:lstStyle/>
                    <a:p>
                      <a:r>
                        <a:rPr lang="en-IN" sz="1900" b="1" dirty="0"/>
                        <a:t>ZARA</a:t>
                      </a:r>
                    </a:p>
                  </a:txBody>
                  <a:tcPr anchor="ctr"/>
                </a:tc>
              </a:tr>
              <a:tr h="375984">
                <a:tc>
                  <a:txBody>
                    <a:bodyPr/>
                    <a:lstStyle/>
                    <a:p>
                      <a:r>
                        <a:rPr lang="en-IN" sz="1900" dirty="0"/>
                        <a:t>Lead time</a:t>
                      </a:r>
                    </a:p>
                  </a:txBody>
                  <a:tcPr anchor="ctr"/>
                </a:tc>
                <a:tc>
                  <a:txBody>
                    <a:bodyPr/>
                    <a:lstStyle/>
                    <a:p>
                      <a:r>
                        <a:rPr lang="en-IN" sz="1900" dirty="0"/>
                        <a:t>6–9 months</a:t>
                      </a:r>
                    </a:p>
                  </a:txBody>
                  <a:tcPr anchor="ctr"/>
                </a:tc>
                <a:tc>
                  <a:txBody>
                    <a:bodyPr/>
                    <a:lstStyle/>
                    <a:p>
                      <a:r>
                        <a:rPr lang="en-IN" sz="1900" dirty="0"/>
                        <a:t>2–3 weeks</a:t>
                      </a:r>
                    </a:p>
                  </a:txBody>
                  <a:tcPr anchor="ctr"/>
                </a:tc>
              </a:tr>
              <a:tr h="375984">
                <a:tc>
                  <a:txBody>
                    <a:bodyPr/>
                    <a:lstStyle/>
                    <a:p>
                      <a:r>
                        <a:rPr lang="en-IN" sz="1900"/>
                        <a:t>Inventory</a:t>
                      </a:r>
                    </a:p>
                  </a:txBody>
                  <a:tcPr anchor="ctr"/>
                </a:tc>
                <a:tc>
                  <a:txBody>
                    <a:bodyPr/>
                    <a:lstStyle/>
                    <a:p>
                      <a:r>
                        <a:rPr lang="en-IN" sz="1900"/>
                        <a:t>Push-based</a:t>
                      </a:r>
                    </a:p>
                  </a:txBody>
                  <a:tcPr anchor="ctr"/>
                </a:tc>
                <a:tc>
                  <a:txBody>
                    <a:bodyPr/>
                    <a:lstStyle/>
                    <a:p>
                      <a:r>
                        <a:rPr lang="en-IN" sz="1900"/>
                        <a:t>Pull-based</a:t>
                      </a:r>
                    </a:p>
                  </a:txBody>
                  <a:tcPr anchor="ctr"/>
                </a:tc>
              </a:tr>
              <a:tr h="375984">
                <a:tc>
                  <a:txBody>
                    <a:bodyPr/>
                    <a:lstStyle/>
                    <a:p>
                      <a:r>
                        <a:rPr lang="en-IN" sz="1900"/>
                        <a:t>Forecasting</a:t>
                      </a:r>
                    </a:p>
                  </a:txBody>
                  <a:tcPr anchor="ctr"/>
                </a:tc>
                <a:tc>
                  <a:txBody>
                    <a:bodyPr/>
                    <a:lstStyle/>
                    <a:p>
                      <a:r>
                        <a:rPr lang="en-IN" sz="1900"/>
                        <a:t>Long-term</a:t>
                      </a:r>
                    </a:p>
                  </a:txBody>
                  <a:tcPr anchor="ctr"/>
                </a:tc>
                <a:tc>
                  <a:txBody>
                    <a:bodyPr/>
                    <a:lstStyle/>
                    <a:p>
                      <a:r>
                        <a:rPr lang="en-IN" sz="1900"/>
                        <a:t>Short-cycle</a:t>
                      </a:r>
                    </a:p>
                  </a:txBody>
                  <a:tcPr anchor="ctr"/>
                </a:tc>
              </a:tr>
              <a:tr h="375984">
                <a:tc>
                  <a:txBody>
                    <a:bodyPr/>
                    <a:lstStyle/>
                    <a:p>
                      <a:r>
                        <a:rPr lang="en-IN" sz="1900"/>
                        <a:t>Risk</a:t>
                      </a:r>
                    </a:p>
                  </a:txBody>
                  <a:tcPr anchor="ctr"/>
                </a:tc>
                <a:tc>
                  <a:txBody>
                    <a:bodyPr/>
                    <a:lstStyle/>
                    <a:p>
                      <a:r>
                        <a:rPr lang="en-IN" sz="1900"/>
                        <a:t>High markdowns</a:t>
                      </a:r>
                    </a:p>
                  </a:txBody>
                  <a:tcPr anchor="ctr"/>
                </a:tc>
                <a:tc>
                  <a:txBody>
                    <a:bodyPr/>
                    <a:lstStyle/>
                    <a:p>
                      <a:r>
                        <a:rPr lang="en-IN" sz="1900" dirty="0"/>
                        <a:t>Low obsolescence</a:t>
                      </a:r>
                    </a:p>
                  </a:txBody>
                  <a:tcPr anchor="ctr"/>
                </a:tc>
              </a:tr>
            </a:tbl>
          </a:graphicData>
        </a:graphic>
      </p:graphicFrame>
    </p:spTree>
    <p:extLst>
      <p:ext uri="{BB962C8B-B14F-4D97-AF65-F5344CB8AC3E}">
        <p14:creationId xmlns:p14="http://schemas.microsoft.com/office/powerpoint/2010/main" val="9442049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Modeling Multiple Time Periods</a:t>
            </a:r>
            <a:endParaRPr lang="en-IN" dirty="0"/>
          </a:p>
        </p:txBody>
      </p:sp>
      <p:sp>
        <p:nvSpPr>
          <p:cNvPr id="3" name="Content Placeholder 2"/>
          <p:cNvSpPr>
            <a:spLocks noGrp="1"/>
          </p:cNvSpPr>
          <p:nvPr>
            <p:ph idx="1"/>
          </p:nvPr>
        </p:nvSpPr>
        <p:spPr/>
        <p:txBody>
          <a:bodyPr/>
          <a:lstStyle/>
          <a:p>
            <a:pPr marL="114300" indent="0">
              <a:buNone/>
            </a:pPr>
            <a:r>
              <a:rPr lang="en-US" dirty="0"/>
              <a:t>Supply chains operate in </a:t>
            </a:r>
            <a:r>
              <a:rPr lang="en-US" b="1" dirty="0"/>
              <a:t>dynamic environments</a:t>
            </a:r>
            <a:r>
              <a:rPr lang="en-US" dirty="0"/>
              <a:t>, where demand, costs, and capacities change over time</a:t>
            </a:r>
            <a:r>
              <a:rPr lang="en-US" dirty="0" smtClean="0"/>
              <a:t>.</a:t>
            </a:r>
          </a:p>
          <a:p>
            <a:pPr marL="114300" indent="0">
              <a:buNone/>
            </a:pPr>
            <a:endParaRPr lang="en-US" dirty="0"/>
          </a:p>
          <a:p>
            <a:pPr marL="114300" indent="0">
              <a:buNone/>
            </a:pPr>
            <a:r>
              <a:rPr lang="en-US" b="1" dirty="0"/>
              <a:t>Key considerations:</a:t>
            </a:r>
            <a:endParaRPr lang="en-US" dirty="0"/>
          </a:p>
          <a:p>
            <a:r>
              <a:rPr lang="en-US" dirty="0"/>
              <a:t>Seasonal demand fluctuations</a:t>
            </a:r>
          </a:p>
          <a:p>
            <a:r>
              <a:rPr lang="en-US" dirty="0"/>
              <a:t>Capacity expansion or contraction decisions</a:t>
            </a:r>
          </a:p>
          <a:p>
            <a:r>
              <a:rPr lang="en-US" dirty="0"/>
              <a:t>Inventory carryover between periods</a:t>
            </a:r>
          </a:p>
          <a:p>
            <a:r>
              <a:rPr lang="en-US" dirty="0"/>
              <a:t>Lead times and planning </a:t>
            </a:r>
            <a:r>
              <a:rPr lang="en-US" dirty="0" smtClean="0"/>
              <a:t>horizons.</a:t>
            </a:r>
          </a:p>
          <a:p>
            <a:endParaRPr lang="en-US" dirty="0"/>
          </a:p>
          <a:p>
            <a:pPr marL="114300" indent="0">
              <a:buNone/>
            </a:pPr>
            <a:r>
              <a:rPr lang="en-US" b="1" dirty="0"/>
              <a:t>Objective:</a:t>
            </a:r>
            <a:r>
              <a:rPr lang="en-US" dirty="0"/>
              <a:t/>
            </a:r>
            <a:br>
              <a:rPr lang="en-US" dirty="0"/>
            </a:br>
            <a:r>
              <a:rPr lang="en-US" dirty="0"/>
              <a:t>To optimize supply chain decisions over a defined planning horizon while accounting for time-based variations and future uncertainties.</a:t>
            </a:r>
          </a:p>
          <a:p>
            <a:endParaRPr lang="en-IN" dirty="0"/>
          </a:p>
        </p:txBody>
      </p:sp>
    </p:spTree>
    <p:extLst>
      <p:ext uri="{BB962C8B-B14F-4D97-AF65-F5344CB8AC3E}">
        <p14:creationId xmlns:p14="http://schemas.microsoft.com/office/powerpoint/2010/main" val="12447296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Case on Modeling Multiple Time Periods</a:t>
            </a:r>
            <a:br>
              <a:rPr lang="en-US" b="1" dirty="0"/>
            </a:br>
            <a:r>
              <a:rPr lang="en-US" b="1" dirty="0" err="1"/>
              <a:t>Maruti</a:t>
            </a:r>
            <a:r>
              <a:rPr lang="en-US" b="1" dirty="0"/>
              <a:t> Suzuki India Limited – Automotive Production Planning</a:t>
            </a:r>
            <a:br>
              <a:rPr lang="en-US" b="1" dirty="0"/>
            </a:br>
            <a:endParaRPr lang="en-IN" dirty="0"/>
          </a:p>
        </p:txBody>
      </p:sp>
      <p:sp>
        <p:nvSpPr>
          <p:cNvPr id="3" name="Content Placeholder 2"/>
          <p:cNvSpPr>
            <a:spLocks noGrp="1"/>
          </p:cNvSpPr>
          <p:nvPr>
            <p:ph idx="1"/>
          </p:nvPr>
        </p:nvSpPr>
        <p:spPr/>
        <p:txBody>
          <a:bodyPr/>
          <a:lstStyle/>
          <a:p>
            <a:pPr marL="114300" indent="0">
              <a:buNone/>
            </a:pPr>
            <a:r>
              <a:rPr lang="en-US" b="1" dirty="0"/>
              <a:t>Context:</a:t>
            </a:r>
            <a:r>
              <a:rPr lang="en-US" dirty="0"/>
              <a:t/>
            </a:r>
            <a:br>
              <a:rPr lang="en-US" dirty="0"/>
            </a:br>
            <a:r>
              <a:rPr lang="en-US" dirty="0" err="1"/>
              <a:t>Maruti</a:t>
            </a:r>
            <a:r>
              <a:rPr lang="en-US" dirty="0"/>
              <a:t> Suzuki faces fluctuating demand due to seasonality, economic cycles, and model life cycles.</a:t>
            </a:r>
          </a:p>
          <a:p>
            <a:pPr marL="114300" indent="0">
              <a:buNone/>
            </a:pPr>
            <a:endParaRPr lang="en-US" b="1" dirty="0" smtClean="0"/>
          </a:p>
          <a:p>
            <a:pPr marL="114300" indent="0">
              <a:buNone/>
            </a:pPr>
            <a:endParaRPr lang="en-US" b="1" dirty="0"/>
          </a:p>
          <a:p>
            <a:pPr marL="114300" indent="0">
              <a:buNone/>
            </a:pPr>
            <a:r>
              <a:rPr lang="en-US" b="1" dirty="0" smtClean="0"/>
              <a:t>Supply </a:t>
            </a:r>
            <a:r>
              <a:rPr lang="en-US" b="1" dirty="0"/>
              <a:t>Chain Challenge:</a:t>
            </a:r>
            <a:endParaRPr lang="en-US" dirty="0"/>
          </a:p>
          <a:p>
            <a:r>
              <a:rPr lang="en-US" dirty="0"/>
              <a:t>Demand varies across quarters and years.</a:t>
            </a:r>
          </a:p>
          <a:p>
            <a:r>
              <a:rPr lang="en-US" dirty="0"/>
              <a:t>Capacity expansion decisions have long-term implications.</a:t>
            </a:r>
          </a:p>
          <a:p>
            <a:r>
              <a:rPr lang="en-US" dirty="0"/>
              <a:t>Inventory holding costs are high.</a:t>
            </a:r>
          </a:p>
          <a:p>
            <a:endParaRPr lang="en-IN" dirty="0"/>
          </a:p>
        </p:txBody>
      </p:sp>
    </p:spTree>
    <p:extLst>
      <p:ext uri="{BB962C8B-B14F-4D97-AF65-F5344CB8AC3E}">
        <p14:creationId xmlns:p14="http://schemas.microsoft.com/office/powerpoint/2010/main" val="3142316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EXAMPLE: Network </a:t>
            </a:r>
            <a:r>
              <a:rPr lang="en-US" dirty="0"/>
              <a:t>Flow models </a:t>
            </a:r>
            <a:endParaRPr lang="en-IN" dirty="0"/>
          </a:p>
        </p:txBody>
      </p:sp>
      <p:pic>
        <p:nvPicPr>
          <p:cNvPr id="4" name="Content Placeholder 3"/>
          <p:cNvPicPr>
            <a:picLocks noGrp="1" noChangeAspect="1"/>
          </p:cNvPicPr>
          <p:nvPr>
            <p:ph idx="1"/>
          </p:nvPr>
        </p:nvPicPr>
        <p:blipFill>
          <a:blip r:embed="rId2"/>
          <a:stretch>
            <a:fillRect/>
          </a:stretch>
        </p:blipFill>
        <p:spPr>
          <a:xfrm>
            <a:off x="1570771" y="1690687"/>
            <a:ext cx="8214673" cy="3918543"/>
          </a:xfrm>
          <a:prstGeom prst="rect">
            <a:avLst/>
          </a:prstGeom>
        </p:spPr>
      </p:pic>
    </p:spTree>
    <p:extLst>
      <p:ext uri="{BB962C8B-B14F-4D97-AF65-F5344CB8AC3E}">
        <p14:creationId xmlns:p14="http://schemas.microsoft.com/office/powerpoint/2010/main" val="5894606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Case on Modeling Multiple Time Periods</a:t>
            </a:r>
            <a:br>
              <a:rPr lang="en-US" b="1" dirty="0"/>
            </a:br>
            <a:r>
              <a:rPr lang="en-US" b="1" dirty="0" err="1"/>
              <a:t>Maruti</a:t>
            </a:r>
            <a:r>
              <a:rPr lang="en-US" b="1" dirty="0"/>
              <a:t> Suzuki India Limited – Automotive Production Planning</a:t>
            </a:r>
            <a:br>
              <a:rPr lang="en-US" b="1" dirty="0"/>
            </a:br>
            <a:endParaRPr lang="en-IN" dirty="0"/>
          </a:p>
        </p:txBody>
      </p:sp>
      <p:sp>
        <p:nvSpPr>
          <p:cNvPr id="3" name="Content Placeholder 2"/>
          <p:cNvSpPr>
            <a:spLocks noGrp="1"/>
          </p:cNvSpPr>
          <p:nvPr>
            <p:ph idx="1"/>
          </p:nvPr>
        </p:nvSpPr>
        <p:spPr/>
        <p:txBody>
          <a:bodyPr/>
          <a:lstStyle/>
          <a:p>
            <a:pPr marL="114300" indent="0">
              <a:buNone/>
            </a:pPr>
            <a:r>
              <a:rPr lang="en-US" b="1" dirty="0"/>
              <a:t>Network Design Approach:</a:t>
            </a:r>
            <a:endParaRPr lang="en-US" dirty="0"/>
          </a:p>
          <a:p>
            <a:r>
              <a:rPr lang="en-US" dirty="0"/>
              <a:t>Multi-period planning models to forecast demand over several years.</a:t>
            </a:r>
          </a:p>
          <a:p>
            <a:r>
              <a:rPr lang="en-US" dirty="0"/>
              <a:t>Capacity planning aligned with new model launches.</a:t>
            </a:r>
          </a:p>
          <a:p>
            <a:r>
              <a:rPr lang="en-US" dirty="0"/>
              <a:t>Inventory carryover decisions between time periods.</a:t>
            </a:r>
          </a:p>
          <a:p>
            <a:pPr marL="114300" indent="0">
              <a:buNone/>
            </a:pPr>
            <a:endParaRPr lang="en-US" b="1" dirty="0" smtClean="0"/>
          </a:p>
          <a:p>
            <a:pPr marL="114300" indent="0">
              <a:buNone/>
            </a:pPr>
            <a:r>
              <a:rPr lang="en-US" b="1" dirty="0" smtClean="0"/>
              <a:t>Outcome</a:t>
            </a:r>
            <a:r>
              <a:rPr lang="en-US" b="1" dirty="0"/>
              <a:t>:</a:t>
            </a:r>
            <a:endParaRPr lang="en-US" dirty="0"/>
          </a:p>
          <a:p>
            <a:r>
              <a:rPr lang="en-US" dirty="0"/>
              <a:t>Reduced production volatility.</a:t>
            </a:r>
          </a:p>
          <a:p>
            <a:r>
              <a:rPr lang="en-US" dirty="0"/>
              <a:t>Better capacity utilization over time.</a:t>
            </a:r>
          </a:p>
          <a:p>
            <a:r>
              <a:rPr lang="en-US" dirty="0"/>
              <a:t>Lower inventory carrying costs.</a:t>
            </a:r>
          </a:p>
          <a:p>
            <a:pPr marL="114300" indent="0">
              <a:buNone/>
            </a:pPr>
            <a:endParaRPr lang="en-US" b="1" smtClean="0"/>
          </a:p>
          <a:p>
            <a:pPr marL="114300" indent="0">
              <a:buNone/>
            </a:pPr>
            <a:r>
              <a:rPr lang="en-US" b="1" smtClean="0"/>
              <a:t>Key </a:t>
            </a:r>
            <a:r>
              <a:rPr lang="en-US" b="1" dirty="0"/>
              <a:t>Learning:</a:t>
            </a:r>
            <a:r>
              <a:rPr lang="en-US" dirty="0"/>
              <a:t/>
            </a:r>
            <a:br>
              <a:rPr lang="en-US" dirty="0"/>
            </a:br>
            <a:r>
              <a:rPr lang="en-US" dirty="0"/>
              <a:t>Multi-period modeling enables long-term strategic planning and better handling of demand uncertainty.</a:t>
            </a:r>
          </a:p>
          <a:p>
            <a:endParaRPr lang="en-IN" dirty="0"/>
          </a:p>
        </p:txBody>
      </p:sp>
    </p:spTree>
    <p:extLst>
      <p:ext uri="{BB962C8B-B14F-4D97-AF65-F5344CB8AC3E}">
        <p14:creationId xmlns:p14="http://schemas.microsoft.com/office/powerpoint/2010/main" val="57157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Supply Chain Network Design</a:t>
            </a:r>
            <a:endParaRPr lang="en-IN" dirty="0"/>
          </a:p>
        </p:txBody>
      </p:sp>
      <p:sp>
        <p:nvSpPr>
          <p:cNvPr id="3" name="Content Placeholder 2"/>
          <p:cNvSpPr>
            <a:spLocks noGrp="1"/>
          </p:cNvSpPr>
          <p:nvPr>
            <p:ph idx="1"/>
          </p:nvPr>
        </p:nvSpPr>
        <p:spPr/>
        <p:txBody>
          <a:bodyPr/>
          <a:lstStyle/>
          <a:p>
            <a:r>
              <a:rPr lang="en-US" dirty="0"/>
              <a:t>The supply chain network design is defined as a working model that delineates the overall framework of a supply chain to assess the time and costs required to bring goods to the market.</a:t>
            </a:r>
          </a:p>
          <a:p>
            <a:r>
              <a:rPr lang="en-US" dirty="0"/>
              <a:t>This model helps a business spot inefficiencies and potential risks in the supply chain. The model also helps analyze "what if" scenarios to optimize operations to reduce costs, improve service and increase responsiveness.</a:t>
            </a:r>
          </a:p>
          <a:p>
            <a:endParaRPr lang="en-IN" dirty="0"/>
          </a:p>
        </p:txBody>
      </p:sp>
    </p:spTree>
    <p:extLst>
      <p:ext uri="{BB962C8B-B14F-4D97-AF65-F5344CB8AC3E}">
        <p14:creationId xmlns:p14="http://schemas.microsoft.com/office/powerpoint/2010/main" val="4225957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Supply Chain Network Design</a:t>
            </a:r>
            <a:endParaRPr lang="en-IN" dirty="0"/>
          </a:p>
        </p:txBody>
      </p:sp>
      <p:sp>
        <p:nvSpPr>
          <p:cNvPr id="3" name="Content Placeholder 2"/>
          <p:cNvSpPr>
            <a:spLocks noGrp="1"/>
          </p:cNvSpPr>
          <p:nvPr>
            <p:ph idx="1"/>
          </p:nvPr>
        </p:nvSpPr>
        <p:spPr/>
        <p:txBody>
          <a:bodyPr/>
          <a:lstStyle/>
          <a:p>
            <a:r>
              <a:rPr lang="en-US" dirty="0"/>
              <a:t>Supply chain network design or SCM network design helps enterprises simulate and visualize their supply chains to optimize them. </a:t>
            </a:r>
            <a:endParaRPr lang="en-US" dirty="0" smtClean="0"/>
          </a:p>
          <a:p>
            <a:endParaRPr lang="en-US" dirty="0"/>
          </a:p>
          <a:p>
            <a:r>
              <a:rPr lang="en-US" dirty="0" smtClean="0"/>
              <a:t>Optimization </a:t>
            </a:r>
            <a:r>
              <a:rPr lang="en-US" dirty="0"/>
              <a:t>of supply chains reduces overall costs and enhances service, speed-to-market, flexibility and risk mitigation.</a:t>
            </a:r>
            <a:endParaRPr lang="en-IN" dirty="0"/>
          </a:p>
        </p:txBody>
      </p:sp>
    </p:spTree>
    <p:extLst>
      <p:ext uri="{BB962C8B-B14F-4D97-AF65-F5344CB8AC3E}">
        <p14:creationId xmlns:p14="http://schemas.microsoft.com/office/powerpoint/2010/main" val="1581433757"/>
      </p:ext>
    </p:extLst>
  </p:cSld>
  <p:clrMapOvr>
    <a:masterClrMapping/>
  </p:clrMapOvr>
</p:sld>
</file>

<file path=ppt/theme/theme1.xml><?xml version="1.0" encoding="utf-8"?>
<a:theme xmlns:a="http://schemas.openxmlformats.org/drawingml/2006/main" name="Theme1">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2E3E6C3B-6675-4A0E-AC3F-70FDD18B535D}" vid="{B6C63B6C-B77B-431C-9131-5B5D5123075E}"/>
    </a:ext>
  </a:extLst>
</a:theme>
</file>

<file path=docProps/app.xml><?xml version="1.0" encoding="utf-8"?>
<Properties xmlns="http://schemas.openxmlformats.org/officeDocument/2006/extended-properties" xmlns:vt="http://schemas.openxmlformats.org/officeDocument/2006/docPropsVTypes">
  <Template>Theme1</Template>
  <TotalTime>211</TotalTime>
  <Words>3215</Words>
  <Application>Microsoft Office PowerPoint</Application>
  <PresentationFormat>Widescreen</PresentationFormat>
  <Paragraphs>567</Paragraphs>
  <Slides>70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70</vt:i4>
      </vt:variant>
    </vt:vector>
  </HeadingPairs>
  <TitlesOfParts>
    <vt:vector size="73" baseType="lpstr">
      <vt:lpstr>Arial</vt:lpstr>
      <vt:lpstr>Wingdings</vt:lpstr>
      <vt:lpstr>Theme1</vt:lpstr>
      <vt:lpstr>MODULE 1 Overview of Supply Chain Design </vt:lpstr>
      <vt:lpstr>Introduction to Network Flow models </vt:lpstr>
      <vt:lpstr>Introduction to Network Flow models </vt:lpstr>
      <vt:lpstr>EXAMPLE: Network Flow models </vt:lpstr>
      <vt:lpstr>EXAMPLE: Network Flow models </vt:lpstr>
      <vt:lpstr>EXAMPLE: Network Flow models </vt:lpstr>
      <vt:lpstr>EXAMPLE: Network Flow models </vt:lpstr>
      <vt:lpstr>Supply Chain Network Design</vt:lpstr>
      <vt:lpstr>Supply Chain Network Design</vt:lpstr>
      <vt:lpstr>Supply Chain Network Design</vt:lpstr>
      <vt:lpstr>Supply Chain Network Design</vt:lpstr>
      <vt:lpstr>FACILITY LOCATION</vt:lpstr>
      <vt:lpstr>Factors Influencing Facility Location</vt:lpstr>
      <vt:lpstr>Factors Influencing Facility Location</vt:lpstr>
      <vt:lpstr>Advanced Supply Chain Network Design</vt:lpstr>
      <vt:lpstr>Advanced Supply Chain Network Design</vt:lpstr>
      <vt:lpstr>Advanced Supply Chain Network Design</vt:lpstr>
      <vt:lpstr>Advanced Supply Chain Network Design</vt:lpstr>
      <vt:lpstr>Advanced Supply Chain Network Design</vt:lpstr>
      <vt:lpstr>PowerPoint Presentation</vt:lpstr>
      <vt:lpstr>Factors Influencing Network Design Decisions in the Supply Chain  </vt:lpstr>
      <vt:lpstr>Factors Influencing Network Design Decisions in the Supply Chain  </vt:lpstr>
      <vt:lpstr>Factors Influencing Network Design Decisions in the Supply Chain  </vt:lpstr>
      <vt:lpstr>Factors Influencing Network Design Decisions in the Supply Chain  </vt:lpstr>
      <vt:lpstr>Factors Influencing Network Design Decisions in the Supply Chain  </vt:lpstr>
      <vt:lpstr>Factors Influencing Network Design Decisions in the Supply Chain  </vt:lpstr>
      <vt:lpstr>Factors Influencing Network Design Decisions in the Supply Chain  </vt:lpstr>
      <vt:lpstr>Factors Influencing Network Design Decisions in the Supply Chain  </vt:lpstr>
      <vt:lpstr>“The Power of Supply Chain – A Startup Perspective”- GIRGIT</vt:lpstr>
      <vt:lpstr>“The Power of Supply Chain – A Startup Perspective”- GIRGIT</vt:lpstr>
      <vt:lpstr>“The Power of Supply Chain – A Startup Perspective”- GIRGIT</vt:lpstr>
      <vt:lpstr>“The Power of Supply Chain – A Startup Perspective”- GIRGIT</vt:lpstr>
      <vt:lpstr>“The Power of Supply Chain – A Startup Perspective”- GIRGIT</vt:lpstr>
      <vt:lpstr>“The Power of Supply Chain – A Startup Perspective”- GIRGIT</vt:lpstr>
      <vt:lpstr>“The Power of Supply Chain – A Startup Perspective”- GIRGIT</vt:lpstr>
      <vt:lpstr>“The Power of Supply Chain – A Startup Perspective”- GIRGIT</vt:lpstr>
      <vt:lpstr>“The Power of Supply Chain – A Startup Perspective”- GIRGIT</vt:lpstr>
      <vt:lpstr>“The Power of Supply Chain – A Startup Perspective”- GIRGIT</vt:lpstr>
      <vt:lpstr>“The Power of Supply Chain – A Startup Perspective”- GIRGIT</vt:lpstr>
      <vt:lpstr>Business Overview</vt:lpstr>
      <vt:lpstr>Role of Supply Chain in the Pitch</vt:lpstr>
      <vt:lpstr>Role of Supply Chain in the Pitch</vt:lpstr>
      <vt:lpstr>Role of Supply Chain in the Pitch</vt:lpstr>
      <vt:lpstr>Role of Supply Chain in the Pitch</vt:lpstr>
      <vt:lpstr>Advanced Supply Chain Network Design</vt:lpstr>
      <vt:lpstr>1. Modeling Multiple Products</vt:lpstr>
      <vt:lpstr>Case on Modeling Multiple Products</vt:lpstr>
      <vt:lpstr>Case on Modeling Multiple Products</vt:lpstr>
      <vt:lpstr>Multi-Echelon Supply Chain – Meaning</vt:lpstr>
      <vt:lpstr>Why Multi-Echelon Supply Chains Exist</vt:lpstr>
      <vt:lpstr>Multi-Echelon vs Single-Echelon Comparison</vt:lpstr>
      <vt:lpstr>Key Challenges in Multi-Echelon Systems</vt:lpstr>
      <vt:lpstr>Role of Multi-Echelon Inventory Optimization (MEIO)</vt:lpstr>
      <vt:lpstr>Case on Modeling Multiple Echelons</vt:lpstr>
      <vt:lpstr>Case on Modeling Multiple Echelons</vt:lpstr>
      <vt:lpstr>MULTI ECHELON SUPPLY CHAIN- CASE STUDY- ZARA (Inditex Group)</vt:lpstr>
      <vt:lpstr>ZARA’s Multi-Echelon Supply Chain Structure</vt:lpstr>
      <vt:lpstr>How the Multi-Echelon Model Works</vt:lpstr>
      <vt:lpstr>Inventory Decisions Across Echelons</vt:lpstr>
      <vt:lpstr>Inventory Decisions Across Echelons</vt:lpstr>
      <vt:lpstr>Inventory Decisions Across Echelons</vt:lpstr>
      <vt:lpstr>Inventory Decisions Across Echelons</vt:lpstr>
      <vt:lpstr>Why ZARA Needs Multi-Echelon Design</vt:lpstr>
      <vt:lpstr>Role of Information Flow</vt:lpstr>
      <vt:lpstr>Performance Outcomes</vt:lpstr>
      <vt:lpstr>Risks in ZARA’s Multi-Echelon System</vt:lpstr>
      <vt:lpstr>Comparison with Traditional Apparel Brands</vt:lpstr>
      <vt:lpstr>3. Modeling Multiple Time Periods</vt:lpstr>
      <vt:lpstr>Case on Modeling Multiple Time Periods Maruti Suzuki India Limited – Automotive Production Planning </vt:lpstr>
      <vt:lpstr>Case on Modeling Multiple Time Periods Maruti Suzuki India Limited – Automotive Production Planning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Overview of Supply Chain Design </dc:title>
  <dc:creator>Windows User</dc:creator>
  <cp:lastModifiedBy>Windows User</cp:lastModifiedBy>
  <cp:revision>17</cp:revision>
  <dcterms:created xsi:type="dcterms:W3CDTF">2023-01-19T04:42:40Z</dcterms:created>
  <dcterms:modified xsi:type="dcterms:W3CDTF">2025-12-23T07:01:50Z</dcterms:modified>
</cp:coreProperties>
</file>