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</p:sldMasterIdLst>
  <p:notesMasterIdLst>
    <p:notesMasterId r:id="rId42"/>
  </p:notesMasterIdLst>
  <p:sldIdLst>
    <p:sldId id="256" r:id="rId2"/>
    <p:sldId id="257" r:id="rId3"/>
    <p:sldId id="268" r:id="rId4"/>
    <p:sldId id="258" r:id="rId5"/>
    <p:sldId id="259" r:id="rId6"/>
    <p:sldId id="260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3" r:id="rId4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 snapToGrid="0">
      <p:cViewPr varScale="1">
        <p:scale>
          <a:sx n="93" d="100"/>
          <a:sy n="93" d="100"/>
        </p:scale>
        <p:origin x="744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486099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1886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3d66680d4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3d66680d4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7350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3d66680d4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3d66680d4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1563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3d66680d4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3d66680d4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4703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3d66680d4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3d66680d4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9926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3d66680d4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3d66680d4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5593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3d66680d4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3d66680d4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856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3d66680d4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3d66680d4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640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463213" y="4730051"/>
            <a:ext cx="2217574" cy="33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391725" y="9341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253250" y="18575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9" name="Google Shape;19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84000" y="414000"/>
            <a:ext cx="1974051" cy="30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91725" y="7765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91725" y="7765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91725" y="776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068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16000" y="216000"/>
            <a:ext cx="1548718" cy="64800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5830" y="1031739"/>
            <a:ext cx="73922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657547" y="1201016"/>
            <a:ext cx="73871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TAX MANAGEMENT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IN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830" y="2030317"/>
            <a:ext cx="8001034" cy="18145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Person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t">
              <a:buAutoNum type="arabicPeriod"/>
            </a:pPr>
            <a:r>
              <a:rPr lang="en-US" b="1" dirty="0" smtClean="0"/>
              <a:t>Individual </a:t>
            </a:r>
            <a:r>
              <a:rPr lang="en-IN" dirty="0"/>
              <a:t>-</a:t>
            </a:r>
            <a:r>
              <a:rPr lang="en-US" dirty="0" smtClean="0"/>
              <a:t>a </a:t>
            </a:r>
            <a:r>
              <a:rPr lang="en-US" dirty="0"/>
              <a:t>natural person, i.e. human being, includes a minor or a person of unsound mind. However, Deities are assessable as juridical </a:t>
            </a:r>
            <a:r>
              <a:rPr lang="en-US" dirty="0" smtClean="0"/>
              <a:t>person.</a:t>
            </a:r>
            <a:endParaRPr lang="en-IN" dirty="0"/>
          </a:p>
          <a:p>
            <a:pPr marL="114300" indent="0" fontAlgn="t">
              <a:buNone/>
            </a:pPr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b="1" dirty="0" smtClean="0"/>
              <a:t>HUF</a:t>
            </a:r>
            <a:r>
              <a:rPr lang="en-IN" dirty="0" smtClean="0"/>
              <a:t>- </a:t>
            </a:r>
            <a:r>
              <a:rPr lang="en-US" dirty="0" smtClean="0"/>
              <a:t>on </a:t>
            </a:r>
            <a:r>
              <a:rPr lang="en-US" dirty="0"/>
              <a:t>which Hindu law applies, HUF consists of all persons lineally descended from a common ancestor &amp; includes their wives &amp; unmarried daughters.</a:t>
            </a:r>
            <a:endParaRPr lang="en-IN" dirty="0"/>
          </a:p>
          <a:p>
            <a:pPr marL="114300" indent="0" fontAlgn="t">
              <a:buNone/>
            </a:pPr>
            <a:r>
              <a:rPr lang="en-US" dirty="0"/>
              <a:t>3. </a:t>
            </a:r>
            <a:r>
              <a:rPr lang="en-US" b="1" dirty="0" smtClean="0"/>
              <a:t>Company</a:t>
            </a:r>
            <a:r>
              <a:rPr lang="en-IN" dirty="0"/>
              <a:t>-</a:t>
            </a:r>
            <a:r>
              <a:rPr lang="en-US" dirty="0" smtClean="0"/>
              <a:t>any </a:t>
            </a:r>
            <a:r>
              <a:rPr lang="en-US" dirty="0"/>
              <a:t>Indian company, any body corporate, incorporated under the laws of a foreign country</a:t>
            </a:r>
            <a:endParaRPr lang="en-IN" dirty="0"/>
          </a:p>
          <a:p>
            <a:pPr marL="114300" indent="0" fontAlgn="t">
              <a:buNone/>
            </a:pPr>
            <a:r>
              <a:rPr lang="en-US" b="1" dirty="0"/>
              <a:t>4. Firm </a:t>
            </a:r>
            <a:r>
              <a:rPr lang="en-IN" dirty="0"/>
              <a:t>-</a:t>
            </a:r>
            <a:r>
              <a:rPr lang="en-US" dirty="0" smtClean="0"/>
              <a:t>As </a:t>
            </a:r>
            <a:r>
              <a:rPr lang="en-US" dirty="0"/>
              <a:t>per sec. 4 of Indian Partnership Act, 1932, partnership means “relationship between persons who have agreed to share profits of the business carried on by all or any one of them acting for all”. 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61126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Person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81" y="1506800"/>
            <a:ext cx="8560244" cy="3636700"/>
          </a:xfrm>
        </p:spPr>
        <p:txBody>
          <a:bodyPr>
            <a:normAutofit fontScale="85000" lnSpcReduction="20000"/>
          </a:bodyPr>
          <a:lstStyle/>
          <a:p>
            <a:pPr marL="114300" indent="0" algn="just" fontAlgn="t">
              <a:buNone/>
            </a:pPr>
            <a:r>
              <a:rPr lang="en-US" sz="2000" b="1" dirty="0" smtClean="0"/>
              <a:t>5</a:t>
            </a:r>
            <a:r>
              <a:rPr lang="en-US" sz="2000" b="1" dirty="0"/>
              <a:t>. AOP or </a:t>
            </a:r>
            <a:r>
              <a:rPr lang="en-US" sz="2000" b="1" dirty="0" smtClean="0"/>
              <a:t>BOI</a:t>
            </a:r>
            <a:r>
              <a:rPr lang="en-IN" sz="2000" dirty="0" smtClean="0"/>
              <a:t>- </a:t>
            </a:r>
            <a:r>
              <a:rPr lang="en-US" sz="2000" dirty="0" smtClean="0"/>
              <a:t>means </a:t>
            </a:r>
            <a:r>
              <a:rPr lang="en-US" sz="2000" dirty="0"/>
              <a:t>a group of persons (whether individuals, HUF, companies, firms, etc.) who join together for common purpose(s</a:t>
            </a:r>
            <a:r>
              <a:rPr lang="en-US" sz="2000" dirty="0" smtClean="0"/>
              <a:t>).</a:t>
            </a:r>
          </a:p>
          <a:p>
            <a:pPr marL="114300" indent="0" algn="just" fontAlgn="t">
              <a:buNone/>
            </a:pPr>
            <a:endParaRPr lang="en-IN" sz="2000" dirty="0"/>
          </a:p>
          <a:p>
            <a:pPr marL="114300" indent="0" algn="just" fontAlgn="t">
              <a:buNone/>
            </a:pPr>
            <a:r>
              <a:rPr lang="en-US" sz="2000" b="1" dirty="0"/>
              <a:t>6. Local </a:t>
            </a:r>
            <a:r>
              <a:rPr lang="en-US" sz="2000" b="1" dirty="0" smtClean="0"/>
              <a:t>Authority</a:t>
            </a:r>
            <a:r>
              <a:rPr lang="en-IN" sz="2000" dirty="0" smtClean="0"/>
              <a:t>- </a:t>
            </a:r>
            <a:r>
              <a:rPr lang="en-US" sz="2000" dirty="0" smtClean="0"/>
              <a:t>As </a:t>
            </a:r>
            <a:r>
              <a:rPr lang="en-US" sz="2000" dirty="0"/>
              <a:t>per Sec. 3(31) of the General Clause Act, a local authority means a municipal committee, district board, body of Port Commissioners, Panchayat, Cantonment Board, or other authorities legally entitled to or entrusted by the Government with the control and management of a municipal or local fund. </a:t>
            </a:r>
            <a:endParaRPr lang="en-US" sz="2000" dirty="0" smtClean="0"/>
          </a:p>
          <a:p>
            <a:pPr marL="114300" indent="0" algn="just" fontAlgn="t">
              <a:buNone/>
            </a:pPr>
            <a:endParaRPr lang="en-IN" sz="2000" dirty="0"/>
          </a:p>
          <a:p>
            <a:pPr marL="114300" indent="0" algn="just" fontAlgn="t">
              <a:buNone/>
            </a:pPr>
            <a:r>
              <a:rPr lang="en-US" sz="2000" b="1" dirty="0"/>
              <a:t>7. Artificial Juridical Person </a:t>
            </a:r>
            <a:r>
              <a:rPr lang="en-IN" sz="2000" dirty="0" smtClean="0"/>
              <a:t>- </a:t>
            </a:r>
            <a:r>
              <a:rPr lang="en-US" sz="2000" dirty="0" smtClean="0"/>
              <a:t>Artificial </a:t>
            </a:r>
            <a:r>
              <a:rPr lang="en-US" sz="2000" dirty="0"/>
              <a:t>juridical person are entities – </a:t>
            </a:r>
            <a:endParaRPr lang="en-IN" sz="2000" dirty="0"/>
          </a:p>
          <a:p>
            <a:pPr marL="114300" indent="0" algn="just" fontAlgn="t">
              <a:buNone/>
            </a:pPr>
            <a:r>
              <a:rPr lang="en-US" sz="2000" dirty="0"/>
              <a:t>● which are not natural person; </a:t>
            </a:r>
            <a:endParaRPr lang="en-IN" sz="2000" dirty="0"/>
          </a:p>
          <a:p>
            <a:pPr marL="114300" indent="0" algn="just" fontAlgn="t">
              <a:buNone/>
            </a:pPr>
            <a:r>
              <a:rPr lang="en-US" sz="2000" dirty="0"/>
              <a:t>● has separate entity in the eyes of law; </a:t>
            </a:r>
            <a:endParaRPr lang="en-IN" sz="2000" dirty="0"/>
          </a:p>
          <a:p>
            <a:pPr marL="114300" indent="0" algn="just" fontAlgn="t">
              <a:buNone/>
            </a:pPr>
            <a:r>
              <a:rPr lang="en-US" sz="2000" dirty="0"/>
              <a:t>● may not be directly sued in a court of law but they can be sued through person(s) managing </a:t>
            </a:r>
            <a:r>
              <a:rPr lang="en-US" sz="2000" dirty="0" smtClean="0"/>
              <a:t>them. </a:t>
            </a:r>
            <a:r>
              <a:rPr lang="en-US" sz="2000" dirty="0" err="1" smtClean="0"/>
              <a:t>Eg</a:t>
            </a:r>
            <a:r>
              <a:rPr lang="en-US" sz="2000" dirty="0" smtClean="0"/>
              <a:t>: </a:t>
            </a:r>
            <a:r>
              <a:rPr lang="en-US" sz="2000" dirty="0"/>
              <a:t>Deities, Idols, University, Bar Council, </a:t>
            </a:r>
            <a:r>
              <a:rPr lang="en-US" sz="2000" dirty="0" err="1"/>
              <a:t>etc</a:t>
            </a:r>
            <a:endParaRPr lang="en-IN" sz="2000" dirty="0"/>
          </a:p>
          <a:p>
            <a:pPr marL="11430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20352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Five Heads of Income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81" y="1506800"/>
            <a:ext cx="8560244" cy="3636700"/>
          </a:xfrm>
        </p:spPr>
        <p:txBody>
          <a:bodyPr>
            <a:normAutofit/>
          </a:bodyPr>
          <a:lstStyle/>
          <a:p>
            <a:r>
              <a:rPr lang="en-IN" dirty="0"/>
              <a:t>Income from Salary</a:t>
            </a:r>
          </a:p>
          <a:p>
            <a:r>
              <a:rPr lang="en-IN" dirty="0"/>
              <a:t>Income from House Property</a:t>
            </a:r>
          </a:p>
          <a:p>
            <a:r>
              <a:rPr lang="en-IN" dirty="0"/>
              <a:t>Profits and Gains from Business or Profession</a:t>
            </a:r>
          </a:p>
          <a:p>
            <a:r>
              <a:rPr lang="en-IN" dirty="0"/>
              <a:t>Capital Gains</a:t>
            </a:r>
          </a:p>
          <a:p>
            <a:r>
              <a:rPr lang="en-IN" dirty="0"/>
              <a:t>Income from Other Sources</a:t>
            </a:r>
          </a:p>
          <a:p>
            <a:pPr marL="114300" indent="0">
              <a:buNone/>
            </a:pPr>
            <a:endParaRPr lang="en-IN" dirty="0" smtClean="0"/>
          </a:p>
          <a:p>
            <a:pPr marL="114300" indent="0">
              <a:buNone/>
            </a:pPr>
            <a:r>
              <a:rPr lang="en-IN" dirty="0"/>
              <a:t/>
            </a:r>
            <a:br>
              <a:rPr lang="en-IN" dirty="0"/>
            </a:br>
            <a:r>
              <a:rPr lang="en-IN" dirty="0"/>
              <a:t>Every income must fall under one head only.</a:t>
            </a:r>
          </a:p>
          <a:p>
            <a:pPr marL="11430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09921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NEW TAX REGIME (Default Regime)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477309"/>
              </p:ext>
            </p:extLst>
          </p:nvPr>
        </p:nvGraphicFramePr>
        <p:xfrm>
          <a:off x="881350" y="1817781"/>
          <a:ext cx="5288096" cy="255224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878103">
                  <a:extLst>
                    <a:ext uri="{9D8B030D-6E8A-4147-A177-3AD203B41FA5}">
                      <a16:colId xmlns:a16="http://schemas.microsoft.com/office/drawing/2014/main" xmlns="" val="2541918709"/>
                    </a:ext>
                  </a:extLst>
                </a:gridCol>
                <a:gridCol w="1409993">
                  <a:extLst>
                    <a:ext uri="{9D8B030D-6E8A-4147-A177-3AD203B41FA5}">
                      <a16:colId xmlns:a16="http://schemas.microsoft.com/office/drawing/2014/main" xmlns="" val="1279065821"/>
                    </a:ext>
                  </a:extLst>
                </a:gridCol>
              </a:tblGrid>
              <a:tr h="364606">
                <a:tc>
                  <a:txBody>
                    <a:bodyPr/>
                    <a:lstStyle/>
                    <a:p>
                      <a:r>
                        <a:rPr lang="en-IN" b="1" dirty="0">
                          <a:solidFill>
                            <a:srgbClr val="FF0000"/>
                          </a:solidFill>
                        </a:rPr>
                        <a:t>Total Income (₹)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b="1" dirty="0">
                          <a:solidFill>
                            <a:srgbClr val="FF0000"/>
                          </a:solidFill>
                        </a:rPr>
                        <a:t>Tax Rate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92356692"/>
                  </a:ext>
                </a:extLst>
              </a:tr>
              <a:tr h="364606">
                <a:tc>
                  <a:txBody>
                    <a:bodyPr/>
                    <a:lstStyle/>
                    <a:p>
                      <a:r>
                        <a:rPr lang="en-IN" b="1" dirty="0"/>
                        <a:t>Up to 3,00,000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Nil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896991449"/>
                  </a:ext>
                </a:extLst>
              </a:tr>
              <a:tr h="364606">
                <a:tc>
                  <a:txBody>
                    <a:bodyPr/>
                    <a:lstStyle/>
                    <a:p>
                      <a:r>
                        <a:rPr lang="en-IN" b="1" dirty="0"/>
                        <a:t>3,00,001 – 6,00,000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b="1"/>
                        <a:t>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05316609"/>
                  </a:ext>
                </a:extLst>
              </a:tr>
              <a:tr h="364606">
                <a:tc>
                  <a:txBody>
                    <a:bodyPr/>
                    <a:lstStyle/>
                    <a:p>
                      <a:r>
                        <a:rPr lang="en-IN" b="1" dirty="0"/>
                        <a:t>6,00,001 – 9,00,000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10%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173413835"/>
                  </a:ext>
                </a:extLst>
              </a:tr>
              <a:tr h="364606">
                <a:tc>
                  <a:txBody>
                    <a:bodyPr/>
                    <a:lstStyle/>
                    <a:p>
                      <a:r>
                        <a:rPr lang="en-IN" b="1"/>
                        <a:t>9,00,001 – 12,00,000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15%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09523438"/>
                  </a:ext>
                </a:extLst>
              </a:tr>
              <a:tr h="364606">
                <a:tc>
                  <a:txBody>
                    <a:bodyPr/>
                    <a:lstStyle/>
                    <a:p>
                      <a:r>
                        <a:rPr lang="en-IN" b="1"/>
                        <a:t>12,00,001 – 15,00,000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20%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72406862"/>
                  </a:ext>
                </a:extLst>
              </a:tr>
              <a:tr h="364606">
                <a:tc>
                  <a:txBody>
                    <a:bodyPr/>
                    <a:lstStyle/>
                    <a:p>
                      <a:r>
                        <a:rPr lang="en-IN" b="1" dirty="0"/>
                        <a:t>Above 15,00,000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30%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88288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0592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NEW TAX REGIME (Default Regime)</a:t>
            </a:r>
          </a:p>
        </p:txBody>
      </p:sp>
      <p:sp>
        <p:nvSpPr>
          <p:cNvPr id="3" name="Rectangle 2"/>
          <p:cNvSpPr/>
          <p:nvPr/>
        </p:nvSpPr>
        <p:spPr>
          <a:xfrm>
            <a:off x="1096177" y="1705430"/>
            <a:ext cx="804782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IN" dirty="0" smtClean="0"/>
              <a:t> </a:t>
            </a:r>
            <a:r>
              <a:rPr lang="en-IN" dirty="0"/>
              <a:t>Standard Deduction: ₹</a:t>
            </a:r>
            <a:r>
              <a:rPr lang="en-IN" dirty="0" smtClean="0"/>
              <a:t>50,000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IN" dirty="0"/>
              <a:t>R</a:t>
            </a:r>
            <a:r>
              <a:rPr lang="en-IN" dirty="0" smtClean="0"/>
              <a:t>ebate </a:t>
            </a:r>
            <a:r>
              <a:rPr lang="en-IN" dirty="0"/>
              <a:t>under Section 87A: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IN" dirty="0"/>
              <a:t>Available if total income ≤ ₹7,00,000</a:t>
            </a:r>
          </a:p>
          <a:p>
            <a:pPr>
              <a:lnSpc>
                <a:spcPct val="200000"/>
              </a:lnSpc>
            </a:pPr>
            <a:r>
              <a:rPr lang="en-IN" dirty="0"/>
              <a:t>Tax payable becomes NIL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IN" dirty="0" smtClean="0"/>
              <a:t>Health </a:t>
            </a:r>
            <a:r>
              <a:rPr lang="en-IN" dirty="0"/>
              <a:t>&amp; Education Cess: 4%</a:t>
            </a:r>
            <a:br>
              <a:rPr lang="en-IN" dirty="0"/>
            </a:br>
            <a:r>
              <a:rPr lang="en-IN" dirty="0" smtClean="0"/>
              <a:t>Surcharge</a:t>
            </a:r>
            <a:r>
              <a:rPr lang="en-IN" dirty="0"/>
              <a:t>: Applicable for income above ₹50 </a:t>
            </a:r>
            <a:r>
              <a:rPr lang="en-IN" dirty="0" smtClean="0"/>
              <a:t>lakh.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44677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OLD TAX REGIME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288021"/>
              </p:ext>
            </p:extLst>
          </p:nvPr>
        </p:nvGraphicFramePr>
        <p:xfrm>
          <a:off x="1666225" y="1622578"/>
          <a:ext cx="5781178" cy="152400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4260850">
                  <a:extLst>
                    <a:ext uri="{9D8B030D-6E8A-4147-A177-3AD203B41FA5}">
                      <a16:colId xmlns:a16="http://schemas.microsoft.com/office/drawing/2014/main" xmlns="" val="2691598978"/>
                    </a:ext>
                  </a:extLst>
                </a:gridCol>
                <a:gridCol w="1520328">
                  <a:extLst>
                    <a:ext uri="{9D8B030D-6E8A-4147-A177-3AD203B41FA5}">
                      <a16:colId xmlns:a16="http://schemas.microsoft.com/office/drawing/2014/main" xmlns="" val="24118216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IN" b="1" dirty="0"/>
                        <a:t>Total Income (₹)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Tax Rate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2751235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/>
                        <a:t>Up to 2,50,000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/>
                        <a:t>Nil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541166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/>
                        <a:t>2,50,001 – 5,00,000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/>
                        <a:t>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6399254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/>
                        <a:t>5,00,001 – 10,00,000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/>
                        <a:t>20%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1821163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/>
                        <a:t>Above 10,00,000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91511145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45049" y="3267378"/>
            <a:ext cx="698201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dirty="0"/>
              <a:t>Rebate under Section 87A:</a:t>
            </a:r>
            <a:endParaRPr lang="en-IN" dirty="0"/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Available if total income ≤ ₹5,00,000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Tax payable becomes </a:t>
            </a:r>
            <a:r>
              <a:rPr lang="en-IN" dirty="0" smtClean="0"/>
              <a:t>NIL.</a:t>
            </a:r>
          </a:p>
          <a:p>
            <a:pPr>
              <a:buFont typeface="Arial" panose="020B0604020202020204" pitchFamily="34" charset="0"/>
              <a:buChar char="•"/>
            </a:pPr>
            <a:endParaRPr lang="en-IN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IN" b="1" dirty="0" smtClean="0"/>
              <a:t>Deductions </a:t>
            </a:r>
            <a:r>
              <a:rPr lang="en-IN" b="1" dirty="0"/>
              <a:t>&amp; Exemptions </a:t>
            </a:r>
            <a:r>
              <a:rPr lang="en-IN" b="1" dirty="0" smtClean="0"/>
              <a:t>Allowed:</a:t>
            </a:r>
            <a:r>
              <a:rPr lang="en-IN" dirty="0" smtClean="0"/>
              <a:t> Section </a:t>
            </a:r>
            <a:r>
              <a:rPr lang="en-IN" dirty="0"/>
              <a:t>80C, 80D, HRA, LTA, etc</a:t>
            </a:r>
            <a:r>
              <a:rPr lang="en-IN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I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b="1" dirty="0" smtClean="0"/>
              <a:t>Health </a:t>
            </a:r>
            <a:r>
              <a:rPr lang="en-IN" b="1" dirty="0"/>
              <a:t>&amp; Education Cess:</a:t>
            </a:r>
            <a:r>
              <a:rPr lang="en-IN" dirty="0"/>
              <a:t> 4%</a:t>
            </a:r>
          </a:p>
        </p:txBody>
      </p:sp>
    </p:spTree>
    <p:extLst>
      <p:ext uri="{BB962C8B-B14F-4D97-AF65-F5344CB8AC3E}">
        <p14:creationId xmlns:p14="http://schemas.microsoft.com/office/powerpoint/2010/main" val="4060469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OLD TAX REGIME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663814"/>
              </p:ext>
            </p:extLst>
          </p:nvPr>
        </p:nvGraphicFramePr>
        <p:xfrm>
          <a:off x="256066" y="1857777"/>
          <a:ext cx="8521701" cy="15240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840567">
                  <a:extLst>
                    <a:ext uri="{9D8B030D-6E8A-4147-A177-3AD203B41FA5}">
                      <a16:colId xmlns:a16="http://schemas.microsoft.com/office/drawing/2014/main" xmlns="" val="4248777693"/>
                    </a:ext>
                  </a:extLst>
                </a:gridCol>
                <a:gridCol w="2840567">
                  <a:extLst>
                    <a:ext uri="{9D8B030D-6E8A-4147-A177-3AD203B41FA5}">
                      <a16:colId xmlns:a16="http://schemas.microsoft.com/office/drawing/2014/main" xmlns="" val="954027900"/>
                    </a:ext>
                  </a:extLst>
                </a:gridCol>
                <a:gridCol w="2840567">
                  <a:extLst>
                    <a:ext uri="{9D8B030D-6E8A-4147-A177-3AD203B41FA5}">
                      <a16:colId xmlns:a16="http://schemas.microsoft.com/office/drawing/2014/main" xmlns="" val="23113374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IN" sz="1400" b="1" dirty="0">
                          <a:solidFill>
                            <a:srgbClr val="FF0000"/>
                          </a:solidFill>
                        </a:rPr>
                        <a:t>Aspect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400" b="1" dirty="0">
                          <a:solidFill>
                            <a:srgbClr val="FF0000"/>
                          </a:solidFill>
                        </a:rPr>
                        <a:t>New Regime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400" b="1" dirty="0">
                          <a:solidFill>
                            <a:srgbClr val="FF0000"/>
                          </a:solidFill>
                        </a:rPr>
                        <a:t>Old Regime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4492271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IN" sz="1400"/>
                        <a:t>Default regime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Yes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No</a:t>
                      </a:r>
                      <a:endParaRPr lang="en-IN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9719264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IN" sz="1400"/>
                        <a:t>Slab benefit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Wider </a:t>
                      </a:r>
                      <a:r>
                        <a:rPr lang="en-IN" sz="1400" dirty="0"/>
                        <a:t>slabs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 </a:t>
                      </a:r>
                      <a:r>
                        <a:rPr lang="en-IN" sz="1400" dirty="0"/>
                        <a:t>Limited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3979067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IN" sz="1400"/>
                        <a:t>Deductions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Mostly </a:t>
                      </a:r>
                      <a:r>
                        <a:rPr lang="en-IN" sz="1400" dirty="0"/>
                        <a:t>not allowed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400" dirty="0" smtClean="0"/>
                        <a:t>Allowed</a:t>
                      </a:r>
                      <a:endParaRPr lang="en-IN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8326401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IN" sz="1400"/>
                        <a:t>Suitable for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Low deductions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High deductions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100924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933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467" y="636149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Computation of Total Income for the A.Y.___</a:t>
            </a:r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381871"/>
              </p:ext>
            </p:extLst>
          </p:nvPr>
        </p:nvGraphicFramePr>
        <p:xfrm>
          <a:off x="598324" y="1208849"/>
          <a:ext cx="6891538" cy="3703320"/>
        </p:xfrm>
        <a:graphic>
          <a:graphicData uri="http://schemas.openxmlformats.org/drawingml/2006/table">
            <a:tbl>
              <a:tblPr/>
              <a:tblGrid>
                <a:gridCol w="5388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26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8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Particulars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Amount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8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1. Salaries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xxxx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8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2. Income from house property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xxxx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8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3. Profits and gains of business or profession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xxxx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8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4. Capital gains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xxxx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8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5. Income from other sources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xxxx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88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Gross Total Income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xxxx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8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Less: Deduction u/s 80C to 80U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xxxx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88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Total Income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xxxx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439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Receipt and Accrual of Income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Income refers to money or money’s worth received or accrued during a financial year</a:t>
            </a:r>
            <a:r>
              <a:rPr lang="en-US" dirty="0" smtClean="0"/>
              <a:t>.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Income </a:t>
            </a:r>
            <a:r>
              <a:rPr lang="en-US" dirty="0"/>
              <a:t>tax is charged on income on the basis of:</a:t>
            </a:r>
          </a:p>
          <a:p>
            <a:r>
              <a:rPr lang="en-US" dirty="0"/>
              <a:t>Receipt of income</a:t>
            </a:r>
          </a:p>
          <a:p>
            <a:r>
              <a:rPr lang="en-US" dirty="0"/>
              <a:t>Accrual or arising of income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Section </a:t>
            </a:r>
            <a:r>
              <a:rPr lang="en-US" dirty="0"/>
              <a:t>5 of the Income Tax Act governs this concept.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04592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CONCEPT OF RECEIPT OF INCOME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Receipt of income means actual receipt of income by the </a:t>
            </a:r>
            <a:r>
              <a:rPr lang="en-US" dirty="0" err="1"/>
              <a:t>assessee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marL="114300" indent="0">
              <a:buNone/>
            </a:pPr>
            <a:r>
              <a:rPr lang="en-US" dirty="0"/>
              <a:t>Important points:</a:t>
            </a:r>
            <a:br>
              <a:rPr lang="en-US" dirty="0"/>
            </a:br>
            <a:r>
              <a:rPr lang="en-US" dirty="0"/>
              <a:t>• Income is taxable when it is actually received</a:t>
            </a:r>
            <a:br>
              <a:rPr lang="en-US" dirty="0"/>
            </a:br>
            <a:r>
              <a:rPr lang="en-US" dirty="0"/>
              <a:t>• It may be received by the </a:t>
            </a:r>
            <a:r>
              <a:rPr lang="en-US" dirty="0" err="1"/>
              <a:t>assessee</a:t>
            </a:r>
            <a:r>
              <a:rPr lang="en-US" dirty="0"/>
              <a:t> or on his behalf</a:t>
            </a:r>
            <a:br>
              <a:rPr lang="en-US" dirty="0"/>
            </a:br>
            <a:r>
              <a:rPr lang="en-US" dirty="0"/>
              <a:t>• Place of receipt is important (India or outside India)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03027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27415" y="893874"/>
            <a:ext cx="74179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What is Income Tax?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6607" y="1616956"/>
            <a:ext cx="7921127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Direct tax levied by Government of India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Charged on income of individuals and other entities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Governed by Income Tax Act, 1961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Administered by Central Board of Direct Taxes (CBDT).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IN" b="1" dirty="0">
                <a:solidFill>
                  <a:srgbClr val="FF0000"/>
                </a:solidFill>
              </a:rPr>
              <a:t>Income tax is a compulsory contribution charged directly </a:t>
            </a:r>
            <a:r>
              <a:rPr lang="en-IN" b="1" dirty="0" smtClean="0">
                <a:solidFill>
                  <a:srgbClr val="FF0000"/>
                </a:solidFill>
              </a:rPr>
              <a:t>on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IN" b="1" dirty="0" smtClean="0">
                <a:solidFill>
                  <a:srgbClr val="FF0000"/>
                </a:solidFill>
              </a:rPr>
              <a:t>the </a:t>
            </a:r>
            <a:r>
              <a:rPr lang="en-IN" b="1" dirty="0">
                <a:solidFill>
                  <a:srgbClr val="FF0000"/>
                </a:solidFill>
              </a:rPr>
              <a:t>income earned by a person or entity during a financial year.</a:t>
            </a: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CONCEPT OF RECEIPT OF INCOME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TYPES OF </a:t>
            </a:r>
            <a:r>
              <a:rPr lang="en-IN" dirty="0" smtClean="0"/>
              <a:t>RECEIPT</a:t>
            </a:r>
          </a:p>
          <a:p>
            <a:r>
              <a:rPr lang="en-US" dirty="0"/>
              <a:t>Actual receipt</a:t>
            </a:r>
          </a:p>
          <a:p>
            <a:r>
              <a:rPr lang="en-US" dirty="0"/>
              <a:t>Deemed receipt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Actual </a:t>
            </a:r>
            <a:r>
              <a:rPr lang="en-US" dirty="0">
                <a:solidFill>
                  <a:srgbClr val="FF0000"/>
                </a:solidFill>
              </a:rPr>
              <a:t>receipt: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/>
              <a:t>Income physically received in cash, </a:t>
            </a:r>
            <a:r>
              <a:rPr lang="en-US" dirty="0" err="1"/>
              <a:t>cheque</a:t>
            </a:r>
            <a:r>
              <a:rPr lang="en-US" dirty="0"/>
              <a:t>, bank transfer, etc.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Deemed </a:t>
            </a:r>
            <a:r>
              <a:rPr lang="en-US" dirty="0">
                <a:solidFill>
                  <a:srgbClr val="FF0000"/>
                </a:solidFill>
              </a:rPr>
              <a:t>receipt: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/>
              <a:t>Income treated as received even if not actually received.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99598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CONCEPT OF RECEIPT OF INCOME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TYPES OF </a:t>
            </a:r>
            <a:r>
              <a:rPr lang="en-IN" dirty="0" smtClean="0"/>
              <a:t>RECEIPT</a:t>
            </a:r>
          </a:p>
          <a:p>
            <a:r>
              <a:rPr lang="en-US" dirty="0"/>
              <a:t>Actual receipt</a:t>
            </a:r>
          </a:p>
          <a:p>
            <a:r>
              <a:rPr lang="en-US" dirty="0"/>
              <a:t>Deemed receipt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Actual </a:t>
            </a:r>
            <a:r>
              <a:rPr lang="en-US" dirty="0">
                <a:solidFill>
                  <a:srgbClr val="FF0000"/>
                </a:solidFill>
              </a:rPr>
              <a:t>receipt: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/>
              <a:t>Income physically received in cash, </a:t>
            </a:r>
            <a:r>
              <a:rPr lang="en-US" dirty="0" err="1"/>
              <a:t>cheque</a:t>
            </a:r>
            <a:r>
              <a:rPr lang="en-US" dirty="0"/>
              <a:t>, bank transfer, etc.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Deemed </a:t>
            </a:r>
            <a:r>
              <a:rPr lang="en-US" dirty="0">
                <a:solidFill>
                  <a:srgbClr val="FF0000"/>
                </a:solidFill>
              </a:rPr>
              <a:t>receipt: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/>
              <a:t>Income treated as received even if not actually received.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467005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DEEMED RECEIPT OF INCOME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As per Section 7, the following are deemed to be received:</a:t>
            </a:r>
            <a:br>
              <a:rPr lang="en-US" dirty="0"/>
            </a:br>
            <a:r>
              <a:rPr lang="en-US" dirty="0"/>
              <a:t>• Employer’s contribution to PF exceeding limits</a:t>
            </a:r>
            <a:br>
              <a:rPr lang="en-US" dirty="0"/>
            </a:br>
            <a:r>
              <a:rPr lang="en-US" dirty="0"/>
              <a:t>• Interest credited to PF beyond prescribed rate</a:t>
            </a:r>
            <a:br>
              <a:rPr lang="en-US" dirty="0"/>
            </a:br>
            <a:r>
              <a:rPr lang="en-US" dirty="0"/>
              <a:t>• Transferred balance from unrecognized PF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 smtClean="0"/>
              <a:t>These </a:t>
            </a:r>
            <a:r>
              <a:rPr lang="en-US" dirty="0"/>
              <a:t>are taxable even if not withdrawn.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68966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EXAMPLES OF RECEIPT OF INCOME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• Salary received in April 2025 for March 2025 – taxable in year of receipt</a:t>
            </a:r>
            <a:br>
              <a:rPr lang="en-US" dirty="0"/>
            </a:br>
            <a:r>
              <a:rPr lang="en-US" dirty="0"/>
              <a:t>• Rent received in advance – taxable in year of receipt</a:t>
            </a:r>
            <a:br>
              <a:rPr lang="en-US" dirty="0"/>
            </a:br>
            <a:r>
              <a:rPr lang="en-US" dirty="0"/>
              <a:t>• Interest credited to bank account – taxable on receipt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03473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TAXABILITY BASED ON RECEIPT OR ACCRUAL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Income is taxable on:</a:t>
            </a:r>
            <a:br>
              <a:rPr lang="en-US" dirty="0"/>
            </a:br>
            <a:r>
              <a:rPr lang="en-US" dirty="0"/>
              <a:t>• Receipt basis, or</a:t>
            </a:r>
            <a:br>
              <a:rPr lang="en-US" dirty="0"/>
            </a:br>
            <a:r>
              <a:rPr lang="en-US" dirty="0"/>
              <a:t>• Accrual basis, or</a:t>
            </a:r>
            <a:br>
              <a:rPr lang="en-US" dirty="0"/>
            </a:br>
            <a:r>
              <a:rPr lang="en-US" dirty="0"/>
              <a:t>• Earlier of receipt or accrual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Whichever </a:t>
            </a:r>
            <a:r>
              <a:rPr lang="en-US" dirty="0"/>
              <a:t>occurs first is considered for taxation.</a:t>
            </a:r>
          </a:p>
          <a:p>
            <a:pPr marL="11430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135566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RECEIPT VS ACCRUAL – PRACTICAL EXAMPLE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Salary for March 2025:</a:t>
            </a:r>
            <a:br>
              <a:rPr lang="en-US" dirty="0"/>
            </a:br>
            <a:r>
              <a:rPr lang="en-US" dirty="0"/>
              <a:t>• Earned in March 2025 (accrual)</a:t>
            </a:r>
            <a:br>
              <a:rPr lang="en-US" dirty="0"/>
            </a:br>
            <a:r>
              <a:rPr lang="en-US" dirty="0"/>
              <a:t>• Received in April 2025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Taxable </a:t>
            </a:r>
            <a:r>
              <a:rPr lang="en-US" dirty="0"/>
              <a:t>in FY 2024–25 due to accrual.</a:t>
            </a:r>
          </a:p>
          <a:p>
            <a:pPr marL="11430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06943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SPECIAL CASE – ADVANCE INCOME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Advance </a:t>
            </a:r>
            <a:r>
              <a:rPr lang="en-US" dirty="0"/>
              <a:t>income is taxable on receipt basis.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Examples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• Advance rent</a:t>
            </a:r>
            <a:br>
              <a:rPr lang="en-US" dirty="0"/>
            </a:br>
            <a:r>
              <a:rPr lang="en-US" dirty="0"/>
              <a:t>• Advance commission</a:t>
            </a:r>
            <a:br>
              <a:rPr lang="en-US" dirty="0"/>
            </a:br>
            <a:r>
              <a:rPr lang="en-US" dirty="0"/>
              <a:t>• Advance professional fees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Taxable </a:t>
            </a:r>
            <a:r>
              <a:rPr lang="en-US" dirty="0"/>
              <a:t>even though not earned.</a:t>
            </a:r>
          </a:p>
          <a:p>
            <a:pPr marL="11430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510735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INCOME RECEIVED BUT NOT TAXABLE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incomes are received but exempt, such as:</a:t>
            </a:r>
            <a:br>
              <a:rPr lang="en-US" dirty="0"/>
            </a:br>
            <a:r>
              <a:rPr lang="en-US" dirty="0"/>
              <a:t>• Agricultural income</a:t>
            </a:r>
            <a:br>
              <a:rPr lang="en-US" dirty="0"/>
            </a:br>
            <a:r>
              <a:rPr lang="en-US" dirty="0"/>
              <a:t>• Life insurance maturity proceeds</a:t>
            </a:r>
            <a:br>
              <a:rPr lang="en-US" dirty="0"/>
            </a:br>
            <a:r>
              <a:rPr lang="en-US" dirty="0"/>
              <a:t>• Certain </a:t>
            </a:r>
            <a:r>
              <a:rPr lang="en-US" dirty="0" smtClean="0"/>
              <a:t>allowances</a:t>
            </a:r>
          </a:p>
          <a:p>
            <a:endParaRPr lang="en-US" dirty="0"/>
          </a:p>
          <a:p>
            <a:r>
              <a:rPr lang="en-US" dirty="0"/>
              <a:t>Receipt does not always mean taxable.</a:t>
            </a:r>
          </a:p>
          <a:p>
            <a:pPr marL="11430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860446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Tax </a:t>
            </a:r>
            <a:r>
              <a:rPr lang="en-US" dirty="0"/>
              <a:t>Planning, Tax Evasion and Tax Management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Taxpayers adopt different approaches to deal with tax liability.</a:t>
            </a:r>
            <a:br>
              <a:rPr lang="en-US" dirty="0"/>
            </a:br>
            <a:r>
              <a:rPr lang="en-US" dirty="0"/>
              <a:t>These approaches may be legal or illegal.</a:t>
            </a:r>
          </a:p>
          <a:p>
            <a:r>
              <a:rPr lang="en-US" dirty="0"/>
              <a:t>The three important concepts are:</a:t>
            </a:r>
            <a:br>
              <a:rPr lang="en-US" dirty="0"/>
            </a:br>
            <a:r>
              <a:rPr lang="en-US" dirty="0"/>
              <a:t>• Tax Planning</a:t>
            </a:r>
            <a:br>
              <a:rPr lang="en-US" dirty="0"/>
            </a:br>
            <a:r>
              <a:rPr lang="en-US" dirty="0"/>
              <a:t>• Tax Evasion</a:t>
            </a:r>
            <a:br>
              <a:rPr lang="en-US" dirty="0"/>
            </a:br>
            <a:r>
              <a:rPr lang="en-US" dirty="0"/>
              <a:t>• Tax Management</a:t>
            </a:r>
          </a:p>
          <a:p>
            <a:pPr marL="11430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727392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Tax </a:t>
            </a:r>
            <a:r>
              <a:rPr lang="en-US" dirty="0"/>
              <a:t>Planning, Tax Evasion and Tax Management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Taxpayers adopt different approaches to deal with tax liability.</a:t>
            </a:r>
            <a:br>
              <a:rPr lang="en-US" dirty="0"/>
            </a:br>
            <a:r>
              <a:rPr lang="en-US" dirty="0"/>
              <a:t>These approaches may be legal or illegal.</a:t>
            </a:r>
          </a:p>
          <a:p>
            <a:r>
              <a:rPr lang="en-US" dirty="0"/>
              <a:t>The three important concepts are:</a:t>
            </a:r>
            <a:br>
              <a:rPr lang="en-US" dirty="0"/>
            </a:br>
            <a:r>
              <a:rPr lang="en-US" dirty="0"/>
              <a:t>• Tax Planning</a:t>
            </a:r>
            <a:br>
              <a:rPr lang="en-US" dirty="0"/>
            </a:br>
            <a:r>
              <a:rPr lang="en-US" dirty="0"/>
              <a:t>• Tax Evasion</a:t>
            </a:r>
            <a:br>
              <a:rPr lang="en-US" dirty="0"/>
            </a:br>
            <a:r>
              <a:rPr lang="en-US" dirty="0"/>
              <a:t>• Tax Management</a:t>
            </a:r>
          </a:p>
          <a:p>
            <a:pPr marL="11430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5826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6593" y="965794"/>
            <a:ext cx="7417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IN" sz="2400" dirty="0"/>
              <a:t>Objectives of Income </a:t>
            </a:r>
            <a:r>
              <a:rPr lang="en-IN" sz="2400" dirty="0" smtClean="0"/>
              <a:t>Tax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50705" y="1698589"/>
            <a:ext cx="6555174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Revenue generation for government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Redistribution of wealth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Reduction of income inequalities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Economic stability and growth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Regulation of consumption and savings</a:t>
            </a:r>
          </a:p>
        </p:txBody>
      </p:sp>
    </p:spTree>
    <p:extLst>
      <p:ext uri="{BB962C8B-B14F-4D97-AF65-F5344CB8AC3E}">
        <p14:creationId xmlns:p14="http://schemas.microsoft.com/office/powerpoint/2010/main" val="226698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Tax Planning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Tax Planning refers to arranging financial activities in such a way that tax liability is minimized by using provisions of law.</a:t>
            </a:r>
          </a:p>
          <a:p>
            <a:r>
              <a:rPr lang="en-US" dirty="0"/>
              <a:t>Key points:</a:t>
            </a:r>
            <a:br>
              <a:rPr lang="en-US" dirty="0"/>
            </a:br>
            <a:r>
              <a:rPr lang="en-US" dirty="0"/>
              <a:t>• Legal and legitimate</a:t>
            </a:r>
            <a:br>
              <a:rPr lang="en-US" dirty="0"/>
            </a:br>
            <a:r>
              <a:rPr lang="en-US" dirty="0"/>
              <a:t>• Done before income is earned</a:t>
            </a:r>
            <a:br>
              <a:rPr lang="en-US" dirty="0"/>
            </a:br>
            <a:r>
              <a:rPr lang="en-US" dirty="0"/>
              <a:t>• Uses exemptions, deductions and rebates</a:t>
            </a:r>
            <a:br>
              <a:rPr lang="en-US" dirty="0"/>
            </a:br>
            <a:r>
              <a:rPr lang="en-US" dirty="0"/>
              <a:t>• Encouraged by the government</a:t>
            </a:r>
          </a:p>
          <a:p>
            <a:pPr marL="11430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278035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EXAMPLES OF TAX PLANNING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Investing in PPF, ELSS under Section </a:t>
            </a:r>
            <a:r>
              <a:rPr lang="en-US" dirty="0" smtClean="0"/>
              <a:t>80C</a:t>
            </a:r>
          </a:p>
          <a:p>
            <a:r>
              <a:rPr lang="en-US" dirty="0" smtClean="0"/>
              <a:t> </a:t>
            </a:r>
            <a:r>
              <a:rPr lang="en-US" dirty="0"/>
              <a:t>Claiming HRA </a:t>
            </a:r>
            <a:r>
              <a:rPr lang="en-US" dirty="0" smtClean="0"/>
              <a:t>exemption</a:t>
            </a:r>
          </a:p>
          <a:p>
            <a:r>
              <a:rPr lang="en-US" dirty="0" smtClean="0"/>
              <a:t>Choosing </a:t>
            </a:r>
            <a:r>
              <a:rPr lang="en-US" dirty="0"/>
              <a:t>depreciation methods allowed by </a:t>
            </a:r>
            <a:r>
              <a:rPr lang="en-US" dirty="0" smtClean="0"/>
              <a:t>law</a:t>
            </a:r>
          </a:p>
          <a:p>
            <a:r>
              <a:rPr lang="en-US" dirty="0" smtClean="0"/>
              <a:t>Proper </a:t>
            </a:r>
            <a:r>
              <a:rPr lang="en-US" dirty="0"/>
              <a:t>salary structuring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33476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MEANING OF TAX EVASION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Tax Evasion means deliberately avoiding tax payment by illegal means.</a:t>
            </a:r>
          </a:p>
          <a:p>
            <a:r>
              <a:rPr lang="en-US" dirty="0"/>
              <a:t>Key points:</a:t>
            </a:r>
            <a:br>
              <a:rPr lang="en-US" dirty="0"/>
            </a:br>
            <a:r>
              <a:rPr lang="en-US" dirty="0"/>
              <a:t>• Illegal and punishable</a:t>
            </a:r>
            <a:br>
              <a:rPr lang="en-US" dirty="0"/>
            </a:br>
            <a:r>
              <a:rPr lang="en-US" dirty="0"/>
              <a:t>• Concealment of income</a:t>
            </a:r>
            <a:br>
              <a:rPr lang="en-US" dirty="0"/>
            </a:br>
            <a:r>
              <a:rPr lang="en-US" dirty="0"/>
              <a:t>• False claims and fake documents</a:t>
            </a:r>
            <a:br>
              <a:rPr lang="en-US" dirty="0"/>
            </a:br>
            <a:r>
              <a:rPr lang="en-US" dirty="0"/>
              <a:t>• Strict penalties and prosecution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44388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EXAMPLES OF TAX EVASION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• Not reporting income</a:t>
            </a:r>
            <a:br>
              <a:rPr lang="en-US" dirty="0"/>
            </a:br>
            <a:r>
              <a:rPr lang="en-US" dirty="0"/>
              <a:t>• Maintaining fake books of accounts</a:t>
            </a:r>
            <a:br>
              <a:rPr lang="en-US" dirty="0"/>
            </a:br>
            <a:r>
              <a:rPr lang="en-US" dirty="0"/>
              <a:t>• Claiming false deductions</a:t>
            </a:r>
            <a:br>
              <a:rPr lang="en-US" dirty="0"/>
            </a:br>
            <a:r>
              <a:rPr lang="en-US" dirty="0"/>
              <a:t>• Showing personal expenses as business expenses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194963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MEANING OF TAX MANAGEMENT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Tax Management refers to the proper administration of tax matters to ensure timely compliance with tax laws.</a:t>
            </a:r>
          </a:p>
          <a:p>
            <a:r>
              <a:rPr lang="en-US" dirty="0"/>
              <a:t>Key points:</a:t>
            </a:r>
            <a:br>
              <a:rPr lang="en-US" dirty="0"/>
            </a:br>
            <a:r>
              <a:rPr lang="en-US" dirty="0"/>
              <a:t>• Legal activity</a:t>
            </a:r>
            <a:br>
              <a:rPr lang="en-US" dirty="0"/>
            </a:br>
            <a:r>
              <a:rPr lang="en-US" dirty="0"/>
              <a:t>• Focuses on compliance</a:t>
            </a:r>
            <a:br>
              <a:rPr lang="en-US" dirty="0"/>
            </a:br>
            <a:r>
              <a:rPr lang="en-US" dirty="0"/>
              <a:t>• Concerned with filing returns, payment of tax, record keeping</a:t>
            </a:r>
            <a:br>
              <a:rPr lang="en-US" dirty="0"/>
            </a:br>
            <a:r>
              <a:rPr lang="en-US" dirty="0"/>
              <a:t>• Avoids interest and penalties</a:t>
            </a:r>
          </a:p>
          <a:p>
            <a:pPr marL="11430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921886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ACTIVITIES UNDER TAX MANAGEMENT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• Timely filing of income tax returns</a:t>
            </a:r>
            <a:br>
              <a:rPr lang="en-US" dirty="0"/>
            </a:br>
            <a:r>
              <a:rPr lang="en-US" dirty="0"/>
              <a:t>• Correct computation of taxable income</a:t>
            </a:r>
            <a:br>
              <a:rPr lang="en-US" dirty="0"/>
            </a:br>
            <a:r>
              <a:rPr lang="en-US" dirty="0"/>
              <a:t>• Payment of advance tax</a:t>
            </a:r>
            <a:br>
              <a:rPr lang="en-US" dirty="0"/>
            </a:br>
            <a:r>
              <a:rPr lang="en-US" dirty="0"/>
              <a:t>• Deduction and deposit of TDS</a:t>
            </a:r>
            <a:br>
              <a:rPr lang="en-US" dirty="0"/>
            </a:br>
            <a:r>
              <a:rPr lang="en-US" dirty="0"/>
              <a:t>• Maintaining proper records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722827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OBJECTIVES OF TAX PLANNING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• Reduce tax liability legally</a:t>
            </a:r>
            <a:br>
              <a:rPr lang="en-US" dirty="0"/>
            </a:br>
            <a:r>
              <a:rPr lang="en-US" dirty="0"/>
              <a:t>• Increase disposable income</a:t>
            </a:r>
            <a:br>
              <a:rPr lang="en-US" dirty="0"/>
            </a:br>
            <a:r>
              <a:rPr lang="en-US" dirty="0"/>
              <a:t>• Make optimum use of tax benefits</a:t>
            </a:r>
            <a:br>
              <a:rPr lang="en-US" dirty="0"/>
            </a:br>
            <a:r>
              <a:rPr lang="en-US" dirty="0"/>
              <a:t>• Improve financial efficiency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944967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OBJECTIVES OF TAX EVASION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• Avoid payment of tax</a:t>
            </a:r>
            <a:br>
              <a:rPr lang="en-US" dirty="0"/>
            </a:br>
            <a:r>
              <a:rPr lang="en-US" dirty="0"/>
              <a:t>• Increase short-term income</a:t>
            </a:r>
            <a:br>
              <a:rPr lang="en-US" dirty="0"/>
            </a:br>
            <a:r>
              <a:rPr lang="en-US" dirty="0"/>
              <a:t>• Hide actual </a:t>
            </a:r>
            <a:r>
              <a:rPr lang="en-US" dirty="0" smtClean="0"/>
              <a:t>income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/>
              <a:t>(Note: This is illegal and risky)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212133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OBJECTIVES OF TAX MANAGEMENT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• Ensure compliance with tax laws</a:t>
            </a:r>
            <a:br>
              <a:rPr lang="en-US" dirty="0"/>
            </a:br>
            <a:r>
              <a:rPr lang="en-US" dirty="0"/>
              <a:t>• Avoid penalties and interest</a:t>
            </a:r>
            <a:br>
              <a:rPr lang="en-US" dirty="0"/>
            </a:br>
            <a:r>
              <a:rPr lang="en-US" dirty="0"/>
              <a:t>• Smooth handling of tax matters</a:t>
            </a:r>
            <a:br>
              <a:rPr lang="en-US" dirty="0"/>
            </a:br>
            <a:r>
              <a:rPr lang="en-US" dirty="0"/>
              <a:t>• Efficient tax administration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198253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0930" y="-51795"/>
            <a:ext cx="5515916" cy="103590"/>
          </a:xfrm>
        </p:spPr>
        <p:txBody>
          <a:bodyPr>
            <a:normAutofit fontScale="90000"/>
          </a:bodyPr>
          <a:lstStyle/>
          <a:p>
            <a:r>
              <a:rPr lang="en-US" dirty="0"/>
              <a:t>Difference between Tax Planning, Tax Evasion and Tax Management</a:t>
            </a: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746859"/>
              </p:ext>
            </p:extLst>
          </p:nvPr>
        </p:nvGraphicFramePr>
        <p:xfrm>
          <a:off x="359595" y="1005685"/>
          <a:ext cx="8332344" cy="395673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489753"/>
                <a:gridCol w="2676419"/>
                <a:gridCol w="2083086"/>
                <a:gridCol w="2083086"/>
              </a:tblGrid>
              <a:tr h="248549"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/>
                        <a:t>Basis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/>
                        <a:t>Tax Planning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/>
                        <a:t>Tax Evasion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100" b="1" dirty="0"/>
                        <a:t>Tax Management</a:t>
                      </a:r>
                    </a:p>
                  </a:txBody>
                  <a:tcPr marL="64458" marR="64458" marT="32229" marB="32229" anchor="ctr"/>
                </a:tc>
              </a:tr>
              <a:tr h="597892">
                <a:tc>
                  <a:txBody>
                    <a:bodyPr/>
                    <a:lstStyle/>
                    <a:p>
                      <a:r>
                        <a:rPr lang="en-IN" sz="1050" dirty="0"/>
                        <a:t>Meaning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Arrangement of financial affairs to reduce tax legally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Illegal method to avoid payment of tax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Systematic handling of tax matters</a:t>
                      </a:r>
                    </a:p>
                  </a:txBody>
                  <a:tcPr marL="64458" marR="64458" marT="32229" marB="32229" anchor="ctr"/>
                </a:tc>
              </a:tr>
              <a:tr h="248549">
                <a:tc>
                  <a:txBody>
                    <a:bodyPr/>
                    <a:lstStyle/>
                    <a:p>
                      <a:r>
                        <a:rPr lang="en-IN" sz="1050" dirty="0"/>
                        <a:t>Nature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 dirty="0"/>
                        <a:t>Legal and legitimate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Illegal and unlawful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Legal and mandatory</a:t>
                      </a:r>
                    </a:p>
                  </a:txBody>
                  <a:tcPr marL="64458" marR="64458" marT="32229" marB="32229" anchor="ctr"/>
                </a:tc>
              </a:tr>
              <a:tr h="423219">
                <a:tc>
                  <a:txBody>
                    <a:bodyPr/>
                    <a:lstStyle/>
                    <a:p>
                      <a:r>
                        <a:rPr lang="en-IN" sz="1050" dirty="0"/>
                        <a:t>Objective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 dirty="0"/>
                        <a:t>Minimize tax burden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Avoid tax payment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US" sz="1050"/>
                        <a:t>Ensure compliance with tax laws</a:t>
                      </a:r>
                    </a:p>
                  </a:txBody>
                  <a:tcPr marL="64458" marR="64458" marT="32229" marB="32229" anchor="ctr"/>
                </a:tc>
              </a:tr>
              <a:tr h="248549">
                <a:tc>
                  <a:txBody>
                    <a:bodyPr/>
                    <a:lstStyle/>
                    <a:p>
                      <a:r>
                        <a:rPr lang="en-IN" sz="1050" dirty="0"/>
                        <a:t>Time of Action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Before income is earned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After income is earned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Continuous process</a:t>
                      </a:r>
                    </a:p>
                  </a:txBody>
                  <a:tcPr marL="64458" marR="64458" marT="32229" marB="32229" anchor="ctr"/>
                </a:tc>
              </a:tr>
              <a:tr h="423219">
                <a:tc>
                  <a:txBody>
                    <a:bodyPr/>
                    <a:lstStyle/>
                    <a:p>
                      <a:r>
                        <a:rPr lang="en-IN" sz="1050" dirty="0"/>
                        <a:t>Method Used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 dirty="0"/>
                        <a:t>Deductions, exemptions, rebates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Concealment, false claims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Timely payment and filing</a:t>
                      </a:r>
                    </a:p>
                  </a:txBody>
                  <a:tcPr marL="64458" marR="64458" marT="32229" marB="32229" anchor="ctr"/>
                </a:tc>
              </a:tr>
              <a:tr h="248549">
                <a:tc>
                  <a:txBody>
                    <a:bodyPr/>
                    <a:lstStyle/>
                    <a:p>
                      <a:r>
                        <a:rPr lang="en-IN" sz="1050" dirty="0"/>
                        <a:t>Government View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Encouraged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Strictly discouraged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Compulsory</a:t>
                      </a:r>
                    </a:p>
                  </a:txBody>
                  <a:tcPr marL="64458" marR="64458" marT="32229" marB="32229" anchor="ctr"/>
                </a:tc>
              </a:tr>
              <a:tr h="248549">
                <a:tc>
                  <a:txBody>
                    <a:bodyPr/>
                    <a:lstStyle/>
                    <a:p>
                      <a:r>
                        <a:rPr lang="en-IN" sz="1050" dirty="0"/>
                        <a:t>Risk Involved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No risk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 dirty="0"/>
                        <a:t>High risk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No risk</a:t>
                      </a:r>
                    </a:p>
                  </a:txBody>
                  <a:tcPr marL="64458" marR="64458" marT="32229" marB="32229" anchor="ctr"/>
                </a:tc>
              </a:tr>
              <a:tr h="423219">
                <a:tc>
                  <a:txBody>
                    <a:bodyPr/>
                    <a:lstStyle/>
                    <a:p>
                      <a:r>
                        <a:rPr lang="en-IN" sz="1050" dirty="0"/>
                        <a:t>Penalty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No penalty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 dirty="0"/>
                        <a:t>Heavy penalty and prosecution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Penalty only if non-compliance</a:t>
                      </a:r>
                    </a:p>
                  </a:txBody>
                  <a:tcPr marL="64458" marR="64458" marT="32229" marB="32229" anchor="ctr"/>
                </a:tc>
              </a:tr>
              <a:tr h="423219">
                <a:tc>
                  <a:txBody>
                    <a:bodyPr/>
                    <a:lstStyle/>
                    <a:p>
                      <a:r>
                        <a:rPr lang="en-IN" sz="1050" dirty="0"/>
                        <a:t>Examples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Investment under Section 80C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 dirty="0"/>
                        <a:t>Hiding income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Filing return on time</a:t>
                      </a:r>
                    </a:p>
                  </a:txBody>
                  <a:tcPr marL="64458" marR="64458" marT="32229" marB="32229" anchor="ctr"/>
                </a:tc>
              </a:tr>
              <a:tr h="423219">
                <a:tc>
                  <a:txBody>
                    <a:bodyPr/>
                    <a:lstStyle/>
                    <a:p>
                      <a:r>
                        <a:rPr lang="en-IN" sz="1050" dirty="0"/>
                        <a:t>Result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/>
                        <a:t>Legal tax saving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 dirty="0"/>
                        <a:t>Legal consequences</a:t>
                      </a:r>
                    </a:p>
                  </a:txBody>
                  <a:tcPr marL="64458" marR="64458" marT="32229" marB="32229" anchor="ctr"/>
                </a:tc>
                <a:tc>
                  <a:txBody>
                    <a:bodyPr/>
                    <a:lstStyle/>
                    <a:p>
                      <a:r>
                        <a:rPr lang="en-IN" sz="1050" dirty="0"/>
                        <a:t>Smooth tax administration</a:t>
                      </a:r>
                    </a:p>
                  </a:txBody>
                  <a:tcPr marL="64458" marR="64458" marT="32229" marB="32229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61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2063" y="838466"/>
            <a:ext cx="76747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IN" sz="2400" dirty="0"/>
              <a:t>Assessment Year (AY</a:t>
            </a:r>
            <a:r>
              <a:rPr lang="en-IN" sz="2400" dirty="0" smtClean="0"/>
              <a:t>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2063" y="1292399"/>
            <a:ext cx="815262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Period in which income is assessed to tax.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Income earned in previous year is taxed.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Previous Year: 2024–25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Assessment Year: 2025–26.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IN" dirty="0">
                <a:solidFill>
                  <a:srgbClr val="FF0000"/>
                </a:solidFill>
              </a:rPr>
              <a:t>Tax assessment always happens after income is earned.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467" y="636149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Computation of Total Income for the A.Y.___</a:t>
            </a:r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598324" y="1208849"/>
          <a:ext cx="6891538" cy="3703320"/>
        </p:xfrm>
        <a:graphic>
          <a:graphicData uri="http://schemas.openxmlformats.org/drawingml/2006/table">
            <a:tbl>
              <a:tblPr/>
              <a:tblGrid>
                <a:gridCol w="5388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26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8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Particulars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Amount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8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1. Salaries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xxxx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8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2. Income from house property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xxxx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8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3. Profits and gains of business or profession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xxxx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8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4. Capital gains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xxxx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8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5. Income from other sources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xxxx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88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Gross Total Income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xxxx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88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Less: Deduction u/s 80C to 80U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xxxx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88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Total Income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xxxx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666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50125" y="3481331"/>
            <a:ext cx="79111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7262" y="1824847"/>
            <a:ext cx="796437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Financial year in which income is earned.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Period: 1st April to 31st March.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Basis for tax computation.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lang="en-IN" sz="1800" dirty="0"/>
              <a:t>Income earned in the previous year is evaluated in the subsequent assessment year.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3886" y="1117872"/>
            <a:ext cx="5440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/>
              <a:t>Previous Year (PY)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Person [Section 2(31)]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IN" dirty="0"/>
              <a:t>Includes:</a:t>
            </a:r>
          </a:p>
          <a:p>
            <a:r>
              <a:rPr lang="en-IN" dirty="0"/>
              <a:t>Individual</a:t>
            </a:r>
          </a:p>
          <a:p>
            <a:r>
              <a:rPr lang="en-IN" dirty="0"/>
              <a:t>Hindu Undivided Family (HUF)</a:t>
            </a:r>
          </a:p>
          <a:p>
            <a:r>
              <a:rPr lang="en-IN" dirty="0"/>
              <a:t>Company</a:t>
            </a:r>
          </a:p>
          <a:p>
            <a:r>
              <a:rPr lang="en-IN" dirty="0"/>
              <a:t>Firm</a:t>
            </a:r>
          </a:p>
          <a:p>
            <a:r>
              <a:rPr lang="en-IN" dirty="0"/>
              <a:t>Association of Persons (AOP)</a:t>
            </a:r>
          </a:p>
          <a:p>
            <a:r>
              <a:rPr lang="en-IN" dirty="0"/>
              <a:t>Body of Individuals (BOI)</a:t>
            </a:r>
          </a:p>
          <a:p>
            <a:r>
              <a:rPr lang="en-IN" dirty="0"/>
              <a:t>Local Authority</a:t>
            </a:r>
          </a:p>
          <a:p>
            <a:r>
              <a:rPr lang="en-IN" dirty="0"/>
              <a:t>Artificial Juridical Person</a:t>
            </a:r>
          </a:p>
          <a:p>
            <a:pPr marL="114300" indent="0">
              <a:buNone/>
            </a:pPr>
            <a:r>
              <a:rPr lang="en-IN" dirty="0"/>
              <a:t/>
            </a:r>
            <a:br>
              <a:rPr lang="en-IN" dirty="0"/>
            </a:br>
            <a:r>
              <a:rPr lang="en-IN" dirty="0"/>
              <a:t>Only a “person” as defined under the Act can be taxed.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Person [Section 2(31)]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75283" y="1506800"/>
            <a:ext cx="8520600" cy="3416400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IN" dirty="0"/>
              <a:t>Includes:</a:t>
            </a:r>
          </a:p>
          <a:p>
            <a:r>
              <a:rPr lang="en-IN" dirty="0"/>
              <a:t>Individual</a:t>
            </a:r>
          </a:p>
          <a:p>
            <a:r>
              <a:rPr lang="en-IN" dirty="0"/>
              <a:t>Hindu Undivided Family (HUF)</a:t>
            </a:r>
          </a:p>
          <a:p>
            <a:r>
              <a:rPr lang="en-IN" dirty="0"/>
              <a:t>Company</a:t>
            </a:r>
          </a:p>
          <a:p>
            <a:r>
              <a:rPr lang="en-IN" dirty="0"/>
              <a:t>Firm</a:t>
            </a:r>
          </a:p>
          <a:p>
            <a:r>
              <a:rPr lang="en-IN" dirty="0"/>
              <a:t>Association of Persons (AOP)</a:t>
            </a:r>
          </a:p>
          <a:p>
            <a:r>
              <a:rPr lang="en-IN" dirty="0"/>
              <a:t>Body of Individuals (BOI)</a:t>
            </a:r>
          </a:p>
          <a:p>
            <a:r>
              <a:rPr lang="en-IN" dirty="0"/>
              <a:t>Local Authority</a:t>
            </a:r>
          </a:p>
          <a:p>
            <a:r>
              <a:rPr lang="en-IN" dirty="0"/>
              <a:t>Artificial Juridical Person</a:t>
            </a:r>
          </a:p>
          <a:p>
            <a:pPr marL="114300" indent="0">
              <a:buNone/>
            </a:pPr>
            <a:r>
              <a:rPr lang="en-IN" dirty="0"/>
              <a:t/>
            </a:r>
            <a:br>
              <a:rPr lang="en-IN" dirty="0"/>
            </a:br>
            <a:r>
              <a:rPr lang="en-IN" dirty="0"/>
              <a:t>Only a “person” as defined under the Act can be taxed.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75867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036020"/>
              </p:ext>
            </p:extLst>
          </p:nvPr>
        </p:nvGraphicFramePr>
        <p:xfrm>
          <a:off x="577300" y="757830"/>
          <a:ext cx="8115008" cy="4061145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0575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575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14632"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/>
                        <a:t>Direct Tax</a:t>
                      </a:r>
                      <a:endParaRPr lang="en-US" sz="1400" dirty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 smtClean="0"/>
                        <a:t>Indirect Tax</a:t>
                      </a:r>
                      <a:endParaRPr lang="en-US" sz="1400" dirty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45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/>
                        <a:t>Incidence and impact fall on the same person</a:t>
                      </a:r>
                      <a:endParaRPr lang="en-US" sz="1400" kern="12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/>
                        <a:t>Incidence and impact fall on two different persons </a:t>
                      </a:r>
                      <a:endParaRPr lang="en-US" sz="1400" kern="12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337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 smtClean="0"/>
                        <a:t>Assessee</a:t>
                      </a:r>
                      <a:r>
                        <a:rPr lang="en-US" sz="1400" kern="1200" dirty="0" smtClean="0"/>
                        <a:t>, himself bears such taxes. Thus, it pinches the taxpayer.</a:t>
                      </a:r>
                      <a:endParaRPr lang="en-US" sz="1400" kern="1200" dirty="0" smtClean="0">
                        <a:solidFill>
                          <a:schemeClr val="bg2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/>
                        <a:t>Tax is recovered from the </a:t>
                      </a:r>
                      <a:r>
                        <a:rPr lang="en-US" sz="1400" kern="1200" dirty="0" err="1" smtClean="0"/>
                        <a:t>assessee</a:t>
                      </a:r>
                      <a:r>
                        <a:rPr lang="en-US" sz="1400" kern="1200" dirty="0" smtClean="0"/>
                        <a:t>, who passes such burden to another person. Thus, it does not pinch the taxpayer.</a:t>
                      </a:r>
                      <a:endParaRPr lang="en-US" sz="1400" kern="1200" dirty="0" smtClean="0">
                        <a:solidFill>
                          <a:schemeClr val="bg2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21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/>
                        <a:t>Levied on income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smtClean="0"/>
                        <a:t> E.g. Income Tax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 smtClean="0">
                        <a:solidFill>
                          <a:schemeClr val="bg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200" dirty="0" smtClean="0"/>
                        <a:t>Levied on goods and services. Thus, this type of tax leads to inflation and have wider base.  E.g. GST, Customs Duty, etc. 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4126">
                <a:tc>
                  <a:txBody>
                    <a:bodyPr/>
                    <a:lstStyle/>
                    <a:p>
                      <a:r>
                        <a:rPr lang="en-US" sz="1400" kern="1200" dirty="0" smtClean="0"/>
                        <a:t>Progressive in nature i.e., higher tax are levied on person earning higher income and vice versa.</a:t>
                      </a:r>
                      <a:endParaRPr lang="en-US" sz="1400" dirty="0">
                        <a:solidFill>
                          <a:schemeClr val="bg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200" dirty="0" smtClean="0"/>
                        <a:t>Regressive in nature i.e., all persons will bear equal rage of tax on goods or service consumed by them irrespective of their ability. </a:t>
                      </a:r>
                      <a:endParaRPr lang="en-US" sz="1400" dirty="0">
                        <a:solidFill>
                          <a:schemeClr val="bg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01032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kern="1200" dirty="0" smtClean="0"/>
                        <a:t>Useful tool to promote social welfare by checking the consumption of harmful goods or sin goods through higher rate of tax.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0091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ADMINISTRATION OF TAX LAWS</a:t>
            </a:r>
            <a:endParaRPr lang="en-IN" dirty="0"/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25" y="1506800"/>
            <a:ext cx="8520600" cy="29635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817680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1492</Words>
  <Application>Microsoft Office PowerPoint</Application>
  <PresentationFormat>On-screen Show (16:9)</PresentationFormat>
  <Paragraphs>317</Paragraphs>
  <Slides>40</Slides>
  <Notes>8</Notes>
  <HiddenSlides>4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Calibri</vt:lpstr>
      <vt:lpstr>Times New Roman</vt:lpstr>
      <vt:lpstr>Wingdings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Person [Section 2(31)]</vt:lpstr>
      <vt:lpstr>Person [Section 2(31)]</vt:lpstr>
      <vt:lpstr>PowerPoint Presentation</vt:lpstr>
      <vt:lpstr>ADMINISTRATION OF TAX LAWS</vt:lpstr>
      <vt:lpstr>Person </vt:lpstr>
      <vt:lpstr>Person </vt:lpstr>
      <vt:lpstr>Five Heads of Income</vt:lpstr>
      <vt:lpstr>NEW TAX REGIME (Default Regime)</vt:lpstr>
      <vt:lpstr>NEW TAX REGIME (Default Regime)</vt:lpstr>
      <vt:lpstr>OLD TAX REGIME</vt:lpstr>
      <vt:lpstr>OLD TAX REGIME</vt:lpstr>
      <vt:lpstr>Computation of Total Income for the A.Y.___</vt:lpstr>
      <vt:lpstr>Receipt and Accrual of Income</vt:lpstr>
      <vt:lpstr>CONCEPT OF RECEIPT OF INCOME</vt:lpstr>
      <vt:lpstr>CONCEPT OF RECEIPT OF INCOME</vt:lpstr>
      <vt:lpstr>CONCEPT OF RECEIPT OF INCOME</vt:lpstr>
      <vt:lpstr>DEEMED RECEIPT OF INCOME</vt:lpstr>
      <vt:lpstr>EXAMPLES OF RECEIPT OF INCOME</vt:lpstr>
      <vt:lpstr>TAXABILITY BASED ON RECEIPT OR ACCRUAL</vt:lpstr>
      <vt:lpstr>RECEIPT VS ACCRUAL – PRACTICAL EXAMPLE</vt:lpstr>
      <vt:lpstr>SPECIAL CASE – ADVANCE INCOME</vt:lpstr>
      <vt:lpstr>INCOME RECEIVED BUT NOT TAXABLE</vt:lpstr>
      <vt:lpstr>Tax Planning, Tax Evasion and Tax Management</vt:lpstr>
      <vt:lpstr>Tax Planning, Tax Evasion and Tax Management</vt:lpstr>
      <vt:lpstr>Tax Planning</vt:lpstr>
      <vt:lpstr>EXAMPLES OF TAX PLANNING</vt:lpstr>
      <vt:lpstr>MEANING OF TAX EVASION</vt:lpstr>
      <vt:lpstr>EXAMPLES OF TAX EVASION</vt:lpstr>
      <vt:lpstr>MEANING OF TAX MANAGEMENT</vt:lpstr>
      <vt:lpstr>ACTIVITIES UNDER TAX MANAGEMENT</vt:lpstr>
      <vt:lpstr>OBJECTIVES OF TAX PLANNING</vt:lpstr>
      <vt:lpstr>OBJECTIVES OF TAX EVASION</vt:lpstr>
      <vt:lpstr>OBJECTIVES OF TAX MANAGEMENT</vt:lpstr>
      <vt:lpstr>Difference between Tax Planning, Tax Evasion and Tax Management</vt:lpstr>
      <vt:lpstr>Computation of Total Income for the A.Y.___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Windows User</cp:lastModifiedBy>
  <cp:revision>22</cp:revision>
  <dcterms:modified xsi:type="dcterms:W3CDTF">2025-12-31T09:00:54Z</dcterms:modified>
</cp:coreProperties>
</file>