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69"/>
  </p:notesMasterIdLst>
  <p:sldIdLst>
    <p:sldId id="256" r:id="rId2"/>
    <p:sldId id="257" r:id="rId3"/>
    <p:sldId id="268" r:id="rId4"/>
    <p:sldId id="258" r:id="rId5"/>
    <p:sldId id="259" r:id="rId6"/>
    <p:sldId id="260" r:id="rId7"/>
    <p:sldId id="269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2" r:id="rId18"/>
    <p:sldId id="285" r:id="rId19"/>
    <p:sldId id="286" r:id="rId20"/>
    <p:sldId id="287" r:id="rId21"/>
    <p:sldId id="288" r:id="rId22"/>
    <p:sldId id="289" r:id="rId23"/>
    <p:sldId id="290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1" r:id="rId33"/>
    <p:sldId id="302" r:id="rId34"/>
    <p:sldId id="303" r:id="rId35"/>
    <p:sldId id="304" r:id="rId36"/>
    <p:sldId id="305" r:id="rId37"/>
    <p:sldId id="306" r:id="rId38"/>
    <p:sldId id="307" r:id="rId39"/>
    <p:sldId id="310" r:id="rId40"/>
    <p:sldId id="311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2" r:id="rId51"/>
    <p:sldId id="341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2" r:id="rId61"/>
    <p:sldId id="331" r:id="rId62"/>
    <p:sldId id="334" r:id="rId63"/>
    <p:sldId id="336" r:id="rId64"/>
    <p:sldId id="337" r:id="rId65"/>
    <p:sldId id="338" r:id="rId66"/>
    <p:sldId id="339" r:id="rId67"/>
    <p:sldId id="340" r:id="rId6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7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48609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886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3d66680d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3d66680d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350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3d66680d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3d66680d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156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3d66680d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3d66680d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703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d66680d4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d66680d4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9926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3d66680d4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3d66680d4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5593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3d66680d4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3d66680d4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856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63213" y="4730051"/>
            <a:ext cx="2217574" cy="33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91725" y="9341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53250" y="18575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84000" y="414000"/>
            <a:ext cx="1974051" cy="30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91725" y="776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91725" y="776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91725" y="776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068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16000" y="216000"/>
            <a:ext cx="1548718" cy="64800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5830" y="1031739"/>
            <a:ext cx="73922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657547" y="1201016"/>
            <a:ext cx="7387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MODULE 2- SUPPLY CHAIN SOURCING</a:t>
            </a:r>
            <a:endParaRPr lang="en-IN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06" y="1831958"/>
            <a:ext cx="7895849" cy="21133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Five Heads of Income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81" y="1506800"/>
            <a:ext cx="8560244" cy="3636700"/>
          </a:xfrm>
        </p:spPr>
        <p:txBody>
          <a:bodyPr>
            <a:normAutofit/>
          </a:bodyPr>
          <a:lstStyle/>
          <a:p>
            <a:r>
              <a:rPr lang="en-IN" dirty="0"/>
              <a:t>Income from Salary</a:t>
            </a:r>
          </a:p>
          <a:p>
            <a:r>
              <a:rPr lang="en-IN" dirty="0"/>
              <a:t>Income from House Property</a:t>
            </a:r>
          </a:p>
          <a:p>
            <a:r>
              <a:rPr lang="en-IN" dirty="0"/>
              <a:t>Profits and Gains from Business or Profession</a:t>
            </a:r>
          </a:p>
          <a:p>
            <a:r>
              <a:rPr lang="en-IN" dirty="0"/>
              <a:t>Capital Gains</a:t>
            </a:r>
          </a:p>
          <a:p>
            <a:r>
              <a:rPr lang="en-IN" dirty="0"/>
              <a:t>Income from Other Sources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/>
              <a:t/>
            </a:r>
            <a:br>
              <a:rPr lang="en-IN" dirty="0"/>
            </a:br>
            <a:r>
              <a:rPr lang="en-IN" dirty="0"/>
              <a:t>Every income must fall under one head only.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9921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103" y="218004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Local / Domestic Sourcing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391724" y="1077142"/>
            <a:ext cx="80361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dirty="0"/>
              <a:t>Local sourcing involves procuring from suppliers within the </a:t>
            </a:r>
            <a:r>
              <a:rPr lang="en-IN" sz="1600" b="1" dirty="0"/>
              <a:t>same country or region</a:t>
            </a:r>
            <a:r>
              <a:rPr lang="en-IN" sz="1600" dirty="0"/>
              <a:t>.</a:t>
            </a:r>
          </a:p>
          <a:p>
            <a:endParaRPr lang="en-IN" sz="1600" dirty="0" smtClean="0"/>
          </a:p>
          <a:p>
            <a:r>
              <a:rPr lang="en-IN" sz="1600" dirty="0" smtClean="0"/>
              <a:t>Advantages</a:t>
            </a:r>
            <a:r>
              <a:rPr lang="en-IN" sz="16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1600" dirty="0"/>
              <a:t>Shorter lead times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1600" dirty="0"/>
              <a:t>Lower transportation cost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1600" dirty="0"/>
              <a:t>Better communication and control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1600" dirty="0"/>
              <a:t>Supports local economy</a:t>
            </a:r>
          </a:p>
          <a:p>
            <a:endParaRPr lang="en-IN" sz="1600" dirty="0" smtClean="0"/>
          </a:p>
          <a:p>
            <a:r>
              <a:rPr lang="en-IN" sz="1600" dirty="0" smtClean="0"/>
              <a:t>Limitations</a:t>
            </a:r>
            <a:r>
              <a:rPr lang="en-IN" sz="16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1600" dirty="0"/>
              <a:t>Higher cost compared to global suppliers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1600" dirty="0"/>
              <a:t>Limited supplier base</a:t>
            </a:r>
          </a:p>
          <a:p>
            <a:endParaRPr lang="en-IN" sz="1600" dirty="0" smtClean="0"/>
          </a:p>
          <a:p>
            <a:r>
              <a:rPr lang="en-IN" sz="1600" dirty="0" smtClean="0"/>
              <a:t>Example</a:t>
            </a:r>
            <a:r>
              <a:rPr lang="en-IN" sz="16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1600" dirty="0"/>
              <a:t>Food delivery platforms sourcing vegetables from local farmers</a:t>
            </a:r>
          </a:p>
        </p:txBody>
      </p:sp>
    </p:spTree>
    <p:extLst>
      <p:ext uri="{BB962C8B-B14F-4D97-AF65-F5344CB8AC3E}">
        <p14:creationId xmlns:p14="http://schemas.microsoft.com/office/powerpoint/2010/main" val="3620592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1537" y="28410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Outsourcing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369064" y="1024616"/>
            <a:ext cx="80478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Outsourcing is the practice of </a:t>
            </a:r>
            <a:r>
              <a:rPr lang="en-IN" b="1" dirty="0"/>
              <a:t>contracting external firms</a:t>
            </a:r>
            <a:r>
              <a:rPr lang="en-IN" dirty="0"/>
              <a:t> to perform activities previously done in-house.</a:t>
            </a:r>
          </a:p>
          <a:p>
            <a:endParaRPr lang="en-IN" dirty="0" smtClean="0"/>
          </a:p>
          <a:p>
            <a:r>
              <a:rPr lang="en-IN" dirty="0" smtClean="0">
                <a:solidFill>
                  <a:srgbClr val="FF0000"/>
                </a:solidFill>
              </a:rPr>
              <a:t>Commonly </a:t>
            </a:r>
            <a:r>
              <a:rPr lang="en-IN" dirty="0">
                <a:solidFill>
                  <a:srgbClr val="FF0000"/>
                </a:solidFill>
              </a:rPr>
              <a:t>outsourced functions: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Manufacturing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Logistics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IT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Customer support</a:t>
            </a:r>
          </a:p>
          <a:p>
            <a:r>
              <a:rPr lang="en-IN" dirty="0">
                <a:solidFill>
                  <a:srgbClr val="FF0000"/>
                </a:solidFill>
              </a:rPr>
              <a:t>Benefits: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Focus on core competencies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Cost savings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Access to expertise</a:t>
            </a:r>
          </a:p>
          <a:p>
            <a:r>
              <a:rPr lang="en-IN" dirty="0">
                <a:solidFill>
                  <a:srgbClr val="FF0000"/>
                </a:solidFill>
              </a:rPr>
              <a:t>Risks: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Loss of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Quality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Dependency on vendors</a:t>
            </a:r>
          </a:p>
          <a:p>
            <a:r>
              <a:rPr lang="en-IN" dirty="0">
                <a:solidFill>
                  <a:srgbClr val="FF0000"/>
                </a:solidFill>
              </a:rPr>
              <a:t>Example:</a:t>
            </a:r>
          </a:p>
          <a:p>
            <a:r>
              <a:rPr lang="en-IN" dirty="0"/>
              <a:t>A company outsourcing logistics operations to a 3PL provider</a:t>
            </a:r>
          </a:p>
          <a:p>
            <a:pPr>
              <a:lnSpc>
                <a:spcPct val="200000"/>
              </a:lnSpc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4677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098" y="11885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Insourcing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975619" y="896183"/>
            <a:ext cx="69820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dirty="0"/>
              <a:t>Insourcing involves performing activities </a:t>
            </a:r>
            <a:r>
              <a:rPr lang="en-IN" sz="1600" b="1" dirty="0"/>
              <a:t>internally within the organization</a:t>
            </a:r>
            <a:r>
              <a:rPr lang="en-IN" sz="1600" dirty="0"/>
              <a:t>.</a:t>
            </a:r>
          </a:p>
          <a:p>
            <a:endParaRPr lang="en-IN" sz="1600" dirty="0" smtClean="0"/>
          </a:p>
          <a:p>
            <a:r>
              <a:rPr lang="en-IN" sz="1600" dirty="0" smtClean="0">
                <a:solidFill>
                  <a:srgbClr val="FF0000"/>
                </a:solidFill>
              </a:rPr>
              <a:t>Reasons </a:t>
            </a:r>
            <a:r>
              <a:rPr lang="en-IN" sz="1600" dirty="0">
                <a:solidFill>
                  <a:srgbClr val="FF0000"/>
                </a:solidFill>
              </a:rPr>
              <a:t>for insourcing</a:t>
            </a:r>
            <a:r>
              <a:rPr lang="en-IN" sz="1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Protect critical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Improve quality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Strategic importance of activity</a:t>
            </a:r>
          </a:p>
          <a:p>
            <a:r>
              <a:rPr lang="en-IN" sz="1600" dirty="0">
                <a:solidFill>
                  <a:srgbClr val="FF0000"/>
                </a:solidFill>
              </a:rPr>
              <a:t>Advantages: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Greater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Better confidentiality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Faster decision-making</a:t>
            </a:r>
          </a:p>
          <a:p>
            <a:r>
              <a:rPr lang="en-IN" sz="1600" dirty="0">
                <a:solidFill>
                  <a:srgbClr val="FF0000"/>
                </a:solidFill>
              </a:rPr>
              <a:t>Disadvantages: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Higher fixed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Need for internal expertise</a:t>
            </a:r>
          </a:p>
          <a:p>
            <a:r>
              <a:rPr lang="en-IN" sz="1600" dirty="0">
                <a:solidFill>
                  <a:srgbClr val="FF0000"/>
                </a:solidFill>
              </a:rPr>
              <a:t>Example:</a:t>
            </a:r>
          </a:p>
          <a:p>
            <a:r>
              <a:rPr lang="en-IN" sz="1600" dirty="0"/>
              <a:t>A technology firm developing software in-house instead of outsourcing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60469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Apple Inc. – Strategic Global Sourcing for Competitive Advantage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391725" y="1878796"/>
            <a:ext cx="809126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IN" b="1" dirty="0" smtClean="0"/>
              <a:t>Industry Context:</a:t>
            </a:r>
          </a:p>
          <a:p>
            <a:endParaRPr lang="en-IN" b="1" dirty="0"/>
          </a:p>
          <a:p>
            <a:pPr algn="just">
              <a:lnSpc>
                <a:spcPct val="150000"/>
              </a:lnSpc>
            </a:pPr>
            <a:r>
              <a:rPr lang="en-IN" dirty="0"/>
              <a:t>Apple Inc. operates in the consumer electronics industry, characterized by: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Rapid technological innovation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Short product life cycles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High demand volatility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Strong cost and quality </a:t>
            </a:r>
            <a:r>
              <a:rPr lang="en-IN" dirty="0" smtClean="0"/>
              <a:t>pressures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IN" dirty="0"/>
          </a:p>
          <a:p>
            <a:pPr algn="just">
              <a:buFont typeface="Arial" panose="020B0604020202020204" pitchFamily="34" charset="0"/>
              <a:buChar char="•"/>
            </a:pPr>
            <a:endParaRPr lang="en-IN" dirty="0"/>
          </a:p>
          <a:p>
            <a:pPr algn="just"/>
            <a:r>
              <a:rPr lang="en-IN" dirty="0">
                <a:solidFill>
                  <a:srgbClr val="FF0000"/>
                </a:solidFill>
              </a:rPr>
              <a:t>To maintain premium positioning while controlling costs, Apple relies heavily on strategic global sourcing.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037" y="1633751"/>
            <a:ext cx="1653979" cy="16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33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Apple Inc. – Strategic Global Sourcing for Competitive Advantage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391724" y="2228117"/>
            <a:ext cx="80912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800" b="1" dirty="0"/>
              <a:t>2. Sourcing Challenge Faced by </a:t>
            </a:r>
            <a:r>
              <a:rPr lang="en-IN" sz="1800" b="1" dirty="0" smtClean="0"/>
              <a:t>Apple</a:t>
            </a:r>
          </a:p>
          <a:p>
            <a:endParaRPr lang="en-IN" sz="1800" b="1" dirty="0"/>
          </a:p>
          <a:p>
            <a:r>
              <a:rPr lang="en-IN" sz="1800" dirty="0"/>
              <a:t>Apple faced multiple sourcing-related challenges</a:t>
            </a:r>
            <a:r>
              <a:rPr lang="en-IN" sz="1800" dirty="0" smtClean="0"/>
              <a:t>:</a:t>
            </a:r>
          </a:p>
          <a:p>
            <a:endParaRPr lang="en-I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High cost of manufacturing in the </a:t>
            </a:r>
            <a:r>
              <a:rPr lang="en-IN" sz="1800" dirty="0" smtClean="0"/>
              <a:t>US.</a:t>
            </a:r>
            <a:endParaRPr lang="en-I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Need for advanced component </a:t>
            </a:r>
            <a:r>
              <a:rPr lang="en-IN" sz="1800" dirty="0" smtClean="0"/>
              <a:t>technology.</a:t>
            </a:r>
            <a:endParaRPr lang="en-I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Requirement for large-scale, fast production ramp-ups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Managing supply chain risks across countries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037" y="1633751"/>
            <a:ext cx="1653979" cy="16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66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096" y="65929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Apple Inc. – Strategic Global Sourcing for Competitive Advantage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313863" y="1633751"/>
            <a:ext cx="809126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/>
              <a:t>3. Apple’s Sourcing Strategy</a:t>
            </a:r>
          </a:p>
          <a:p>
            <a:r>
              <a:rPr lang="en-IN" sz="1600" dirty="0"/>
              <a:t>Apple follows a </a:t>
            </a:r>
            <a:r>
              <a:rPr lang="en-IN" sz="1600" b="1" dirty="0"/>
              <a:t>multi-layered sourcing model</a:t>
            </a:r>
            <a:r>
              <a:rPr lang="en-IN" sz="1600" dirty="0"/>
              <a:t>:</a:t>
            </a:r>
          </a:p>
          <a:p>
            <a:r>
              <a:rPr lang="en-IN" sz="1600" dirty="0">
                <a:solidFill>
                  <a:srgbClr val="FF0000"/>
                </a:solidFill>
              </a:rPr>
              <a:t>a) Global Sourcing</a:t>
            </a:r>
          </a:p>
          <a:p>
            <a:r>
              <a:rPr lang="en-IN" sz="1600" dirty="0"/>
              <a:t>Components sourced globally from specialized suppliers: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600" dirty="0"/>
              <a:t>Semiconductors from </a:t>
            </a:r>
            <a:r>
              <a:rPr lang="en-IN" sz="1600" dirty="0" smtClean="0"/>
              <a:t>Taiwan.</a:t>
            </a:r>
            <a:endParaRPr lang="en-IN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600" dirty="0"/>
              <a:t>Displays from South </a:t>
            </a:r>
            <a:r>
              <a:rPr lang="en-IN" sz="1600" dirty="0" smtClean="0"/>
              <a:t>Korea.</a:t>
            </a:r>
            <a:endParaRPr lang="en-IN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600" dirty="0"/>
              <a:t>Sensors from </a:t>
            </a:r>
            <a:r>
              <a:rPr lang="en-IN" sz="1600" dirty="0" smtClean="0"/>
              <a:t>Europe.</a:t>
            </a: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Assembly outsourced to large contract manufacturers in China and </a:t>
            </a:r>
            <a:r>
              <a:rPr lang="en-IN" sz="1600" dirty="0" smtClean="0"/>
              <a:t>India.</a:t>
            </a:r>
            <a:endParaRPr lang="en-IN" sz="1600" dirty="0"/>
          </a:p>
          <a:p>
            <a:r>
              <a:rPr lang="en-IN" sz="1600" dirty="0">
                <a:solidFill>
                  <a:srgbClr val="FF0000"/>
                </a:solidFill>
              </a:rPr>
              <a:t>b) Multiple Sourcing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Critical components sourced from more than one supplier to reduce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 smtClean="0"/>
              <a:t>This prevents </a:t>
            </a:r>
            <a:r>
              <a:rPr lang="en-IN" sz="1600" dirty="0"/>
              <a:t>dependency on a single </a:t>
            </a:r>
            <a:r>
              <a:rPr lang="en-IN" sz="1600" dirty="0" smtClean="0"/>
              <a:t>supplier.</a:t>
            </a:r>
            <a:endParaRPr lang="en-IN" sz="1600" dirty="0"/>
          </a:p>
          <a:p>
            <a:r>
              <a:rPr lang="en-IN" sz="1600" b="1" dirty="0">
                <a:solidFill>
                  <a:srgbClr val="FF0000"/>
                </a:solidFill>
              </a:rPr>
              <a:t>Example:</a:t>
            </a:r>
          </a:p>
          <a:p>
            <a:r>
              <a:rPr lang="en-IN" sz="1600" dirty="0"/>
              <a:t>iPhone display panels sourced from multiple </a:t>
            </a:r>
            <a:r>
              <a:rPr lang="en-IN" sz="1600" dirty="0" smtClean="0"/>
              <a:t>manufacturers.</a:t>
            </a:r>
            <a:endParaRPr lang="en-IN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037" y="1633751"/>
            <a:ext cx="1653979" cy="16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0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420" y="738165"/>
            <a:ext cx="9247715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Apple Inc. – Strategic Global Sourcing for Competitive Advantage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888" y="1481139"/>
            <a:ext cx="72450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1600" dirty="0" smtClean="0"/>
          </a:p>
          <a:p>
            <a:r>
              <a:rPr lang="en-IN" sz="1600" dirty="0" smtClean="0">
                <a:solidFill>
                  <a:srgbClr val="FF0000"/>
                </a:solidFill>
              </a:rPr>
              <a:t>c) Outsourcing</a:t>
            </a:r>
            <a:r>
              <a:rPr lang="en-IN" sz="1600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Manufacturing and assembly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Logistics </a:t>
            </a:r>
            <a:r>
              <a:rPr lang="en-IN" sz="1600" dirty="0" smtClean="0"/>
              <a:t>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r>
              <a:rPr lang="en-IN" sz="1600" dirty="0" smtClean="0">
                <a:solidFill>
                  <a:srgbClr val="FF0000"/>
                </a:solidFill>
              </a:rPr>
              <a:t>d) Insourcing</a:t>
            </a:r>
            <a:r>
              <a:rPr lang="en-IN" sz="1600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Product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Chip architecture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Software </a:t>
            </a:r>
            <a:r>
              <a:rPr lang="en-IN" sz="1600" dirty="0" smtClean="0"/>
              <a:t>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r>
              <a:rPr lang="en-IN" sz="1600" dirty="0">
                <a:solidFill>
                  <a:srgbClr val="FF0000"/>
                </a:solidFill>
              </a:rPr>
              <a:t>This allows Apple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Protect intellectual property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Focus on core competencies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Achieve cost efficiency</a:t>
            </a:r>
          </a:p>
          <a:p>
            <a:endParaRPr lang="en-IN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704" y="1736492"/>
            <a:ext cx="1653979" cy="16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72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Apple Inc. – Strategic Global Sourcing for Competitive Advantage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403" y="1842528"/>
            <a:ext cx="80912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 smtClean="0">
                <a:solidFill>
                  <a:srgbClr val="FF0000"/>
                </a:solidFill>
              </a:rPr>
              <a:t>CONCLUSION:</a:t>
            </a:r>
          </a:p>
          <a:p>
            <a:endParaRPr lang="en-IN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Strategic sourcing goes beyond cost </a:t>
            </a:r>
            <a:r>
              <a:rPr lang="en-IN" sz="1600" dirty="0" smtClean="0"/>
              <a:t>minimization.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Multiple and global sourcing reduce supply </a:t>
            </a:r>
            <a:r>
              <a:rPr lang="en-IN" sz="1600" dirty="0" smtClean="0"/>
              <a:t>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Outsourcing must be balanced with </a:t>
            </a:r>
            <a:r>
              <a:rPr lang="en-IN" sz="1600" dirty="0" smtClean="0"/>
              <a:t>insourcing.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Supplier partnerships create long-term </a:t>
            </a:r>
            <a:r>
              <a:rPr lang="en-IN" sz="1600" dirty="0" smtClean="0"/>
              <a:t>value.</a:t>
            </a: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037" y="1633751"/>
            <a:ext cx="1653979" cy="16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42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Apple Inc. – Strategic Global Sourcing for Competitive Advantage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403" y="1842528"/>
            <a:ext cx="80912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 smtClean="0">
                <a:solidFill>
                  <a:srgbClr val="FF0000"/>
                </a:solidFill>
              </a:rPr>
              <a:t>CONCLUSION:</a:t>
            </a:r>
          </a:p>
          <a:p>
            <a:endParaRPr lang="en-IN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Strategic sourcing goes beyond cost </a:t>
            </a:r>
            <a:r>
              <a:rPr lang="en-IN" sz="1600" dirty="0" smtClean="0"/>
              <a:t>minimization.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Multiple and global sourcing reduce supply </a:t>
            </a:r>
            <a:r>
              <a:rPr lang="en-IN" sz="1600" dirty="0" smtClean="0"/>
              <a:t>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Outsourcing must be balanced with </a:t>
            </a:r>
            <a:r>
              <a:rPr lang="en-IN" sz="1600" dirty="0" smtClean="0"/>
              <a:t>insourcing.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Supplier partnerships create long-term </a:t>
            </a:r>
            <a:r>
              <a:rPr lang="en-IN" sz="1600" dirty="0" smtClean="0"/>
              <a:t>value.</a:t>
            </a:r>
            <a:endParaRPr lang="en-I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037" y="1633751"/>
            <a:ext cx="1653979" cy="16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7415" y="893874"/>
            <a:ext cx="7417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sz="2400" dirty="0"/>
              <a:t>Supply Chain Sourcing: </a:t>
            </a:r>
            <a:r>
              <a:rPr lang="en-IN" sz="2400" dirty="0" smtClean="0"/>
              <a:t>Concept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4230" y="1401114"/>
            <a:ext cx="7921127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IN" dirty="0"/>
              <a:t>Sourcing refers to the process of identifying, evaluating, selecting, and managing suppliers to procure goods, services, or capabilities required for business operations.</a:t>
            </a:r>
          </a:p>
          <a:p>
            <a:r>
              <a:rPr lang="en-IN" dirty="0" smtClean="0"/>
              <a:t>Sourcing </a:t>
            </a:r>
            <a:r>
              <a:rPr lang="en-IN" dirty="0"/>
              <a:t>is a strategic supply chain function, not just </a:t>
            </a:r>
            <a:r>
              <a:rPr lang="en-IN" dirty="0" smtClean="0"/>
              <a:t>purchasing.</a:t>
            </a:r>
            <a:endParaRPr lang="en-IN" dirty="0"/>
          </a:p>
          <a:p>
            <a:r>
              <a:rPr lang="en-IN" dirty="0"/>
              <a:t>Focuses on cost, quality, reliability, risk, and </a:t>
            </a:r>
            <a:r>
              <a:rPr lang="en-IN" dirty="0" smtClean="0"/>
              <a:t>sustainability.</a:t>
            </a:r>
            <a:endParaRPr lang="en-IN" dirty="0"/>
          </a:p>
          <a:p>
            <a:r>
              <a:rPr lang="en-IN" dirty="0"/>
              <a:t>Impacts overall supply chain performance and </a:t>
            </a:r>
            <a:r>
              <a:rPr lang="en-IN" dirty="0" smtClean="0"/>
              <a:t>competitiveness.</a:t>
            </a:r>
            <a:endParaRPr lang="en-IN" dirty="0"/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Example</a:t>
            </a:r>
            <a:r>
              <a:rPr lang="en-IN" dirty="0"/>
              <a:t>:</a:t>
            </a:r>
          </a:p>
          <a:p>
            <a:pPr marL="114300" indent="0">
              <a:buNone/>
            </a:pPr>
            <a:r>
              <a:rPr lang="en-IN" dirty="0"/>
              <a:t>A smartphone manufacturer sourcing processors, screens, batteries, and logistics services from different suppliers worldwide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Mahakumbh</a:t>
            </a:r>
            <a:r>
              <a:rPr lang="en-US" dirty="0"/>
              <a:t> as a Benchmark Case for Best Practices in Sourcing &amp; Purchasing</a:t>
            </a:r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677" y="1805049"/>
            <a:ext cx="5334520" cy="304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7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Mahakumbh</a:t>
            </a:r>
            <a:r>
              <a:rPr lang="en-US" dirty="0"/>
              <a:t> as a Benchmark Case for Best Practices in Sourcing &amp; Purchasing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552328" y="2120851"/>
            <a:ext cx="8250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The </a:t>
            </a:r>
            <a:r>
              <a:rPr lang="en-US" sz="1600" dirty="0" err="1">
                <a:solidFill>
                  <a:schemeClr val="tx1"/>
                </a:solidFill>
              </a:rPr>
              <a:t>Mahakumbh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Mela</a:t>
            </a:r>
            <a:r>
              <a:rPr lang="en-US" sz="1600" dirty="0">
                <a:solidFill>
                  <a:schemeClr val="tx1"/>
                </a:solidFill>
              </a:rPr>
              <a:t> is one of the strongest real-life examples of large-scale, time-bound, public-sector sourcing and procurement excellence.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Managing </a:t>
            </a:r>
            <a:r>
              <a:rPr lang="en-US" sz="1600" dirty="0">
                <a:solidFill>
                  <a:schemeClr val="tx1"/>
                </a:solidFill>
              </a:rPr>
              <a:t>supplies for millions of pilgrims over a short duration requires precision, transparency, and </a:t>
            </a:r>
            <a:r>
              <a:rPr lang="en-US" sz="1600" dirty="0" smtClean="0">
                <a:solidFill>
                  <a:schemeClr val="tx1"/>
                </a:solidFill>
              </a:rPr>
              <a:t>resilience, making </a:t>
            </a:r>
            <a:r>
              <a:rPr lang="en-US" sz="1600" dirty="0">
                <a:solidFill>
                  <a:schemeClr val="tx1"/>
                </a:solidFill>
              </a:rPr>
              <a:t>it ideal for </a:t>
            </a:r>
            <a:r>
              <a:rPr lang="en-US" sz="1600" dirty="0" smtClean="0">
                <a:solidFill>
                  <a:schemeClr val="tx1"/>
                </a:solidFill>
              </a:rPr>
              <a:t>discussing </a:t>
            </a:r>
            <a:r>
              <a:rPr lang="en-US" sz="1600" dirty="0">
                <a:solidFill>
                  <a:schemeClr val="tx1"/>
                </a:solidFill>
              </a:rPr>
              <a:t>best practices in sourcing and purchasing.</a:t>
            </a:r>
            <a:endParaRPr lang="en-IN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1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Why </a:t>
            </a:r>
            <a:r>
              <a:rPr lang="en-US" dirty="0" err="1"/>
              <a:t>Mahakumbh</a:t>
            </a:r>
            <a:r>
              <a:rPr lang="en-US" dirty="0"/>
              <a:t> is a Sourcing </a:t>
            </a:r>
            <a:r>
              <a:rPr lang="en-US" dirty="0" err="1"/>
              <a:t>Masterclass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8520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Scale: Procurement for food, water, tents, sanitation, healthcare, transport,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Time constraint: Everything must be ready before the event begins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Public accountability: Government-funded, audited, and transparent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Uncertain demand: Footfall varies daily, weather-dependent</a:t>
            </a:r>
            <a:endParaRPr lang="en-IN" sz="1600" dirty="0"/>
          </a:p>
        </p:txBody>
      </p:sp>
      <p:sp>
        <p:nvSpPr>
          <p:cNvPr id="7" name="Rectangle 6"/>
          <p:cNvSpPr/>
          <p:nvPr/>
        </p:nvSpPr>
        <p:spPr>
          <a:xfrm>
            <a:off x="417102" y="4696677"/>
            <a:ext cx="91183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https://youtu.be/r4HvQK0WoD8?si=65eLmAS9cxA1EaDj</a:t>
            </a:r>
          </a:p>
        </p:txBody>
      </p:sp>
    </p:spTree>
    <p:extLst>
      <p:ext uri="{BB962C8B-B14F-4D97-AF65-F5344CB8AC3E}">
        <p14:creationId xmlns:p14="http://schemas.microsoft.com/office/powerpoint/2010/main" val="2007965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64408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1. Advance Demand Forecasting &amp;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Use of historical data from previous </a:t>
            </a:r>
            <a:r>
              <a:rPr lang="en-US" sz="1600" dirty="0" err="1"/>
              <a:t>Kumbh</a:t>
            </a:r>
            <a:r>
              <a:rPr lang="en-US" sz="1600" dirty="0"/>
              <a:t>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Buffer sourcing for essentials (water, medical supplies, sanitation)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Phased procurement schedules aligned with event timelines</a:t>
            </a:r>
          </a:p>
          <a:p>
            <a:endParaRPr lang="en-US" sz="1600" b="1" dirty="0" smtClean="0"/>
          </a:p>
          <a:p>
            <a:endParaRPr lang="en-US" sz="1600" b="1" dirty="0"/>
          </a:p>
          <a:p>
            <a:r>
              <a:rPr lang="en-US" sz="1600" b="1" dirty="0" smtClean="0"/>
              <a:t>Best </a:t>
            </a:r>
            <a:r>
              <a:rPr lang="en-US" sz="1600" b="1" dirty="0"/>
              <a:t>Practice:</a:t>
            </a:r>
            <a:r>
              <a:rPr lang="en-US" sz="1600" dirty="0"/>
              <a:t> Forecast-based sourcing with contingency buffers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2862927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644089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2. </a:t>
            </a:r>
            <a:r>
              <a:rPr lang="en-US" sz="1600" b="1" dirty="0"/>
              <a:t>Multi-Supplier Sourcing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Avoids dependency on a single </a:t>
            </a:r>
            <a:r>
              <a:rPr lang="en-US" sz="1600" dirty="0" smtClean="0"/>
              <a:t>vendor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Separate suppliers for: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Temporary shelters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Food grains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Sanitation equipment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Medical supplies</a:t>
            </a:r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Best Practice: </a:t>
            </a:r>
            <a:r>
              <a:rPr lang="en-US" sz="1600" dirty="0"/>
              <a:t>Risk mitigation through supplier diversification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811756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64408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3. Local Vendor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Preference to local MSMEs and regional suppliers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Reduced transportation cost and lead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Faster replenishment and better </a:t>
            </a:r>
            <a:r>
              <a:rPr lang="en-US" sz="1600" dirty="0" smtClean="0"/>
              <a:t>responsiveness.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/>
              <a:t>Best Practice:</a:t>
            </a:r>
            <a:r>
              <a:rPr lang="en-US" sz="1600" dirty="0"/>
              <a:t> Local sourcing for agility and cost efficiency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505816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64408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4. Transparent &amp; Standardized Procurement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Government e-tendering platforms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Clear specifications, price caps, and service-level agreements (SLAs)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Competitive bidding ensures fair pricing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Best </a:t>
            </a:r>
            <a:r>
              <a:rPr lang="en-US" sz="1600" b="1" dirty="0"/>
              <a:t>Practice:</a:t>
            </a:r>
            <a:r>
              <a:rPr lang="en-US" sz="1600" dirty="0"/>
              <a:t> </a:t>
            </a:r>
            <a:r>
              <a:rPr lang="en-US" sz="1600" i="1" dirty="0"/>
              <a:t>Ethical, transparent purchasing processes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1512441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77097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5. Centralized Procurement with Decentralized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Central contracts for bulk items (tents, toilets, power equipment)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Decentralized issue points across sectors of the </a:t>
            </a:r>
            <a:r>
              <a:rPr lang="en-US" sz="1600" dirty="0" err="1"/>
              <a:t>mela</a:t>
            </a:r>
            <a:r>
              <a:rPr lang="en-US" sz="1600" dirty="0"/>
              <a:t> area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Best </a:t>
            </a:r>
            <a:r>
              <a:rPr lang="en-US" sz="1600" b="1" dirty="0"/>
              <a:t>Practice:</a:t>
            </a:r>
            <a:r>
              <a:rPr lang="en-US" sz="1600" dirty="0"/>
              <a:t> Central cost control + decentralized operational flexibility</a:t>
            </a:r>
          </a:p>
        </p:txBody>
      </p:sp>
    </p:spTree>
    <p:extLst>
      <p:ext uri="{BB962C8B-B14F-4D97-AF65-F5344CB8AC3E}">
        <p14:creationId xmlns:p14="http://schemas.microsoft.com/office/powerpoint/2010/main" val="4028374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64408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6. </a:t>
            </a:r>
            <a:r>
              <a:rPr lang="en-US" sz="1600" b="1" dirty="0"/>
              <a:t>Quality &amp; Compliance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Pre-event vendor inspections</a:t>
            </a:r>
          </a:p>
          <a:p>
            <a:r>
              <a:rPr lang="en-US" sz="1600" dirty="0"/>
              <a:t>Quality checks for: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Food safety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Medical supplies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Structural safety of temporary installations.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/>
              <a:t>Best Practice: </a:t>
            </a:r>
            <a:r>
              <a:rPr lang="en-US" sz="1600" dirty="0"/>
              <a:t>Quality assurance embedded in sourcing decisions</a:t>
            </a:r>
          </a:p>
        </p:txBody>
      </p:sp>
    </p:spTree>
    <p:extLst>
      <p:ext uri="{BB962C8B-B14F-4D97-AF65-F5344CB8AC3E}">
        <p14:creationId xmlns:p14="http://schemas.microsoft.com/office/powerpoint/2010/main" val="532913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64408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7. Emergency &amp; Spot Purchasing 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Fast-track approvals for unforeseen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Pre-approved vendor lists for emergency </a:t>
            </a:r>
            <a:r>
              <a:rPr lang="en-US" sz="1600" dirty="0" smtClean="0"/>
              <a:t>procurement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/>
              <a:t>Best Practice:</a:t>
            </a:r>
            <a:r>
              <a:rPr lang="en-US" sz="1600" dirty="0"/>
              <a:t> </a:t>
            </a:r>
            <a:r>
              <a:rPr lang="en-US" sz="1600" i="1" dirty="0"/>
              <a:t>Flexible purchasing systems for uncertainty management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1761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6593" y="965794"/>
            <a:ext cx="7417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sz="2400" dirty="0"/>
              <a:t>Importance of Sourcing in Supply Chain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4435" y="1427459"/>
            <a:ext cx="854922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14300" indent="0">
              <a:buNone/>
            </a:pPr>
            <a:r>
              <a:rPr lang="en-IN" dirty="0"/>
              <a:t>Sourcing plays a critical role in:</a:t>
            </a:r>
          </a:p>
          <a:p>
            <a:r>
              <a:rPr lang="en-IN" dirty="0"/>
              <a:t>Cost reduction and margin improvement</a:t>
            </a:r>
          </a:p>
          <a:p>
            <a:r>
              <a:rPr lang="en-IN" dirty="0"/>
              <a:t>Ensuring uninterrupted supply</a:t>
            </a:r>
          </a:p>
          <a:p>
            <a:r>
              <a:rPr lang="en-IN" dirty="0"/>
              <a:t>Quality assurance of inputs</a:t>
            </a:r>
          </a:p>
          <a:p>
            <a:r>
              <a:rPr lang="en-IN" dirty="0"/>
              <a:t>Risk mitigation (supply disruptions, geopolitical risk)</a:t>
            </a:r>
          </a:p>
          <a:p>
            <a:r>
              <a:rPr lang="en-IN" dirty="0"/>
              <a:t>Innovation through supplier collaboration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Example</a:t>
            </a:r>
            <a:r>
              <a:rPr lang="en-IN" dirty="0"/>
              <a:t>:</a:t>
            </a:r>
          </a:p>
          <a:p>
            <a:pPr marL="114300" indent="0">
              <a:buNone/>
            </a:pPr>
            <a:r>
              <a:rPr lang="en-IN" dirty="0"/>
              <a:t>During COVID-19, firms with diversified sourcing networks faced fewer disruptions than firms dependent on single suppliers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8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Practices in Sourcing &amp; Purchasing Illustrated through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417102" y="1879253"/>
            <a:ext cx="64408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/>
              <a:t>8. Sustainability-Oriented Sourcing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Biodegradable materials (plates, cups)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Eco-friendly toilets and waste management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/>
              <a:t>Controlled single-use plastic </a:t>
            </a:r>
            <a:r>
              <a:rPr lang="en-IN" sz="1600" dirty="0" smtClean="0"/>
              <a:t>procurement</a:t>
            </a:r>
          </a:p>
          <a:p>
            <a:endParaRPr lang="en-IN" sz="1600" dirty="0"/>
          </a:p>
          <a:p>
            <a:r>
              <a:rPr lang="en-IN" sz="1600" b="1" dirty="0"/>
              <a:t>Best Practice:</a:t>
            </a:r>
            <a:r>
              <a:rPr lang="en-IN" sz="1600" dirty="0"/>
              <a:t> </a:t>
            </a:r>
            <a:r>
              <a:rPr lang="en-IN" sz="1600" i="1" dirty="0"/>
              <a:t>Green sourcing in large-scale events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28384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199" y="761167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Tata </a:t>
            </a:r>
            <a:r>
              <a:rPr lang="en-US" dirty="0"/>
              <a:t>Group (Tata Trusts) – Sanitation &amp; Hygiene Sourcing at </a:t>
            </a:r>
            <a:r>
              <a:rPr lang="en-US" dirty="0" err="1"/>
              <a:t>Mahakumbh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392" y="1625973"/>
            <a:ext cx="3418407" cy="22789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9" y="1625973"/>
            <a:ext cx="3201756" cy="2081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87" y="3329172"/>
            <a:ext cx="3076905" cy="17356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151" y="1705486"/>
            <a:ext cx="1544174" cy="15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Tata Group (Tata Trusts) – Sanitation &amp; Hygiene Sourcing at </a:t>
            </a:r>
            <a:r>
              <a:rPr lang="en-US" dirty="0" err="1"/>
              <a:t>Mahakumbh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28611" y="1868979"/>
            <a:ext cx="8809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A widely cited and academically accepted brand example from </a:t>
            </a:r>
            <a:r>
              <a:rPr lang="en-US" sz="1600" dirty="0" err="1"/>
              <a:t>Mahakumbh</a:t>
            </a:r>
            <a:r>
              <a:rPr lang="en-US" sz="1600" dirty="0"/>
              <a:t> is the Tata Group (through Tata Trusts), which played a significant role in sanitation infrastructure and hygiene solutions, aligning perfectly with best practices in sourcing and purchasing.</a:t>
            </a:r>
            <a:endParaRPr lang="en-IN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856" y="2478482"/>
            <a:ext cx="1372846" cy="2469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54" y="3256884"/>
            <a:ext cx="1544174" cy="15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3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Tata Group Demonstrated Best Practices in Sourcing &amp; Purchasing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28611" y="1868979"/>
            <a:ext cx="88090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1. Strategic Supplier Selection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Partnered with multiple sanitation solution providers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Selected vendors with proven large-scale public sanitation expertise</a:t>
            </a:r>
          </a:p>
          <a:p>
            <a:r>
              <a:rPr lang="en-US" sz="1600" dirty="0" smtClean="0"/>
              <a:t>Sourcing Best Practice: </a:t>
            </a:r>
            <a:r>
              <a:rPr lang="en-US" sz="1600" i="1" dirty="0" smtClean="0"/>
              <a:t>Capability-based supplier evaluation</a:t>
            </a:r>
            <a:endParaRPr lang="en-US" sz="1600" dirty="0" smtClean="0"/>
          </a:p>
          <a:p>
            <a:pPr algn="just"/>
            <a:endParaRPr lang="en-IN" sz="1600" dirty="0" smtClean="0"/>
          </a:p>
          <a:p>
            <a:r>
              <a:rPr lang="en-US" sz="1600" b="1" dirty="0"/>
              <a:t>2. Localized Procurement &amp; Vendor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Materials and services sourced from regional manufacturers and contractors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Local labor trained for installation and maintenance</a:t>
            </a:r>
          </a:p>
          <a:p>
            <a:r>
              <a:rPr lang="en-US" sz="1600" dirty="0"/>
              <a:t>Sourcing Best Practice: </a:t>
            </a:r>
            <a:r>
              <a:rPr lang="en-US" sz="1600" i="1" dirty="0"/>
              <a:t>Local sourcing to reduce lead time and enhance responsiveness</a:t>
            </a:r>
            <a:endParaRPr lang="en-US" sz="1600" dirty="0"/>
          </a:p>
          <a:p>
            <a:pPr algn="just"/>
            <a:endParaRPr lang="en-IN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09" y="1462485"/>
            <a:ext cx="1544174" cy="15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183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Tata Group Demonstrated Best Practices in Sourcing &amp; Purchasing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28611" y="1868979"/>
            <a:ext cx="88090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3. </a:t>
            </a:r>
            <a:r>
              <a:rPr lang="en-US" sz="1600" b="1" dirty="0"/>
              <a:t>Standardization of Specifications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Uniform design specifications for: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Toilets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Waste disposal units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Cleaning equipment</a:t>
            </a:r>
          </a:p>
          <a:p>
            <a:r>
              <a:rPr lang="en-US" sz="1600" b="1" dirty="0"/>
              <a:t>Sourcing Best Practice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sz="1600" dirty="0"/>
              <a:t>Standard specs enable bulk purchasing and cost control</a:t>
            </a:r>
          </a:p>
          <a:p>
            <a:pPr algn="just"/>
            <a:endParaRPr lang="en-IN" sz="1600" dirty="0" smtClean="0"/>
          </a:p>
          <a:p>
            <a:r>
              <a:rPr lang="en-US" sz="1600" b="1" dirty="0" smtClean="0"/>
              <a:t>4. Bulk &amp; Centralized Purchasing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Large-volume procurement lowered per-unit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Central contracting with decentralized deployment across </a:t>
            </a:r>
            <a:r>
              <a:rPr lang="en-US" sz="1600" dirty="0" err="1" smtClean="0"/>
              <a:t>mela</a:t>
            </a:r>
            <a:r>
              <a:rPr lang="en-US" sz="1600" dirty="0" smtClean="0"/>
              <a:t> zones</a:t>
            </a:r>
          </a:p>
          <a:p>
            <a:r>
              <a:rPr lang="en-US" sz="1600" b="1" dirty="0" smtClean="0"/>
              <a:t>Sourcing Best Practice:</a:t>
            </a:r>
            <a:r>
              <a:rPr lang="en-US" sz="1600" dirty="0" smtClean="0"/>
              <a:t> </a:t>
            </a:r>
            <a:r>
              <a:rPr lang="en-US" sz="1600" i="1" dirty="0" smtClean="0"/>
              <a:t>Economies of scale with operational flexibility</a:t>
            </a:r>
            <a:endParaRPr lang="en-US" sz="1600" dirty="0" smtClean="0"/>
          </a:p>
          <a:p>
            <a:pPr algn="just"/>
            <a:endParaRPr lang="en-IN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528" y="1462485"/>
            <a:ext cx="1544174" cy="15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99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Tata Group Demonstrated Best Practices in Sourcing &amp; Purchasing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28611" y="1868979"/>
            <a:ext cx="880909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/>
              <a:t>5. Quality, Health &amp; Safety Compliance</a:t>
            </a:r>
          </a:p>
          <a:p>
            <a:r>
              <a:rPr lang="en-US" sz="1800" dirty="0"/>
              <a:t>Focus on: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Hygiene standards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Ease of maintenance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Environmental safety</a:t>
            </a:r>
          </a:p>
          <a:p>
            <a:r>
              <a:rPr lang="en-US" sz="1800" b="1" dirty="0"/>
              <a:t>Sourcing Best Practice:</a:t>
            </a:r>
            <a:r>
              <a:rPr lang="en-US" sz="1800" dirty="0"/>
              <a:t> </a:t>
            </a:r>
            <a:r>
              <a:rPr lang="en-US" sz="1800" i="1" dirty="0"/>
              <a:t>Quality and compliance-driven purchasing</a:t>
            </a:r>
            <a:endParaRPr lang="en-US" sz="1800" dirty="0"/>
          </a:p>
          <a:p>
            <a:pPr algn="just"/>
            <a:endParaRPr lang="en-IN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979" y="1462485"/>
            <a:ext cx="1544174" cy="15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17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Tata Group Demonstrated Best Practices in Sourcing &amp; Purchasing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28611" y="1868979"/>
            <a:ext cx="88090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/>
              <a:t>6. Sustainable Sourcing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Use of eco-friendly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Emphasis on waste segregation and safe disposal</a:t>
            </a:r>
          </a:p>
          <a:p>
            <a:r>
              <a:rPr lang="en-US" sz="1800" b="1" dirty="0"/>
              <a:t>Sourcing Best Practice:</a:t>
            </a:r>
            <a:r>
              <a:rPr lang="en-US" sz="1800" dirty="0"/>
              <a:t> </a:t>
            </a:r>
            <a:r>
              <a:rPr lang="en-US" sz="1800" i="1" dirty="0"/>
              <a:t>Sustainability integrated into sourcing decisions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832" y="3160608"/>
            <a:ext cx="1544174" cy="15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76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02" y="88978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Levels of </a:t>
            </a:r>
            <a:r>
              <a:rPr lang="en-US" dirty="0" smtClean="0"/>
              <a:t>Sourcing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28611" y="1868979"/>
            <a:ext cx="88090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/>
              <a:t>In supply chain management, sourcing decisions are made at different levels, based on time horizon, decision authority, and impact on organizational performance. </a:t>
            </a:r>
            <a:endParaRPr lang="en-US" sz="1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These </a:t>
            </a:r>
            <a:r>
              <a:rPr lang="en-US" sz="1800" dirty="0"/>
              <a:t>are commonly classified into three levels: Strategic, Tactical, and Operational sourcing.</a:t>
            </a:r>
          </a:p>
        </p:txBody>
      </p:sp>
    </p:spTree>
    <p:extLst>
      <p:ext uri="{BB962C8B-B14F-4D97-AF65-F5344CB8AC3E}">
        <p14:creationId xmlns:p14="http://schemas.microsoft.com/office/powerpoint/2010/main" val="2468483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7690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Levels of </a:t>
            </a:r>
            <a:r>
              <a:rPr lang="en-US" dirty="0" smtClean="0"/>
              <a:t>Sourcing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08470" y="810741"/>
            <a:ext cx="89122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/>
              <a:t>1. </a:t>
            </a:r>
            <a:r>
              <a:rPr lang="en-US" sz="1800" b="1" dirty="0" smtClean="0"/>
              <a:t>Strategic </a:t>
            </a:r>
            <a:r>
              <a:rPr lang="en-US" sz="1800" b="1" dirty="0"/>
              <a:t>Sourcing (Long-Term Level</a:t>
            </a:r>
            <a:r>
              <a:rPr lang="en-US" sz="1800" b="1" dirty="0" smtClean="0"/>
              <a:t>): </a:t>
            </a:r>
            <a:endParaRPr lang="en-US" sz="1800" b="1" dirty="0"/>
          </a:p>
          <a:p>
            <a:r>
              <a:rPr lang="en-US" sz="1800" b="1" dirty="0">
                <a:solidFill>
                  <a:srgbClr val="FF0000"/>
                </a:solidFill>
              </a:rPr>
              <a:t>Time horizon: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Long term (3–5 years)</a:t>
            </a:r>
            <a:br>
              <a:rPr lang="en-US" sz="1800" dirty="0"/>
            </a:br>
            <a:r>
              <a:rPr lang="en-US" sz="1800" b="1" dirty="0">
                <a:solidFill>
                  <a:srgbClr val="FF0000"/>
                </a:solidFill>
              </a:rPr>
              <a:t>Decision makers: </a:t>
            </a:r>
            <a:r>
              <a:rPr lang="en-US" sz="1800" dirty="0"/>
              <a:t>Top management / Supply chain </a:t>
            </a:r>
            <a:r>
              <a:rPr lang="en-US" sz="1800" dirty="0" smtClean="0"/>
              <a:t>heads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b="1" dirty="0" smtClean="0">
                <a:solidFill>
                  <a:srgbClr val="FF0000"/>
                </a:solidFill>
              </a:rPr>
              <a:t>Key </a:t>
            </a:r>
            <a:r>
              <a:rPr lang="en-US" sz="1800" b="1" dirty="0">
                <a:solidFill>
                  <a:srgbClr val="FF0000"/>
                </a:solidFill>
              </a:rPr>
              <a:t>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Make-or-buy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Supplier selection &amp; partnership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Global </a:t>
            </a:r>
            <a:r>
              <a:rPr lang="en-US" sz="1800" dirty="0" err="1"/>
              <a:t>vs</a:t>
            </a:r>
            <a:r>
              <a:rPr lang="en-US" sz="1800" dirty="0"/>
              <a:t> local sourcing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Sustainability &amp; risk </a:t>
            </a:r>
            <a:r>
              <a:rPr lang="en-US" sz="1800" dirty="0" smtClean="0"/>
              <a:t>management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1800" b="1" dirty="0" smtClean="0">
                <a:solidFill>
                  <a:srgbClr val="FF0000"/>
                </a:solidFill>
              </a:rPr>
              <a:t>Decisions</a:t>
            </a:r>
            <a:endParaRPr lang="en-US" sz="18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Single </a:t>
            </a:r>
            <a:r>
              <a:rPr lang="en-US" sz="1800" dirty="0" err="1"/>
              <a:t>vs</a:t>
            </a:r>
            <a:r>
              <a:rPr lang="en-US" sz="1800" dirty="0"/>
              <a:t> multiple sourcing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Outsourcing </a:t>
            </a:r>
            <a:r>
              <a:rPr lang="en-US" sz="1800" dirty="0" err="1"/>
              <a:t>vs</a:t>
            </a:r>
            <a:r>
              <a:rPr lang="en-US" sz="1800" dirty="0"/>
              <a:t> in-house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Long-term contracts &amp; alliances</a:t>
            </a:r>
          </a:p>
          <a:p>
            <a:r>
              <a:rPr lang="en-US" sz="1800" dirty="0" smtClean="0"/>
              <a:t>Ex: Industry</a:t>
            </a:r>
            <a:r>
              <a:rPr lang="en-US" sz="1800" dirty="0"/>
              <a:t>: Automobile (</a:t>
            </a:r>
            <a:r>
              <a:rPr lang="en-US" sz="1800" dirty="0" err="1"/>
              <a:t>Maruti</a:t>
            </a:r>
            <a:r>
              <a:rPr lang="en-US" sz="1800" dirty="0"/>
              <a:t> Suzuki)</a:t>
            </a:r>
          </a:p>
          <a:p>
            <a:r>
              <a:rPr lang="en-US" sz="1800" dirty="0"/>
              <a:t>Decision: Long-term partnership with Tier-1 suppliers (e.g., engine parts, electronics)</a:t>
            </a:r>
          </a:p>
        </p:txBody>
      </p:sp>
    </p:spTree>
    <p:extLst>
      <p:ext uri="{BB962C8B-B14F-4D97-AF65-F5344CB8AC3E}">
        <p14:creationId xmlns:p14="http://schemas.microsoft.com/office/powerpoint/2010/main" val="34943437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7690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Levels of </a:t>
            </a:r>
            <a:r>
              <a:rPr lang="en-US" dirty="0" smtClean="0"/>
              <a:t>Sourcing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231760" y="896183"/>
            <a:ext cx="89122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/>
              <a:t>2. Tactical Sourcing (Medium-Term Level</a:t>
            </a:r>
            <a:r>
              <a:rPr lang="en-US" sz="1800" b="1" dirty="0" smtClean="0"/>
              <a:t>)</a:t>
            </a:r>
          </a:p>
          <a:p>
            <a:endParaRPr lang="en-US" sz="1800" b="1" dirty="0"/>
          </a:p>
          <a:p>
            <a:r>
              <a:rPr lang="en-US" sz="1800" b="1" dirty="0">
                <a:solidFill>
                  <a:srgbClr val="FF0000"/>
                </a:solidFill>
              </a:rPr>
              <a:t>Time horizon: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Medium term (6 months – 2 years)</a:t>
            </a:r>
            <a:br>
              <a:rPr lang="en-US" sz="1800" dirty="0"/>
            </a:br>
            <a:r>
              <a:rPr lang="en-US" sz="1800" b="1" dirty="0">
                <a:solidFill>
                  <a:srgbClr val="FF0000"/>
                </a:solidFill>
              </a:rPr>
              <a:t>Decision makers: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Procurement </a:t>
            </a:r>
            <a:r>
              <a:rPr lang="en-US" sz="1800" dirty="0" smtClean="0"/>
              <a:t>managers</a:t>
            </a:r>
            <a:endParaRPr lang="en-US" sz="1800" dirty="0"/>
          </a:p>
          <a:p>
            <a:r>
              <a:rPr lang="en-US" sz="1800" b="1" dirty="0">
                <a:solidFill>
                  <a:srgbClr val="FF0000"/>
                </a:solidFill>
              </a:rPr>
              <a:t>Key 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Cost optimization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Contract negotiation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Supplier performance evaluation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Demand planning &amp; volume </a:t>
            </a:r>
            <a:r>
              <a:rPr lang="en-US" sz="1800" dirty="0" smtClean="0"/>
              <a:t>allocation</a:t>
            </a:r>
            <a:endParaRPr lang="en-US" sz="1800" dirty="0"/>
          </a:p>
          <a:p>
            <a:r>
              <a:rPr lang="en-US" sz="1800" b="1" dirty="0">
                <a:solidFill>
                  <a:srgbClr val="FF0000"/>
                </a:solidFill>
              </a:rPr>
              <a:t>Typical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Annual rate contracts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Order quantities &amp; delivery schedules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Vendor rating </a:t>
            </a:r>
            <a:r>
              <a:rPr lang="en-US" sz="1800" dirty="0" smtClean="0"/>
              <a:t>systems.</a:t>
            </a:r>
          </a:p>
          <a:p>
            <a:r>
              <a:rPr lang="en-US" sz="1800" dirty="0" smtClean="0"/>
              <a:t>Ex: Industry</a:t>
            </a:r>
            <a:r>
              <a:rPr lang="en-US" sz="1800" dirty="0"/>
              <a:t>: FMCG (HUL – Hindustan Unilever)</a:t>
            </a:r>
          </a:p>
          <a:p>
            <a:r>
              <a:rPr lang="en-US" sz="1800" dirty="0"/>
              <a:t>Decision: </a:t>
            </a:r>
            <a:r>
              <a:rPr lang="en-US" sz="1800" dirty="0" smtClean="0"/>
              <a:t>Annual contracts </a:t>
            </a:r>
            <a:r>
              <a:rPr lang="en-US" sz="1800" dirty="0"/>
              <a:t>for packaging materials (bottles, cartons, labels)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61518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36796" y="265589"/>
            <a:ext cx="76747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sz="2400" dirty="0"/>
              <a:t>Sourcing vs Purchasing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4167" y="951583"/>
            <a:ext cx="8152620" cy="419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14300" indent="0">
              <a:buNone/>
            </a:pPr>
            <a:r>
              <a:rPr lang="en-IN" dirty="0"/>
              <a:t>Sourcing and purchasing are related but not the same.</a:t>
            </a:r>
          </a:p>
          <a:p>
            <a:pPr marL="114300" indent="0">
              <a:buNone/>
            </a:pPr>
            <a:r>
              <a:rPr lang="en-IN" dirty="0">
                <a:solidFill>
                  <a:srgbClr val="FF0000"/>
                </a:solidFill>
              </a:rPr>
              <a:t>Sourcing:</a:t>
            </a:r>
          </a:p>
          <a:p>
            <a:r>
              <a:rPr lang="en-IN" dirty="0"/>
              <a:t>Strategic and long-term</a:t>
            </a:r>
          </a:p>
          <a:p>
            <a:r>
              <a:rPr lang="en-IN" dirty="0"/>
              <a:t>Supplier selection and relationship management</a:t>
            </a:r>
          </a:p>
          <a:p>
            <a:r>
              <a:rPr lang="en-IN" dirty="0"/>
              <a:t>Focus on total cost of ownership</a:t>
            </a:r>
          </a:p>
          <a:p>
            <a:pPr marL="114300" indent="0">
              <a:buNone/>
            </a:pPr>
            <a:r>
              <a:rPr lang="en-IN" dirty="0">
                <a:solidFill>
                  <a:srgbClr val="FF0000"/>
                </a:solidFill>
              </a:rPr>
              <a:t>Purchasing:</a:t>
            </a:r>
          </a:p>
          <a:p>
            <a:r>
              <a:rPr lang="en-IN" dirty="0"/>
              <a:t>Operational and transactional</a:t>
            </a:r>
          </a:p>
          <a:p>
            <a:r>
              <a:rPr lang="en-IN" dirty="0"/>
              <a:t>Order placement and payment</a:t>
            </a:r>
          </a:p>
          <a:p>
            <a:r>
              <a:rPr lang="en-IN" dirty="0"/>
              <a:t>Focus on price and delivery</a:t>
            </a:r>
          </a:p>
          <a:p>
            <a:pPr marL="114300" indent="0">
              <a:buNone/>
            </a:pPr>
            <a:r>
              <a:rPr lang="en-IN" dirty="0">
                <a:solidFill>
                  <a:srgbClr val="FF0000"/>
                </a:solidFill>
              </a:rPr>
              <a:t>Example:</a:t>
            </a:r>
          </a:p>
          <a:p>
            <a:r>
              <a:rPr lang="en-IN" dirty="0"/>
              <a:t>Sourcing decides which steel supplier to partner </a:t>
            </a:r>
            <a:r>
              <a:rPr lang="en-IN" dirty="0" smtClean="0"/>
              <a:t>with.</a:t>
            </a:r>
            <a:endParaRPr lang="en-IN" dirty="0"/>
          </a:p>
          <a:p>
            <a:r>
              <a:rPr lang="en-IN" dirty="0"/>
              <a:t>Purchasing places monthly orders with the selected </a:t>
            </a:r>
            <a:r>
              <a:rPr lang="en-IN" dirty="0" smtClean="0"/>
              <a:t>supplier.</a:t>
            </a:r>
            <a:endParaRPr lang="en-I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7690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/>
              <a:t>Levels of </a:t>
            </a:r>
            <a:r>
              <a:rPr lang="en-US" dirty="0" smtClean="0"/>
              <a:t>Sourcing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231760" y="896183"/>
            <a:ext cx="89122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/>
              <a:t>3. Operational Sourcing (Short-Term Level</a:t>
            </a:r>
            <a:r>
              <a:rPr lang="en-US" sz="1800" b="1" dirty="0" smtClean="0"/>
              <a:t>):</a:t>
            </a:r>
          </a:p>
          <a:p>
            <a:endParaRPr lang="en-US" sz="1800" b="1" dirty="0"/>
          </a:p>
          <a:p>
            <a:r>
              <a:rPr lang="en-US" sz="1800" b="1" dirty="0">
                <a:solidFill>
                  <a:srgbClr val="FF0000"/>
                </a:solidFill>
              </a:rPr>
              <a:t>Time horizon: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Short </a:t>
            </a:r>
            <a:r>
              <a:rPr lang="en-US" sz="1800" dirty="0" smtClean="0"/>
              <a:t>term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b="1" dirty="0">
                <a:solidFill>
                  <a:srgbClr val="FF0000"/>
                </a:solidFill>
              </a:rPr>
              <a:t>Decision makers: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smtClean="0"/>
              <a:t>Supervisors, Operational level employees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r>
              <a:rPr lang="en-US" sz="1800" b="1" dirty="0" smtClean="0">
                <a:solidFill>
                  <a:srgbClr val="FF0000"/>
                </a:solidFill>
              </a:rPr>
              <a:t>Key </a:t>
            </a:r>
            <a:r>
              <a:rPr lang="en-US" sz="1800" b="1" dirty="0">
                <a:solidFill>
                  <a:srgbClr val="FF0000"/>
                </a:solidFill>
              </a:rPr>
              <a:t>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Purchase order execution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Expedite 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Emergency procurement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Invoice processing &amp; </a:t>
            </a:r>
            <a:r>
              <a:rPr lang="en-US" sz="1800" dirty="0" smtClean="0"/>
              <a:t>compliance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r>
              <a:rPr lang="en-US" sz="1800" b="1" dirty="0" smtClean="0">
                <a:solidFill>
                  <a:srgbClr val="FF0000"/>
                </a:solidFill>
              </a:rPr>
              <a:t>Typical </a:t>
            </a:r>
            <a:r>
              <a:rPr lang="en-US" sz="1800" b="1" dirty="0">
                <a:solidFill>
                  <a:srgbClr val="FF0000"/>
                </a:solidFill>
              </a:rPr>
              <a:t>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Spot purchases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Handling shortages &amp; delays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Vendor coordination at </a:t>
            </a:r>
            <a:r>
              <a:rPr lang="en-US" sz="1800" dirty="0" smtClean="0"/>
              <a:t>site.</a:t>
            </a:r>
          </a:p>
          <a:p>
            <a:r>
              <a:rPr lang="en-US" sz="1800" dirty="0" smtClean="0"/>
              <a:t>Ex: </a:t>
            </a:r>
            <a:r>
              <a:rPr lang="en-US" sz="1800" dirty="0"/>
              <a:t>Industry: Retail (Reliance Retail)</a:t>
            </a:r>
          </a:p>
          <a:p>
            <a:r>
              <a:rPr lang="en-US" sz="1800" dirty="0"/>
              <a:t>Decision</a:t>
            </a:r>
            <a:r>
              <a:rPr lang="en-US" sz="1800" b="1" dirty="0"/>
              <a:t>:</a:t>
            </a:r>
            <a:r>
              <a:rPr lang="en-US" sz="1800" dirty="0"/>
              <a:t> </a:t>
            </a:r>
            <a:r>
              <a:rPr lang="en-IN" sz="1800" dirty="0"/>
              <a:t>Daily purchase </a:t>
            </a:r>
            <a:r>
              <a:rPr lang="en-IN" sz="1800" dirty="0" smtClean="0"/>
              <a:t>orders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90262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9884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Make-or-Buy </a:t>
            </a:r>
            <a:r>
              <a:rPr lang="en-IN" dirty="0" smtClean="0"/>
              <a:t>Decision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231760" y="896183"/>
            <a:ext cx="89122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Brand: </a:t>
            </a:r>
            <a:r>
              <a:rPr lang="en-US" sz="1800" dirty="0" err="1"/>
              <a:t>boAt</a:t>
            </a:r>
            <a:r>
              <a:rPr lang="en-US" sz="1800" dirty="0"/>
              <a:t> (Imagine Marketing Ltd</a:t>
            </a:r>
            <a:r>
              <a:rPr lang="en-US" sz="1800" dirty="0" smtClean="0"/>
              <a:t>.):</a:t>
            </a:r>
          </a:p>
          <a:p>
            <a:endParaRPr lang="en-U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 err="1"/>
              <a:t>boAt</a:t>
            </a:r>
            <a:r>
              <a:rPr lang="en-US" sz="1800" dirty="0"/>
              <a:t> became one of India’s fastest-growing audio and wearable brands by appealing directly to Gen-Z and young </a:t>
            </a:r>
            <a:r>
              <a:rPr lang="en-US" sz="1800" dirty="0" err="1"/>
              <a:t>millennials</a:t>
            </a:r>
            <a:r>
              <a:rPr lang="en-US" sz="1800" dirty="0"/>
              <a:t>. Instead of following a traditional manufacturing-heavy model, </a:t>
            </a:r>
            <a:r>
              <a:rPr lang="en-US" sz="1800" dirty="0" err="1"/>
              <a:t>boAt</a:t>
            </a:r>
            <a:r>
              <a:rPr lang="en-US" sz="1800" dirty="0"/>
              <a:t> faced a crucial make-or-buy decision early in its growth phase</a:t>
            </a:r>
            <a:r>
              <a:rPr lang="en-US" sz="18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b="1" dirty="0"/>
              <a:t>The Make-or-Buy Decision</a:t>
            </a:r>
          </a:p>
          <a:p>
            <a:r>
              <a:rPr lang="en-US" sz="1800" dirty="0"/>
              <a:t>Should </a:t>
            </a:r>
            <a:r>
              <a:rPr lang="en-US" sz="1800" dirty="0" err="1"/>
              <a:t>boAt</a:t>
            </a:r>
            <a:r>
              <a:rPr lang="en-US" sz="18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Make products in-house by setting up manufacturing units, 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Buy (outsource) manufacturing while focusing on design, branding, and distribution?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895792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9884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Make-or-Buy </a:t>
            </a:r>
            <a:r>
              <a:rPr lang="en-IN" dirty="0" smtClean="0"/>
              <a:t>Decision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231760" y="896183"/>
            <a:ext cx="89122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Decision Taken: Asset-Light Hybrid </a:t>
            </a:r>
            <a:r>
              <a:rPr lang="en-US" sz="1800" dirty="0" smtClean="0">
                <a:solidFill>
                  <a:srgbClr val="FF0000"/>
                </a:solidFill>
              </a:rPr>
              <a:t>Model</a:t>
            </a:r>
          </a:p>
          <a:p>
            <a:endParaRPr lang="en-US" sz="1800" dirty="0" smtClean="0"/>
          </a:p>
          <a:p>
            <a:r>
              <a:rPr lang="en-US" sz="1800" b="1" dirty="0"/>
              <a:t>MAKE (In-House Capabilities)</a:t>
            </a:r>
          </a:p>
          <a:p>
            <a:r>
              <a:rPr lang="en-US" sz="1800" b="1" dirty="0"/>
              <a:t>1. Product Design &amp; R&amp;D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Industrial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Sound tuning and user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Product roadmaps aligned with Gen-Z </a:t>
            </a:r>
            <a:r>
              <a:rPr lang="en-US" sz="1800" dirty="0" smtClean="0"/>
              <a:t>trends.</a:t>
            </a:r>
          </a:p>
          <a:p>
            <a:endParaRPr lang="en-US" sz="1800" dirty="0"/>
          </a:p>
          <a:p>
            <a:r>
              <a:rPr lang="en-US" sz="1800" b="1" dirty="0"/>
              <a:t>Why MAKE?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Design differentiation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Faster response to fashion &amp; tech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Control over customer experience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4771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9884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Make-or-Buy </a:t>
            </a:r>
            <a:r>
              <a:rPr lang="en-IN" dirty="0" smtClean="0"/>
              <a:t>Decision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509162" y="937280"/>
            <a:ext cx="89122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Decision Taken: Asset-Light Hybrid </a:t>
            </a:r>
            <a:r>
              <a:rPr lang="en-US" sz="1800" dirty="0" smtClean="0">
                <a:solidFill>
                  <a:srgbClr val="FF0000"/>
                </a:solidFill>
              </a:rPr>
              <a:t>Model</a:t>
            </a:r>
          </a:p>
          <a:p>
            <a:endParaRPr lang="en-US" sz="1800" dirty="0" smtClean="0"/>
          </a:p>
          <a:p>
            <a:r>
              <a:rPr lang="en-US" sz="1800" b="1" dirty="0"/>
              <a:t>MAKE (In-House Capabilities)</a:t>
            </a:r>
          </a:p>
          <a:p>
            <a:r>
              <a:rPr lang="en-US" sz="1800" b="1" dirty="0"/>
              <a:t>2. Branding &amp; Marketing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Influencer 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Youth-centric campaigns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Community building</a:t>
            </a:r>
          </a:p>
        </p:txBody>
      </p:sp>
    </p:spTree>
    <p:extLst>
      <p:ext uri="{BB962C8B-B14F-4D97-AF65-F5344CB8AC3E}">
        <p14:creationId xmlns:p14="http://schemas.microsoft.com/office/powerpoint/2010/main" val="35348779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9884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Make-or-Buy </a:t>
            </a:r>
            <a:r>
              <a:rPr lang="en-IN" dirty="0" smtClean="0"/>
              <a:t>Decision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509162" y="937280"/>
            <a:ext cx="89122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Decision Taken: Asset-Light Hybrid </a:t>
            </a:r>
            <a:r>
              <a:rPr lang="en-US" sz="1800" dirty="0" smtClean="0">
                <a:solidFill>
                  <a:srgbClr val="FF0000"/>
                </a:solidFill>
              </a:rPr>
              <a:t>Model</a:t>
            </a:r>
          </a:p>
          <a:p>
            <a:endParaRPr lang="en-US" sz="1800" dirty="0" smtClean="0"/>
          </a:p>
          <a:p>
            <a:r>
              <a:rPr lang="en-US" sz="1800" b="1" dirty="0"/>
              <a:t>BUY (Outsourced Activities)</a:t>
            </a:r>
          </a:p>
          <a:p>
            <a:r>
              <a:rPr lang="en-US" sz="1800" b="1" dirty="0"/>
              <a:t>1. Manufacturing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Contract manufacturing partners (China &amp; India)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No heavy capital investment in plants</a:t>
            </a:r>
          </a:p>
          <a:p>
            <a:r>
              <a:rPr lang="en-US" sz="1800" b="1" dirty="0"/>
              <a:t>Why BUY?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Lower fixed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Scalability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Faster product </a:t>
            </a:r>
            <a:r>
              <a:rPr lang="en-US" sz="1800" dirty="0" smtClean="0"/>
              <a:t>launches.</a:t>
            </a:r>
            <a:endParaRPr lang="en-US" sz="1800" dirty="0"/>
          </a:p>
          <a:p>
            <a:endParaRPr lang="en-US" sz="1800" dirty="0" smtClean="0"/>
          </a:p>
          <a:p>
            <a:r>
              <a:rPr lang="en-US" sz="1800" b="1" dirty="0"/>
              <a:t>2. Component Sourcing</a:t>
            </a:r>
            <a:endParaRPr lang="en-US" sz="1800" dirty="0"/>
          </a:p>
          <a:p>
            <a:r>
              <a:rPr lang="en-US" sz="1800" dirty="0"/>
              <a:t>Chips, batteries, drivers sourced from global suppliers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07272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9884" y="1500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Make-or-Buy </a:t>
            </a:r>
            <a:r>
              <a:rPr lang="en-IN" dirty="0" smtClean="0"/>
              <a:t>Decision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509162" y="937280"/>
            <a:ext cx="89122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Decision Taken: Asset-Light Hybrid Model</a:t>
            </a:r>
          </a:p>
          <a:p>
            <a:endParaRPr lang="en-US" sz="1800" dirty="0" smtClean="0"/>
          </a:p>
          <a:p>
            <a:r>
              <a:rPr lang="en-US" sz="1800" b="1" dirty="0"/>
              <a:t>Outcomes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Rapid market penetration in audio &amp; </a:t>
            </a:r>
            <a:r>
              <a:rPr lang="en-US" sz="1800" dirty="0" err="1"/>
              <a:t>wearables</a:t>
            </a:r>
            <a:endParaRPr lang="en-US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High brand recall among Gen-Z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Competitive pricing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Ability to launch multiple SKUs quickly</a:t>
            </a:r>
          </a:p>
        </p:txBody>
      </p:sp>
    </p:spTree>
    <p:extLst>
      <p:ext uri="{BB962C8B-B14F-4D97-AF65-F5344CB8AC3E}">
        <p14:creationId xmlns:p14="http://schemas.microsoft.com/office/powerpoint/2010/main" val="29633862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448" y="581561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Procurement 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482885" y="1235230"/>
            <a:ext cx="76850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/>
              <a:t>Procurement is the </a:t>
            </a:r>
            <a:r>
              <a:rPr lang="en-US" sz="1800" b="1" dirty="0">
                <a:solidFill>
                  <a:srgbClr val="FF0000"/>
                </a:solidFill>
              </a:rPr>
              <a:t>process of acquiring goods and services </a:t>
            </a:r>
            <a:r>
              <a:rPr lang="en-US" sz="1800" dirty="0"/>
              <a:t>required by an organization from external suppliers</a:t>
            </a:r>
            <a:r>
              <a:rPr lang="en-US" sz="18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/>
              <a:t>It focuses on obtaining the right quality, quantity, price, time, and supplier</a:t>
            </a:r>
            <a:r>
              <a:rPr lang="en-US" sz="18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/>
              <a:t>Procurement includes planning, supplier selection, negotiation, and </a:t>
            </a:r>
            <a:r>
              <a:rPr lang="en-US" sz="1800" dirty="0" smtClean="0"/>
              <a:t>purchasing.</a:t>
            </a:r>
            <a:endParaRPr lang="en-US" sz="1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/>
              <a:t>Effective procurement helps in cost control, quality improvement, and value creation for the organization.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103509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448" y="581561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Procure-to-Pay (P2P) System</a:t>
            </a:r>
            <a:endParaRPr lang="en-IN" b="1" dirty="0"/>
          </a:p>
        </p:txBody>
      </p:sp>
      <p:sp>
        <p:nvSpPr>
          <p:cNvPr id="4" name="Rectangle 3"/>
          <p:cNvSpPr/>
          <p:nvPr/>
        </p:nvSpPr>
        <p:spPr>
          <a:xfrm>
            <a:off x="159487" y="1366097"/>
            <a:ext cx="85485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800" dirty="0"/>
              <a:t>Procure-to-Pay (P2P) is an end-to-end process that integrates procurement and accounts payable activities</a:t>
            </a:r>
            <a:r>
              <a:rPr lang="en-US" sz="18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It </a:t>
            </a:r>
            <a:r>
              <a:rPr lang="en-US" sz="1800" dirty="0"/>
              <a:t>starts with purchase requisition and supplier selection and ends with supplier payment</a:t>
            </a:r>
            <a:r>
              <a:rPr lang="en-US" sz="18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The </a:t>
            </a:r>
            <a:r>
              <a:rPr lang="en-US" sz="1800" dirty="0"/>
              <a:t>system ensures process control, transparency, and compliance through approvals and documentation</a:t>
            </a:r>
            <a:r>
              <a:rPr lang="en-US" sz="18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An </a:t>
            </a:r>
            <a:r>
              <a:rPr lang="en-US" sz="1800" dirty="0"/>
              <a:t>effective P2P system reduces costs, errors, and cycle time while improving supplier relationships.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653917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448" y="581561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Procure-to-Pay (P2P) System</a:t>
            </a:r>
            <a:endParaRPr lang="en-IN" b="1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78EBD49-6D14-A349-94A8-4F7551FCD649}"/>
              </a:ext>
            </a:extLst>
          </p:cNvPr>
          <p:cNvGrpSpPr/>
          <p:nvPr/>
        </p:nvGrpSpPr>
        <p:grpSpPr>
          <a:xfrm>
            <a:off x="685997" y="1154261"/>
            <a:ext cx="7841315" cy="3789879"/>
            <a:chOff x="1981200" y="2185988"/>
            <a:chExt cx="8382000" cy="4525963"/>
          </a:xfrm>
        </p:grpSpPr>
        <p:grpSp>
          <p:nvGrpSpPr>
            <p:cNvPr id="6" name="Google Shape;112;p16"/>
            <p:cNvGrpSpPr/>
            <p:nvPr/>
          </p:nvGrpSpPr>
          <p:grpSpPr>
            <a:xfrm>
              <a:off x="1981200" y="2185988"/>
              <a:ext cx="8229600" cy="4525963"/>
              <a:chOff x="4038600" y="3571984"/>
              <a:chExt cx="4873050" cy="2803415"/>
            </a:xfrm>
          </p:grpSpPr>
          <p:pic>
            <p:nvPicPr>
              <p:cNvPr id="11" name="Google Shape;113;p16" descr="p2p.jpg"/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4038600" y="3571984"/>
                <a:ext cx="4873050" cy="280341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Google Shape;114;p16"/>
              <p:cNvSpPr txBox="1"/>
              <p:nvPr/>
            </p:nvSpPr>
            <p:spPr>
              <a:xfrm>
                <a:off x="5662950" y="5895306"/>
                <a:ext cx="992658" cy="306607"/>
              </a:xfrm>
              <a:prstGeom prst="rect">
                <a:avLst/>
              </a:prstGeom>
              <a:solidFill>
                <a:srgbClr val="ECCD9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dk1"/>
                    </a:solidFill>
                    <a:latin typeface="Lucida Sans"/>
                    <a:ea typeface="Lucida Sans"/>
                    <a:cs typeface="Lucida Sans"/>
                    <a:sym typeface="Lucida Sans"/>
                  </a:rPr>
                  <a:t>PURCHASE REQUISITION</a:t>
                </a:r>
              </a:p>
            </p:txBody>
          </p:sp>
        </p:grpSp>
        <p:sp>
          <p:nvSpPr>
            <p:cNvPr id="7" name="Google Shape;114;p16"/>
            <p:cNvSpPr txBox="1"/>
            <p:nvPr/>
          </p:nvSpPr>
          <p:spPr>
            <a:xfrm>
              <a:off x="6842229" y="2534921"/>
              <a:ext cx="1930297" cy="457200"/>
            </a:xfrm>
            <a:prstGeom prst="rect">
              <a:avLst/>
            </a:prstGeom>
            <a:solidFill>
              <a:srgbClr val="ECCD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1200" b="1" dirty="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PURCHASE ORDER</a:t>
              </a:r>
              <a:endParaRPr sz="1200" b="1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8" name="Google Shape;114;p16"/>
            <p:cNvSpPr txBox="1"/>
            <p:nvPr/>
          </p:nvSpPr>
          <p:spPr>
            <a:xfrm>
              <a:off x="2286000" y="3352801"/>
              <a:ext cx="1295400" cy="495001"/>
            </a:xfrm>
            <a:prstGeom prst="rect">
              <a:avLst/>
            </a:prstGeom>
            <a:solidFill>
              <a:srgbClr val="ECCD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ESTABLISH NEED</a:t>
              </a:r>
              <a:endParaRPr sz="1200" b="1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9" name="Google Shape;114;p16"/>
            <p:cNvSpPr txBox="1"/>
            <p:nvPr/>
          </p:nvSpPr>
          <p:spPr>
            <a:xfrm>
              <a:off x="7315201" y="5257801"/>
              <a:ext cx="1676400" cy="495001"/>
            </a:xfrm>
            <a:prstGeom prst="rect">
              <a:avLst/>
            </a:prstGeom>
            <a:solidFill>
              <a:srgbClr val="ECCD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RECEIPTS &amp; INSPECTION</a:t>
              </a:r>
              <a:endParaRPr sz="1200" b="1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10" name="Google Shape;114;p16"/>
            <p:cNvSpPr txBox="1"/>
            <p:nvPr/>
          </p:nvSpPr>
          <p:spPr>
            <a:xfrm>
              <a:off x="8991600" y="4077000"/>
              <a:ext cx="1371600" cy="495001"/>
            </a:xfrm>
            <a:prstGeom prst="rect">
              <a:avLst/>
            </a:prstGeom>
            <a:solidFill>
              <a:srgbClr val="ECCD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SUPPLIER PAYMENT</a:t>
              </a:r>
              <a:endParaRPr sz="1200" b="1" dirty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74136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Procure-to-Pay (P2P)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057" y="1506800"/>
            <a:ext cx="8520600" cy="34164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FF0000"/>
                </a:solidFill>
              </a:rPr>
              <a:t>Step 1: Identify a </a:t>
            </a:r>
            <a:r>
              <a:rPr lang="en-US" b="1" dirty="0" smtClean="0">
                <a:solidFill>
                  <a:srgbClr val="FF0000"/>
                </a:solidFill>
              </a:rPr>
              <a:t>Need: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process begins when a department or employee identifies a requirement for goods or services.</a:t>
            </a:r>
          </a:p>
          <a:p>
            <a:pPr algn="just"/>
            <a:r>
              <a:rPr lang="en-US" dirty="0"/>
              <a:t>This could be office equipment, raw materials, software, or services.</a:t>
            </a:r>
          </a:p>
          <a:p>
            <a:pPr algn="just"/>
            <a:r>
              <a:rPr lang="en-US" dirty="0"/>
              <a:t>The requirement is checked against budget availability and business necessity.</a:t>
            </a:r>
          </a:p>
          <a:p>
            <a:pPr algn="just"/>
            <a:r>
              <a:rPr lang="en-US" dirty="0"/>
              <a:t>This step ensures that purchases are need-based and planned, not impulsive.</a:t>
            </a:r>
          </a:p>
          <a:p>
            <a:pPr marL="114300" indent="0">
              <a:buNone/>
            </a:pPr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IT department realizes it needs new desktop computers for new employees.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97468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0125" y="3481331"/>
            <a:ext cx="79111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2346" y="1283801"/>
            <a:ext cx="796437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IN" sz="1800" dirty="0"/>
              <a:t>Sourcing strategies can be classified based 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Number of suppliers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Geographic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Ownership and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Risk </a:t>
            </a:r>
            <a:r>
              <a:rPr lang="en-IN" sz="1800" dirty="0" smtClean="0"/>
              <a:t>appetite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800" dirty="0"/>
          </a:p>
          <a:p>
            <a:r>
              <a:rPr lang="en-IN" sz="1800" dirty="0"/>
              <a:t>Major types: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800" dirty="0"/>
              <a:t>Single sourcing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800" dirty="0"/>
              <a:t>Multiple sourcing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800" dirty="0"/>
              <a:t>Global sourcing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800" dirty="0"/>
              <a:t>Local sourcing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800" dirty="0"/>
              <a:t>Outsourcing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800" dirty="0"/>
              <a:t>Insourcing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38619" y="295843"/>
            <a:ext cx="5440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/>
              <a:t>Types of Sourcing – Overview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Procure-to-Pay (P2P)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54" y="818431"/>
            <a:ext cx="8520600" cy="4092615"/>
          </a:xfrm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FF0000"/>
                </a:solidFill>
              </a:rPr>
              <a:t>Step 2: Create a Requisition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A </a:t>
            </a:r>
            <a:r>
              <a:rPr lang="en-US" dirty="0"/>
              <a:t>Purchase Requisition (PR) is </a:t>
            </a:r>
            <a:r>
              <a:rPr lang="en-US" dirty="0" smtClean="0"/>
              <a:t>created. The </a:t>
            </a:r>
            <a:r>
              <a:rPr lang="en-US" dirty="0"/>
              <a:t>PR includes:</a:t>
            </a:r>
          </a:p>
          <a:p>
            <a:pPr lvl="1"/>
            <a:r>
              <a:rPr lang="en-US" sz="1600" dirty="0"/>
              <a:t>Item description</a:t>
            </a:r>
          </a:p>
          <a:p>
            <a:pPr lvl="1"/>
            <a:r>
              <a:rPr lang="en-US" sz="1600" dirty="0"/>
              <a:t>Quantity</a:t>
            </a:r>
          </a:p>
          <a:p>
            <a:pPr lvl="1"/>
            <a:r>
              <a:rPr lang="en-US" sz="1600" dirty="0"/>
              <a:t>Estimated cost</a:t>
            </a:r>
          </a:p>
          <a:p>
            <a:pPr lvl="1"/>
            <a:r>
              <a:rPr lang="en-US" sz="1600" dirty="0"/>
              <a:t>Delivery location</a:t>
            </a:r>
          </a:p>
          <a:p>
            <a:pPr lvl="1"/>
            <a:r>
              <a:rPr lang="en-US" sz="1600" dirty="0"/>
              <a:t>Budget </a:t>
            </a:r>
            <a:r>
              <a:rPr lang="en-US" sz="1600" dirty="0" smtClean="0"/>
              <a:t>code</a:t>
            </a:r>
          </a:p>
          <a:p>
            <a:pPr lvl="1"/>
            <a:endParaRPr lang="en-US" sz="1600" dirty="0"/>
          </a:p>
          <a:p>
            <a:r>
              <a:rPr lang="en-US" dirty="0"/>
              <a:t>The requisition goes through an approval workflow (manager → finance → procurement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r>
              <a:rPr lang="en-US" b="1" dirty="0"/>
              <a:t>Control purpose: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Prevents unauthorized and off-budget purchases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IT raises a requisition for 20 desktops </a:t>
            </a:r>
            <a:r>
              <a:rPr lang="en-US" dirty="0" smtClean="0"/>
              <a:t>and </a:t>
            </a:r>
            <a:r>
              <a:rPr lang="en-US" dirty="0"/>
              <a:t>gets approval from the IT head and finance.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289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619" y="663997"/>
            <a:ext cx="4502181" cy="337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6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Procure-to-Pay (P2P)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54" y="818431"/>
            <a:ext cx="8520600" cy="423645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FF0000"/>
                </a:solidFill>
              </a:rPr>
              <a:t>Step 3: Dispatch Purchase Order (PO) to </a:t>
            </a:r>
            <a:r>
              <a:rPr lang="en-US" b="1" dirty="0" smtClean="0">
                <a:solidFill>
                  <a:srgbClr val="FF0000"/>
                </a:solidFill>
              </a:rPr>
              <a:t>Supplier</a:t>
            </a:r>
          </a:p>
          <a:p>
            <a:r>
              <a:rPr lang="en-US" dirty="0"/>
              <a:t>Once the requisition is approved, the procurement team converts the PR into a Purchase Order (PO).</a:t>
            </a:r>
          </a:p>
          <a:p>
            <a:r>
              <a:rPr lang="en-US" dirty="0"/>
              <a:t>The PO is a legal document sent to the supplier.</a:t>
            </a:r>
          </a:p>
          <a:p>
            <a:r>
              <a:rPr lang="en-US" dirty="0"/>
              <a:t>It clearly specifies:</a:t>
            </a:r>
          </a:p>
          <a:p>
            <a:pPr lvl="1"/>
            <a:r>
              <a:rPr lang="en-US" dirty="0"/>
              <a:t>Quantity</a:t>
            </a:r>
          </a:p>
          <a:p>
            <a:pPr lvl="1"/>
            <a:r>
              <a:rPr lang="en-US" dirty="0"/>
              <a:t>Price</a:t>
            </a:r>
          </a:p>
          <a:p>
            <a:pPr lvl="1"/>
            <a:r>
              <a:rPr lang="en-US" dirty="0"/>
              <a:t>Delivery date</a:t>
            </a:r>
          </a:p>
          <a:p>
            <a:pPr lvl="1"/>
            <a:r>
              <a:rPr lang="en-US" dirty="0"/>
              <a:t>Payment terms</a:t>
            </a:r>
          </a:p>
          <a:p>
            <a:r>
              <a:rPr lang="en-US" dirty="0"/>
              <a:t>The PO is dispatched electronically (email / ERP portal).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Procurement issues a PO to an approved computer vendor with agreed prices and 30-day credit terms.</a:t>
            </a:r>
          </a:p>
          <a:p>
            <a:pPr marL="11430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58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Procure-to-Pay (P2P)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54" y="818431"/>
            <a:ext cx="8520600" cy="423645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FF0000"/>
                </a:solidFill>
              </a:rPr>
              <a:t>Step 4: Take Delivery / Receipt of the PO</a:t>
            </a:r>
          </a:p>
          <a:p>
            <a:r>
              <a:rPr lang="en-US" dirty="0"/>
              <a:t>The supplier delivers the goods as per the PO.</a:t>
            </a:r>
          </a:p>
          <a:p>
            <a:r>
              <a:rPr lang="en-US" dirty="0"/>
              <a:t>The receiving department:</a:t>
            </a:r>
          </a:p>
          <a:p>
            <a:pPr lvl="1"/>
            <a:r>
              <a:rPr lang="en-US" sz="1600" dirty="0"/>
              <a:t>Checks quantity and quality</a:t>
            </a:r>
          </a:p>
          <a:p>
            <a:pPr lvl="1"/>
            <a:r>
              <a:rPr lang="en-US" sz="1600" dirty="0"/>
              <a:t>Confirms delivery</a:t>
            </a:r>
          </a:p>
          <a:p>
            <a:r>
              <a:rPr lang="en-US" dirty="0" smtClean="0"/>
              <a:t>A Goods Receipt Note (GRN) is </a:t>
            </a:r>
            <a:r>
              <a:rPr lang="en-US" dirty="0"/>
              <a:t>created in the system.</a:t>
            </a:r>
          </a:p>
          <a:p>
            <a:r>
              <a:rPr lang="en-US" dirty="0"/>
              <a:t>This </a:t>
            </a:r>
            <a:r>
              <a:rPr lang="en-US" dirty="0" smtClean="0"/>
              <a:t>confirms </a:t>
            </a:r>
            <a:r>
              <a:rPr lang="en-US" dirty="0"/>
              <a:t>that goods/services have been actually received.</a:t>
            </a:r>
          </a:p>
          <a:p>
            <a:r>
              <a:rPr lang="en-US" b="1" dirty="0"/>
              <a:t>Control purpose: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Ensures payment is made only for what is received.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warehouse receives 20 desktops, inspects them, and records the GRN </a:t>
            </a:r>
          </a:p>
          <a:p>
            <a:pPr marL="11430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617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Procure-to-Pay (P2P)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54" y="818431"/>
            <a:ext cx="8520600" cy="423645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FF0000"/>
                </a:solidFill>
              </a:rPr>
              <a:t>Step 5: Pay Supplier</a:t>
            </a:r>
          </a:p>
          <a:p>
            <a:r>
              <a:rPr lang="en-US" dirty="0"/>
              <a:t>The supplier submits an invoice.</a:t>
            </a:r>
          </a:p>
          <a:p>
            <a:r>
              <a:rPr lang="en-US" dirty="0"/>
              <a:t>Accounts Payable performs </a:t>
            </a:r>
            <a:r>
              <a:rPr lang="en-US" b="1" dirty="0"/>
              <a:t>three-way matching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Purchase Order (PO)</a:t>
            </a:r>
          </a:p>
          <a:p>
            <a:pPr lvl="1"/>
            <a:r>
              <a:rPr lang="en-US" dirty="0"/>
              <a:t>Goods Receipt Note (GRN)</a:t>
            </a:r>
          </a:p>
          <a:p>
            <a:pPr lvl="1"/>
            <a:r>
              <a:rPr lang="en-US" dirty="0"/>
              <a:t>Supplier Invoice</a:t>
            </a:r>
          </a:p>
          <a:p>
            <a:r>
              <a:rPr lang="en-US" dirty="0"/>
              <a:t>If all details match, payment is approved and released.</a:t>
            </a:r>
          </a:p>
          <a:p>
            <a:r>
              <a:rPr lang="en-US" dirty="0"/>
              <a:t>Payment is made as per agreed terms (NEFT / RTGS / </a:t>
            </a:r>
            <a:r>
              <a:rPr lang="en-US" dirty="0" err="1"/>
              <a:t>cheque</a:t>
            </a:r>
            <a:r>
              <a:rPr lang="en-US" dirty="0"/>
              <a:t>).</a:t>
            </a:r>
          </a:p>
          <a:p>
            <a:r>
              <a:rPr lang="en-US" b="1" dirty="0"/>
              <a:t>Control purpose: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Prevents overpayment, duplicate payment, and fraud.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After successful matching, finance pays the vendor within 30 days.</a:t>
            </a:r>
          </a:p>
          <a:p>
            <a:pPr marL="11430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0619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Procure-to-Pay (P2P) process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347" y="1722557"/>
            <a:ext cx="8520600" cy="423645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IN" dirty="0"/>
              <a:t>Process Summary </a:t>
            </a:r>
            <a:r>
              <a:rPr lang="en-IN" dirty="0" smtClean="0"/>
              <a:t>:</a:t>
            </a:r>
          </a:p>
          <a:p>
            <a:pPr marL="114300" indent="0">
              <a:buNone/>
            </a:pPr>
            <a:r>
              <a:rPr lang="en-US" dirty="0"/>
              <a:t>Need → Requisition → Purchase Order → Receipt → Payment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0107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Supplier selection and evaluation is a systematic process of identifying, assessing, and monitoring suppliers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Ensures procurement of right quality, cost, delivery, and reliability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Plays a key role in cost control, risk management, and long-term competitiveness</a:t>
            </a:r>
          </a:p>
          <a:p>
            <a:pPr marL="11430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3391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IN" dirty="0"/>
              <a:t>Supplier Selection </a:t>
            </a:r>
            <a:r>
              <a:rPr lang="en-IN" dirty="0" smtClean="0"/>
              <a:t>Criteria:</a:t>
            </a:r>
          </a:p>
          <a:p>
            <a:pPr>
              <a:lnSpc>
                <a:spcPct val="150000"/>
              </a:lnSpc>
            </a:pPr>
            <a:r>
              <a:rPr lang="en-US" b="1" dirty="0"/>
              <a:t>Quality performance</a:t>
            </a:r>
            <a:r>
              <a:rPr lang="en-US" dirty="0"/>
              <a:t> (defects, rejections)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Delivery performance</a:t>
            </a:r>
            <a:r>
              <a:rPr lang="en-US" dirty="0"/>
              <a:t> (on-time delivery)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Cost performance</a:t>
            </a:r>
            <a:r>
              <a:rPr lang="en-US" dirty="0"/>
              <a:t> (price stability, cost reduction)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Service level</a:t>
            </a:r>
            <a:r>
              <a:rPr lang="en-US" dirty="0"/>
              <a:t> (responsiveness, communication)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Compliance</a:t>
            </a:r>
            <a:r>
              <a:rPr lang="en-US" dirty="0"/>
              <a:t> (contract, ethical, legal)</a:t>
            </a:r>
          </a:p>
          <a:p>
            <a:pPr marL="114300" indent="0">
              <a:lnSpc>
                <a:spcPct val="150000"/>
              </a:lnSpc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6383009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IN" dirty="0"/>
              <a:t>Objectives of Supplier </a:t>
            </a:r>
            <a:r>
              <a:rPr lang="en-IN" dirty="0" smtClean="0"/>
              <a:t>Evaluation</a:t>
            </a:r>
          </a:p>
          <a:p>
            <a:pPr>
              <a:lnSpc>
                <a:spcPct val="150000"/>
              </a:lnSpc>
            </a:pPr>
            <a:r>
              <a:rPr lang="en-US" dirty="0"/>
              <a:t>Measure supplier performance </a:t>
            </a:r>
            <a:r>
              <a:rPr lang="en-US" dirty="0" smtClean="0"/>
              <a:t>objectively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Improve </a:t>
            </a:r>
            <a:r>
              <a:rPr lang="en-US" dirty="0"/>
              <a:t>supplier quality and </a:t>
            </a:r>
            <a:r>
              <a:rPr lang="en-US" dirty="0" smtClean="0"/>
              <a:t>delivery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Identify </a:t>
            </a:r>
            <a:r>
              <a:rPr lang="en-US" dirty="0"/>
              <a:t>gaps and improvement </a:t>
            </a:r>
            <a:r>
              <a:rPr lang="en-US" dirty="0" smtClean="0"/>
              <a:t>areas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Reduce </a:t>
            </a:r>
            <a:r>
              <a:rPr lang="en-US" dirty="0"/>
              <a:t>procurement </a:t>
            </a:r>
            <a:r>
              <a:rPr lang="en-US" dirty="0" smtClean="0"/>
              <a:t>risks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Strengthen </a:t>
            </a:r>
            <a:r>
              <a:rPr lang="en-US" dirty="0"/>
              <a:t>buyer–supplier relationship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42153847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IN" dirty="0"/>
              <a:t>Vendor Rating </a:t>
            </a:r>
            <a:r>
              <a:rPr lang="en-IN" dirty="0" smtClean="0"/>
              <a:t>Methods: </a:t>
            </a:r>
          </a:p>
          <a:p>
            <a:pPr marL="114300" indent="0">
              <a:buNone/>
            </a:pPr>
            <a:endParaRPr lang="en-IN" dirty="0" smtClean="0"/>
          </a:p>
          <a:p>
            <a:pPr algn="just">
              <a:lnSpc>
                <a:spcPct val="150000"/>
              </a:lnSpc>
            </a:pPr>
            <a:r>
              <a:rPr lang="en-US" dirty="0"/>
              <a:t>Categorical Method – qualitative judgment (Good/Average/Poor</a:t>
            </a:r>
            <a:r>
              <a:rPr lang="en-US" dirty="0" smtClean="0"/>
              <a:t>).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Weighted </a:t>
            </a:r>
            <a:r>
              <a:rPr lang="en-US" dirty="0"/>
              <a:t>Point Method – numerical scores with </a:t>
            </a:r>
            <a:r>
              <a:rPr lang="en-US" dirty="0" smtClean="0"/>
              <a:t>weights.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Cost </a:t>
            </a:r>
            <a:r>
              <a:rPr lang="en-US" dirty="0"/>
              <a:t>Ratio Method – cost of poor performance added to </a:t>
            </a:r>
            <a:r>
              <a:rPr lang="en-US" dirty="0" smtClean="0"/>
              <a:t>price.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731918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Single Sourcing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IN" dirty="0"/>
              <a:t>Single sourcing means procuring a particular input from </a:t>
            </a:r>
            <a:r>
              <a:rPr lang="en-IN" b="1" dirty="0"/>
              <a:t>one supplier only</a:t>
            </a:r>
            <a:r>
              <a:rPr lang="en-IN" dirty="0"/>
              <a:t>.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Characteristics</a:t>
            </a:r>
            <a:r>
              <a:rPr lang="en-IN" dirty="0"/>
              <a:t>:</a:t>
            </a:r>
          </a:p>
          <a:p>
            <a:r>
              <a:rPr lang="en-IN" dirty="0"/>
              <a:t>Long-term supplier relationship</a:t>
            </a:r>
          </a:p>
          <a:p>
            <a:r>
              <a:rPr lang="en-IN" dirty="0"/>
              <a:t>High dependency on supplier</a:t>
            </a:r>
          </a:p>
          <a:p>
            <a:r>
              <a:rPr lang="en-IN" dirty="0"/>
              <a:t>Potential for cost efficiencies and quality consistency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b="1" dirty="0" smtClean="0"/>
              <a:t>Frequency </a:t>
            </a:r>
            <a:r>
              <a:rPr lang="en-US" b="1" dirty="0"/>
              <a:t>of Supplier </a:t>
            </a:r>
            <a:r>
              <a:rPr lang="en-US" b="1" dirty="0" smtClean="0"/>
              <a:t>Evaluation</a:t>
            </a:r>
          </a:p>
          <a:p>
            <a:pPr marL="114300" indent="0">
              <a:buNone/>
            </a:pPr>
            <a:endParaRPr lang="en-US" b="1" dirty="0"/>
          </a:p>
          <a:p>
            <a:pPr algn="just"/>
            <a:r>
              <a:rPr lang="en-US" dirty="0"/>
              <a:t>Monthly – for critical suppliers: Suppliers </a:t>
            </a:r>
            <a:r>
              <a:rPr lang="en-US" dirty="0" smtClean="0"/>
              <a:t>of Key </a:t>
            </a:r>
            <a:r>
              <a:rPr lang="en-US" dirty="0"/>
              <a:t>raw </a:t>
            </a:r>
            <a:r>
              <a:rPr lang="en-US" dirty="0" smtClean="0"/>
              <a:t>materials, High-value components, Items </a:t>
            </a:r>
            <a:r>
              <a:rPr lang="en-US" dirty="0"/>
              <a:t>affecting production </a:t>
            </a:r>
            <a:r>
              <a:rPr lang="en-US" dirty="0" smtClean="0"/>
              <a:t>continuity.</a:t>
            </a:r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en-US" dirty="0"/>
              <a:t>Quarterly – for regular suppliers: Suppliers </a:t>
            </a:r>
            <a:r>
              <a:rPr lang="en-US" dirty="0" smtClean="0"/>
              <a:t>of Packaging materials, Maintenance supplies, Standard services.</a:t>
            </a:r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en-US" dirty="0"/>
              <a:t>Annually – for strategic suppliers (Long-term </a:t>
            </a:r>
            <a:r>
              <a:rPr lang="en-US" dirty="0" smtClean="0"/>
              <a:t>partners, Suppliers </a:t>
            </a:r>
            <a:r>
              <a:rPr lang="en-US" dirty="0"/>
              <a:t>involved in</a:t>
            </a:r>
            <a:r>
              <a:rPr lang="en-US" dirty="0" smtClean="0"/>
              <a:t>: Product development, Innovation, Technology sharing).</a:t>
            </a:r>
            <a:endParaRPr lang="en-US" dirty="0"/>
          </a:p>
          <a:p>
            <a:pPr algn="just"/>
            <a:endParaRPr lang="en-US" dirty="0" smtClean="0"/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Continuous </a:t>
            </a:r>
            <a:r>
              <a:rPr lang="en-US" dirty="0">
                <a:solidFill>
                  <a:srgbClr val="FF0000"/>
                </a:solidFill>
              </a:rPr>
              <a:t>monitoring through ERP systems</a:t>
            </a:r>
          </a:p>
          <a:p>
            <a:pPr marL="114300" indent="0"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4176574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IN" dirty="0" smtClean="0"/>
              <a:t>Conclusion</a:t>
            </a:r>
          </a:p>
          <a:p>
            <a:pPr marL="114300" indent="0">
              <a:buNone/>
            </a:pPr>
            <a:endParaRPr lang="en-IN" dirty="0"/>
          </a:p>
          <a:p>
            <a:pPr algn="just"/>
            <a:r>
              <a:rPr lang="en-US" dirty="0"/>
              <a:t>Supplier selection is a strategic decision, not a one-time </a:t>
            </a:r>
            <a:r>
              <a:rPr lang="en-US" dirty="0" smtClean="0"/>
              <a:t>activity</a:t>
            </a:r>
          </a:p>
          <a:p>
            <a:pPr algn="just"/>
            <a:r>
              <a:rPr lang="en-US" dirty="0" smtClean="0"/>
              <a:t>Supplier </a:t>
            </a:r>
            <a:r>
              <a:rPr lang="en-US" dirty="0"/>
              <a:t>evaluation ensures continuous </a:t>
            </a:r>
            <a:r>
              <a:rPr lang="en-US" dirty="0" smtClean="0"/>
              <a:t>improvement</a:t>
            </a:r>
          </a:p>
          <a:p>
            <a:pPr algn="just"/>
            <a:r>
              <a:rPr lang="en-US" dirty="0" smtClean="0"/>
              <a:t>Together</a:t>
            </a:r>
            <a:r>
              <a:rPr lang="en-US" dirty="0"/>
              <a:t>, they form the backbone of effective procurement and supply chain </a:t>
            </a:r>
            <a:r>
              <a:rPr lang="en-US" dirty="0" smtClean="0"/>
              <a:t>management.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40589515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/>
              <a:t>Fabindia</a:t>
            </a:r>
            <a:r>
              <a:rPr lang="en-US" dirty="0"/>
              <a:t> — Ethical Sourcing and Supplier </a:t>
            </a:r>
            <a:r>
              <a:rPr lang="en-US" dirty="0" smtClean="0"/>
              <a:t>Evaluation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b="1" dirty="0"/>
              <a:t>Company Overview</a:t>
            </a:r>
            <a:r>
              <a:rPr lang="en-US" b="1" dirty="0" smtClean="0"/>
              <a:t>:</a:t>
            </a:r>
          </a:p>
          <a:p>
            <a:pPr marL="114300" indent="0" algn="just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 err="1"/>
              <a:t>Fabindia</a:t>
            </a:r>
            <a:r>
              <a:rPr lang="en-US" b="1" dirty="0"/>
              <a:t> Overseas Pvt. Ltd.</a:t>
            </a:r>
            <a:r>
              <a:rPr lang="en-US" dirty="0"/>
              <a:t> is a leading Indian retail brand that sources and sells handcrafted products made by rural artisans across India, including apparel, home furnishings, organic foods, personal care and more. It has a vast retail network with hundreds of outlets across India and several international stores.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991" y="818432"/>
            <a:ext cx="1736333" cy="173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716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/>
              <a:t>Fabindia</a:t>
            </a:r>
            <a:r>
              <a:rPr lang="en-US" dirty="0"/>
              <a:t> — Ethical Sourcing and Supplier </a:t>
            </a:r>
            <a:r>
              <a:rPr lang="en-US" dirty="0" smtClean="0"/>
              <a:t>Evaluation</a:t>
            </a:r>
          </a:p>
          <a:p>
            <a:pPr marL="114300" indent="0">
              <a:buNone/>
            </a:pPr>
            <a:endParaRPr lang="en-US" dirty="0" smtClean="0"/>
          </a:p>
          <a:p>
            <a:pPr algn="just"/>
            <a:r>
              <a:rPr lang="en-US" dirty="0"/>
              <a:t>Leading Indian lifestyle retail brand</a:t>
            </a:r>
          </a:p>
          <a:p>
            <a:pPr algn="just"/>
            <a:r>
              <a:rPr lang="en-US" dirty="0"/>
              <a:t>Focus on handcrafted apparel, home &amp; organic products</a:t>
            </a:r>
          </a:p>
          <a:p>
            <a:pPr algn="just"/>
            <a:r>
              <a:rPr lang="en-US" dirty="0"/>
              <a:t>Strong presence across India and select international markets</a:t>
            </a:r>
          </a:p>
          <a:p>
            <a:pPr algn="just"/>
            <a:r>
              <a:rPr lang="en-US" dirty="0"/>
              <a:t>Supply base: rural artisans and craft clusters</a:t>
            </a:r>
          </a:p>
          <a:p>
            <a:pPr marL="114300" indent="0" algn="just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863" y="3071973"/>
            <a:ext cx="1787704" cy="178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154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/>
              <a:t>Fabindia</a:t>
            </a:r>
            <a:r>
              <a:rPr lang="en-US" dirty="0"/>
              <a:t> — Ethical Sourcing and Supplier </a:t>
            </a:r>
            <a:r>
              <a:rPr lang="en-US" dirty="0" smtClean="0"/>
              <a:t>Evaluation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/>
              <a:t>Decentralized and artisan-based supply </a:t>
            </a:r>
            <a:r>
              <a:rPr lang="en-US" dirty="0" smtClean="0"/>
              <a:t>chain</a:t>
            </a:r>
          </a:p>
          <a:p>
            <a:r>
              <a:rPr lang="en-US" dirty="0" smtClean="0"/>
              <a:t>Suppliers </a:t>
            </a:r>
            <a:r>
              <a:rPr lang="en-US" dirty="0"/>
              <a:t>are individual artisans or artisan </a:t>
            </a:r>
            <a:r>
              <a:rPr lang="en-US" dirty="0" smtClean="0"/>
              <a:t>groups</a:t>
            </a:r>
          </a:p>
          <a:p>
            <a:r>
              <a:rPr lang="en-US" dirty="0" smtClean="0"/>
              <a:t>Emphasis </a:t>
            </a:r>
            <a:r>
              <a:rPr lang="en-US" dirty="0"/>
              <a:t>on sustainability, heritage, and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Long-term </a:t>
            </a:r>
            <a:r>
              <a:rPr lang="en-US" dirty="0"/>
              <a:t>supplier relationships over short-term cost focus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394" y="2760699"/>
            <a:ext cx="1852398" cy="185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476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/>
              <a:t>Fabindia</a:t>
            </a:r>
            <a:r>
              <a:rPr lang="en-US" dirty="0"/>
              <a:t> — Ethical Sourcing and Supplier </a:t>
            </a:r>
            <a:r>
              <a:rPr lang="en-US" dirty="0" smtClean="0"/>
              <a:t>Evaluation</a:t>
            </a:r>
          </a:p>
          <a:p>
            <a:pPr marL="114300" indent="0">
              <a:buNone/>
            </a:pPr>
            <a:r>
              <a:rPr lang="en-IN" dirty="0"/>
              <a:t>Supplier </a:t>
            </a:r>
            <a:r>
              <a:rPr lang="en-IN" dirty="0" smtClean="0"/>
              <a:t>Identification:</a:t>
            </a:r>
          </a:p>
          <a:p>
            <a:r>
              <a:rPr lang="en-US" dirty="0"/>
              <a:t>A</a:t>
            </a:r>
            <a:r>
              <a:rPr lang="en-US" dirty="0" smtClean="0"/>
              <a:t>rtisans </a:t>
            </a:r>
            <a:r>
              <a:rPr lang="en-US" dirty="0"/>
              <a:t>identified through regional craft </a:t>
            </a:r>
            <a:r>
              <a:rPr lang="en-US" dirty="0" smtClean="0"/>
              <a:t>clusters</a:t>
            </a:r>
          </a:p>
          <a:p>
            <a:r>
              <a:rPr lang="en-US" dirty="0" smtClean="0"/>
              <a:t>Evaluation </a:t>
            </a:r>
            <a:r>
              <a:rPr lang="en-US" dirty="0"/>
              <a:t>of traditional skills and </a:t>
            </a:r>
            <a:r>
              <a:rPr lang="en-US" dirty="0" smtClean="0"/>
              <a:t>craftsmanship</a:t>
            </a:r>
          </a:p>
          <a:p>
            <a:r>
              <a:rPr lang="en-US" dirty="0" smtClean="0"/>
              <a:t>Alignment </a:t>
            </a:r>
            <a:r>
              <a:rPr lang="en-US" dirty="0"/>
              <a:t>with </a:t>
            </a:r>
            <a:r>
              <a:rPr lang="en-US" dirty="0" err="1"/>
              <a:t>Fabindia’s</a:t>
            </a:r>
            <a:r>
              <a:rPr lang="en-US" dirty="0"/>
              <a:t> ethical and sustainability </a:t>
            </a:r>
            <a:r>
              <a:rPr lang="en-US" dirty="0" smtClean="0"/>
              <a:t>values</a:t>
            </a:r>
          </a:p>
          <a:p>
            <a:r>
              <a:rPr lang="en-US" dirty="0" smtClean="0"/>
              <a:t>Willingness </a:t>
            </a:r>
            <a:r>
              <a:rPr lang="en-US" dirty="0"/>
              <a:t>to scale production with quality consistency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442" y="271655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423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/>
              <a:t>Fabindia</a:t>
            </a:r>
            <a:r>
              <a:rPr lang="en-US" dirty="0"/>
              <a:t> — Ethical Sourcing and Supplier </a:t>
            </a:r>
            <a:r>
              <a:rPr lang="en-US" dirty="0" smtClean="0"/>
              <a:t>Evaluation</a:t>
            </a:r>
          </a:p>
          <a:p>
            <a:pPr marL="114300" indent="0">
              <a:buNone/>
            </a:pPr>
            <a:r>
              <a:rPr lang="en-IN" dirty="0"/>
              <a:t>Supplier Selection </a:t>
            </a:r>
            <a:r>
              <a:rPr lang="en-IN" dirty="0" smtClean="0"/>
              <a:t>Criteria</a:t>
            </a:r>
          </a:p>
          <a:p>
            <a:r>
              <a:rPr lang="en-US" dirty="0"/>
              <a:t>Product quality and </a:t>
            </a:r>
            <a:r>
              <a:rPr lang="en-US" dirty="0" smtClean="0"/>
              <a:t>craftsmanship</a:t>
            </a:r>
          </a:p>
          <a:p>
            <a:r>
              <a:rPr lang="en-US" dirty="0" smtClean="0"/>
              <a:t>Ability </a:t>
            </a:r>
            <a:r>
              <a:rPr lang="en-US" dirty="0"/>
              <a:t>to meet design </a:t>
            </a:r>
            <a:r>
              <a:rPr lang="en-US" dirty="0" smtClean="0"/>
              <a:t>specifications</a:t>
            </a:r>
          </a:p>
          <a:p>
            <a:r>
              <a:rPr lang="en-US" dirty="0" smtClean="0"/>
              <a:t>Consistency </a:t>
            </a:r>
            <a:r>
              <a:rPr lang="en-US" dirty="0"/>
              <a:t>in </a:t>
            </a:r>
            <a:r>
              <a:rPr lang="en-US" dirty="0" smtClean="0"/>
              <a:t>output</a:t>
            </a:r>
          </a:p>
          <a:p>
            <a:r>
              <a:rPr lang="en-US" dirty="0" smtClean="0"/>
              <a:t>Delivery reliability</a:t>
            </a:r>
          </a:p>
          <a:p>
            <a:r>
              <a:rPr lang="en-US" dirty="0" smtClean="0"/>
              <a:t>Responsiveness </a:t>
            </a:r>
            <a:r>
              <a:rPr lang="en-US" dirty="0"/>
              <a:t>to </a:t>
            </a:r>
            <a:r>
              <a:rPr lang="en-US" dirty="0" smtClean="0"/>
              <a:t>feedback</a:t>
            </a:r>
          </a:p>
          <a:p>
            <a:r>
              <a:rPr lang="en-US" dirty="0" smtClean="0"/>
              <a:t>Commitment </a:t>
            </a:r>
            <a:r>
              <a:rPr lang="en-US" dirty="0"/>
              <a:t>to ethical practices</a:t>
            </a:r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442" y="271655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601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68" y="24573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Supplier Selection &amp; Evaluation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18" y="1270495"/>
            <a:ext cx="7524287" cy="31371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/>
              <a:t>Fabindia</a:t>
            </a:r>
            <a:r>
              <a:rPr lang="en-US" dirty="0"/>
              <a:t> — Ethical Sourcing and Supplier </a:t>
            </a:r>
            <a:r>
              <a:rPr lang="en-US" dirty="0" smtClean="0"/>
              <a:t>Evaluation</a:t>
            </a:r>
          </a:p>
          <a:p>
            <a:pPr marL="114300" indent="0">
              <a:buNone/>
            </a:pPr>
            <a:r>
              <a:rPr lang="en-IN" dirty="0"/>
              <a:t>Supplier Evaluation </a:t>
            </a:r>
            <a:r>
              <a:rPr lang="en-IN" dirty="0" smtClean="0"/>
              <a:t>Process</a:t>
            </a:r>
          </a:p>
          <a:p>
            <a:pPr marL="114300" indent="0">
              <a:buNone/>
            </a:pPr>
            <a:endParaRPr lang="en-IN" dirty="0"/>
          </a:p>
          <a:p>
            <a:r>
              <a:rPr lang="en-US" dirty="0"/>
              <a:t>Initial trial orders </a:t>
            </a:r>
            <a:r>
              <a:rPr lang="en-US" dirty="0" smtClean="0"/>
              <a:t>issued</a:t>
            </a:r>
          </a:p>
          <a:p>
            <a:r>
              <a:rPr lang="en-US" dirty="0" smtClean="0"/>
              <a:t>Quality </a:t>
            </a:r>
            <a:r>
              <a:rPr lang="en-US" dirty="0"/>
              <a:t>and design checks by internal </a:t>
            </a:r>
            <a:r>
              <a:rPr lang="en-US" dirty="0" smtClean="0"/>
              <a:t>teams</a:t>
            </a:r>
          </a:p>
          <a:p>
            <a:r>
              <a:rPr lang="en-US" dirty="0" smtClean="0"/>
              <a:t>Monitoring </a:t>
            </a:r>
            <a:r>
              <a:rPr lang="en-US" dirty="0"/>
              <a:t>of delivery </a:t>
            </a:r>
            <a:r>
              <a:rPr lang="en-US" dirty="0" smtClean="0"/>
              <a:t>timelines</a:t>
            </a:r>
          </a:p>
          <a:p>
            <a:r>
              <a:rPr lang="en-US" dirty="0" smtClean="0"/>
              <a:t>Feedback </a:t>
            </a:r>
            <a:r>
              <a:rPr lang="en-US" dirty="0"/>
              <a:t>loop for continuous </a:t>
            </a:r>
            <a:r>
              <a:rPr lang="en-US" dirty="0" smtClean="0"/>
              <a:t>improvement</a:t>
            </a:r>
          </a:p>
          <a:p>
            <a:r>
              <a:rPr lang="en-US" dirty="0" smtClean="0"/>
              <a:t>Performance </a:t>
            </a:r>
            <a:r>
              <a:rPr lang="en-US" dirty="0"/>
              <a:t>review before scaling order volumes</a:t>
            </a:r>
            <a:endParaRPr lang="en-IN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442" y="271655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71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SINGLE SOURCING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75283" y="1506800"/>
            <a:ext cx="8520600" cy="34164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IN" dirty="0"/>
              <a:t>Advantages:</a:t>
            </a:r>
          </a:p>
          <a:p>
            <a:r>
              <a:rPr lang="en-IN" dirty="0"/>
              <a:t>Better coordination and trust</a:t>
            </a:r>
          </a:p>
          <a:p>
            <a:r>
              <a:rPr lang="en-IN" dirty="0"/>
              <a:t>Volume discounts</a:t>
            </a:r>
          </a:p>
          <a:p>
            <a:r>
              <a:rPr lang="en-IN" dirty="0"/>
              <a:t>Easier quality control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Disadvantages</a:t>
            </a:r>
            <a:r>
              <a:rPr lang="en-IN" dirty="0"/>
              <a:t>:</a:t>
            </a:r>
          </a:p>
          <a:p>
            <a:r>
              <a:rPr lang="en-IN" dirty="0"/>
              <a:t>High risk of supply disruption</a:t>
            </a:r>
          </a:p>
          <a:p>
            <a:r>
              <a:rPr lang="en-IN" dirty="0"/>
              <a:t>Supplier power increases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Example</a:t>
            </a:r>
            <a:r>
              <a:rPr lang="en-IN" dirty="0"/>
              <a:t>:</a:t>
            </a:r>
          </a:p>
          <a:p>
            <a:r>
              <a:rPr lang="en-IN" dirty="0"/>
              <a:t>An automobile firm sourcing engines from one approved manufacturer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75867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3575" y="195970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IN" dirty="0"/>
              <a:t>Multiple Sourcing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2740" y="803700"/>
            <a:ext cx="8659075" cy="4339800"/>
          </a:xfrm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en-IN" dirty="0"/>
              <a:t>Multiple sourcing involves procuring the same input from </a:t>
            </a:r>
            <a:r>
              <a:rPr lang="en-IN" b="1" dirty="0"/>
              <a:t>two or more suppliers</a:t>
            </a:r>
            <a:r>
              <a:rPr lang="en-IN" dirty="0"/>
              <a:t>.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Characteristics</a:t>
            </a:r>
            <a:r>
              <a:rPr lang="en-IN" dirty="0"/>
              <a:t>:</a:t>
            </a:r>
          </a:p>
          <a:p>
            <a:r>
              <a:rPr lang="en-IN" dirty="0"/>
              <a:t>Reduced dependency on one supplier</a:t>
            </a:r>
          </a:p>
          <a:p>
            <a:r>
              <a:rPr lang="en-IN" dirty="0"/>
              <a:t>Competitive pricing among suppliers</a:t>
            </a:r>
          </a:p>
          <a:p>
            <a:r>
              <a:rPr lang="en-IN" dirty="0"/>
              <a:t>Improved supply reliability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Advantages</a:t>
            </a:r>
            <a:r>
              <a:rPr lang="en-IN" dirty="0"/>
              <a:t>:</a:t>
            </a:r>
          </a:p>
          <a:p>
            <a:r>
              <a:rPr lang="en-IN" dirty="0"/>
              <a:t>Risk diversification</a:t>
            </a:r>
          </a:p>
          <a:p>
            <a:r>
              <a:rPr lang="en-IN" dirty="0"/>
              <a:t>Flexibility in supply</a:t>
            </a:r>
          </a:p>
          <a:p>
            <a:r>
              <a:rPr lang="en-IN" dirty="0"/>
              <a:t>Better negotiation power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Disadvantages</a:t>
            </a:r>
            <a:r>
              <a:rPr lang="en-IN" dirty="0"/>
              <a:t>:</a:t>
            </a:r>
          </a:p>
          <a:p>
            <a:r>
              <a:rPr lang="en-IN" dirty="0"/>
              <a:t>Higher coordination cost</a:t>
            </a:r>
          </a:p>
          <a:p>
            <a:r>
              <a:rPr lang="en-IN" dirty="0"/>
              <a:t>Less volume discount per supplier</a:t>
            </a:r>
          </a:p>
          <a:p>
            <a:r>
              <a:rPr lang="en-IN" dirty="0"/>
              <a:t>Example:</a:t>
            </a:r>
          </a:p>
          <a:p>
            <a:r>
              <a:rPr lang="en-IN" dirty="0"/>
              <a:t>FMCG companies sourcing packaging materials from multiple vendors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61126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Global Sourcing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81" y="1506800"/>
            <a:ext cx="8560244" cy="363670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IN" dirty="0"/>
              <a:t>Global sourcing refers to procuring goods or services from </a:t>
            </a:r>
            <a:r>
              <a:rPr lang="en-IN" b="1" dirty="0"/>
              <a:t>international suppliers</a:t>
            </a:r>
            <a:r>
              <a:rPr lang="en-IN" dirty="0"/>
              <a:t>.</a:t>
            </a:r>
          </a:p>
          <a:p>
            <a:pPr marL="114300" indent="0">
              <a:buNone/>
            </a:pPr>
            <a:r>
              <a:rPr lang="en-IN" dirty="0"/>
              <a:t>Reasons for global sourcing:</a:t>
            </a:r>
          </a:p>
          <a:p>
            <a:r>
              <a:rPr lang="en-IN" dirty="0"/>
              <a:t>Lower production cost</a:t>
            </a:r>
          </a:p>
          <a:p>
            <a:r>
              <a:rPr lang="en-IN" dirty="0"/>
              <a:t>Access to specialized skills or technology</a:t>
            </a:r>
          </a:p>
          <a:p>
            <a:r>
              <a:rPr lang="en-IN" dirty="0"/>
              <a:t>Availability of raw materials</a:t>
            </a:r>
          </a:p>
          <a:p>
            <a:pPr marL="114300" indent="0">
              <a:buNone/>
            </a:pPr>
            <a:r>
              <a:rPr lang="en-IN" dirty="0"/>
              <a:t>Challenges:</a:t>
            </a:r>
          </a:p>
          <a:p>
            <a:r>
              <a:rPr lang="en-IN" dirty="0"/>
              <a:t>Longer lead times</a:t>
            </a:r>
          </a:p>
          <a:p>
            <a:r>
              <a:rPr lang="en-IN" dirty="0"/>
              <a:t>Currency risk</a:t>
            </a:r>
          </a:p>
          <a:p>
            <a:r>
              <a:rPr lang="en-IN" dirty="0"/>
              <a:t>Trade barriers and tariffs</a:t>
            </a:r>
          </a:p>
          <a:p>
            <a:pPr marL="114300" indent="0">
              <a:buNone/>
            </a:pPr>
            <a:r>
              <a:rPr lang="en-IN" dirty="0"/>
              <a:t>Example:</a:t>
            </a:r>
          </a:p>
          <a:p>
            <a:r>
              <a:rPr lang="en-IN" dirty="0"/>
              <a:t>Apparel brands sourcing garments from Bangladesh and Vietnam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2035224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2961</Words>
  <Application>Microsoft Office PowerPoint</Application>
  <PresentationFormat>On-screen Show (16:9)</PresentationFormat>
  <Paragraphs>598</Paragraphs>
  <Slides>67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1" baseType="lpstr">
      <vt:lpstr>Arial</vt:lpstr>
      <vt:lpstr>Lucida Sans</vt:lpstr>
      <vt:lpstr>Times New Roman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Single Sourcing</vt:lpstr>
      <vt:lpstr>SINGLE SOURCING</vt:lpstr>
      <vt:lpstr>Multiple Sourcing</vt:lpstr>
      <vt:lpstr>Global Sourcing</vt:lpstr>
      <vt:lpstr>Five Heads of Income</vt:lpstr>
      <vt:lpstr>Local / Domestic Sourcing</vt:lpstr>
      <vt:lpstr>Outsourcing</vt:lpstr>
      <vt:lpstr>Insourcing</vt:lpstr>
      <vt:lpstr>Apple Inc. – Strategic Global Sourcing for Competitive Advantage</vt:lpstr>
      <vt:lpstr>Apple Inc. – Strategic Global Sourcing for Competitive Advantage</vt:lpstr>
      <vt:lpstr>Apple Inc. – Strategic Global Sourcing for Competitive Advantage</vt:lpstr>
      <vt:lpstr>Apple Inc. – Strategic Global Sourcing for Competitive Advantage</vt:lpstr>
      <vt:lpstr>Apple Inc. – Strategic Global Sourcing for Competitive Advantage</vt:lpstr>
      <vt:lpstr>Apple Inc. – Strategic Global Sourcing for Competitive Advantage</vt:lpstr>
      <vt:lpstr>Mahakumbh as a Benchmark Case for Best Practices in Sourcing &amp; Purchasing</vt:lpstr>
      <vt:lpstr>Mahakumbh as a Benchmark Case for Best Practices in Sourcing &amp; Purchasing</vt:lpstr>
      <vt:lpstr>Why Mahakumbh is a Sourcing Masterclass</vt:lpstr>
      <vt:lpstr>Best Practices in Sourcing &amp; Purchasing Illustrated through Mahakumbh</vt:lpstr>
      <vt:lpstr>Best Practices in Sourcing &amp; Purchasing Illustrated through Mahakumbh</vt:lpstr>
      <vt:lpstr>Best Practices in Sourcing &amp; Purchasing Illustrated through Mahakumbh</vt:lpstr>
      <vt:lpstr>Best Practices in Sourcing &amp; Purchasing Illustrated through Mahakumbh</vt:lpstr>
      <vt:lpstr>Best Practices in Sourcing &amp; Purchasing Illustrated through Mahakumbh</vt:lpstr>
      <vt:lpstr>Best Practices in Sourcing &amp; Purchasing Illustrated through Mahakumbh</vt:lpstr>
      <vt:lpstr>Best Practices in Sourcing &amp; Purchasing Illustrated through Mahakumbh</vt:lpstr>
      <vt:lpstr>Best Practices in Sourcing &amp; Purchasing Illustrated through Mahakumbh</vt:lpstr>
      <vt:lpstr>Tata Group (Tata Trusts) – Sanitation &amp; Hygiene Sourcing at Mahakumbh</vt:lpstr>
      <vt:lpstr>Tata Group (Tata Trusts) – Sanitation &amp; Hygiene Sourcing at Mahakumbh</vt:lpstr>
      <vt:lpstr>How Tata Group Demonstrated Best Practices in Sourcing &amp; Purchasing</vt:lpstr>
      <vt:lpstr>How Tata Group Demonstrated Best Practices in Sourcing &amp; Purchasing</vt:lpstr>
      <vt:lpstr>How Tata Group Demonstrated Best Practices in Sourcing &amp; Purchasing</vt:lpstr>
      <vt:lpstr>How Tata Group Demonstrated Best Practices in Sourcing &amp; Purchasing</vt:lpstr>
      <vt:lpstr>Levels of Sourcing</vt:lpstr>
      <vt:lpstr>Levels of Sourcing</vt:lpstr>
      <vt:lpstr>Levels of Sourcing</vt:lpstr>
      <vt:lpstr>Levels of Sourcing</vt:lpstr>
      <vt:lpstr>Make-or-Buy Decision</vt:lpstr>
      <vt:lpstr>Make-or-Buy Decision</vt:lpstr>
      <vt:lpstr>Make-or-Buy Decision</vt:lpstr>
      <vt:lpstr>Make-or-Buy Decision</vt:lpstr>
      <vt:lpstr>Make-or-Buy Decision</vt:lpstr>
      <vt:lpstr>Procurement </vt:lpstr>
      <vt:lpstr>Procure-to-Pay (P2P) System</vt:lpstr>
      <vt:lpstr>Procure-to-Pay (P2P) System</vt:lpstr>
      <vt:lpstr>Procure-to-Pay (P2P) process</vt:lpstr>
      <vt:lpstr>Procure-to-Pay (P2P) process</vt:lpstr>
      <vt:lpstr>PowerPoint Presentation</vt:lpstr>
      <vt:lpstr>Procure-to-Pay (P2P) process</vt:lpstr>
      <vt:lpstr>Procure-to-Pay (P2P) process</vt:lpstr>
      <vt:lpstr>Procure-to-Pay (P2P) process</vt:lpstr>
      <vt:lpstr>Procure-to-Pay (P2P) process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  <vt:lpstr>Supplier Selection &amp; Evaluation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Windows User</cp:lastModifiedBy>
  <cp:revision>44</cp:revision>
  <dcterms:modified xsi:type="dcterms:W3CDTF">2026-01-14T05:03:09Z</dcterms:modified>
</cp:coreProperties>
</file>